
<file path=[Content_Types].xml><?xml version="1.0" encoding="utf-8"?>
<Types xmlns="http://schemas.openxmlformats.org/package/2006/content-types">
  <Default Extension="jpg" ContentType="image/jpeg"/>
  <Default Extension="emf" ContentType="image/x-emf"/>
  <Default Extension="xlsx" ContentType="application/vnd.openxmlformats-officedocument.spreadsheetml.sheet"/>
  <Default Extension="xls" ContentType="application/vnd.ms-excel"/>
  <Default Extension="jpeg" ContentType="image/jpeg"/>
  <Default Extension="xml" ContentType="application/xml"/>
  <Default Extension="vml" ContentType="application/vnd.openxmlformats-officedocument.vmlDrawing"/>
  <Default Extension="bin" ContentType="application/vnd.openxmlformats-officedocument.presentationml.printerSettings"/>
  <Default Extension="wdp" ContentType="image/vnd.ms-photo"/>
  <Default Extension="png" ContentType="image/png"/>
  <Default Extension="rels" ContentType="application/vnd.openxmlformats-package.relationships+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2.xml" ContentType="application/vnd.openxmlformats-officedocument.drawingml.chart+xml"/>
  <Override PartName="/ppt/notesSlides/notesSlide5.xml" ContentType="application/vnd.openxmlformats-officedocument.presentationml.notesSlide+xml"/>
  <Override PartName="/ppt/charts/chart3.xml" ContentType="application/vnd.openxmlformats-officedocument.drawingml.chart+xml"/>
  <Override PartName="/ppt/notesSlides/notesSlide6.xml" ContentType="application/vnd.openxmlformats-officedocument.presentationml.notesSlide+xml"/>
  <Override PartName="/ppt/charts/chart4.xml" ContentType="application/vnd.openxmlformats-officedocument.drawingml.chart+xml"/>
  <Override PartName="/ppt/drawings/drawing2.xml" ContentType="application/vnd.openxmlformats-officedocument.drawingml.chartshapes+xml"/>
  <Override PartName="/ppt/embeddings/oleObject1.bin" ContentType="application/vnd.openxmlformats-officedocument.oleObject"/>
  <Override PartName="/ppt/notesSlides/notesSlide7.xml" ContentType="application/vnd.openxmlformats-officedocument.presentationml.notesSlide+xml"/>
  <Override PartName="/ppt/charts/chart5.xml" ContentType="application/vnd.openxmlformats-officedocument.drawingml.chart+xml"/>
  <Override PartName="/ppt/drawings/drawing3.xml" ContentType="application/vnd.openxmlformats-officedocument.drawingml.chartshapes+xml"/>
  <Override PartName="/ppt/charts/chart6.xml" ContentType="application/vnd.openxmlformats-officedocument.drawingml.chart+xml"/>
  <Override PartName="/ppt/embeddings/oleObject2.bin" ContentType="application/vnd.openxmlformats-officedocument.oleObject"/>
  <Override PartName="/ppt/embeddings/oleObject3.bin" ContentType="application/vnd.openxmlformats-officedocument.oleObject"/>
  <Override PartName="/ppt/embeddings/oleObject4.bin" ContentType="application/vnd.openxmlformats-officedocument.oleObject"/>
  <Override PartName="/ppt/notesSlides/notesSlide8.xml" ContentType="application/vnd.openxmlformats-officedocument.presentationml.notesSlide+xml"/>
  <Override PartName="/ppt/charts/chart7.xml" ContentType="application/vnd.openxmlformats-officedocument.drawingml.chart+xml"/>
  <Override PartName="/ppt/charts/chart8.xml" ContentType="application/vnd.openxmlformats-officedocument.drawingml.chart+xml"/>
  <Override PartName="/ppt/drawings/drawing4.xml" ContentType="application/vnd.openxmlformats-officedocument.drawingml.chartshapes+xml"/>
  <Override PartName="/ppt/charts/chart9.xml" ContentType="application/vnd.openxmlformats-officedocument.drawingml.chart+xml"/>
  <Override PartName="/ppt/drawings/drawing5.xml" ContentType="application/vnd.openxmlformats-officedocument.drawingml.chartshapes+xml"/>
  <Override PartName="/ppt/charts/chart10.xml" ContentType="application/vnd.openxmlformats-officedocument.drawingml.chart+xml"/>
  <Override PartName="/ppt/embeddings/oleObject5.bin" ContentType="application/vnd.openxmlformats-officedocument.oleObject"/>
  <Override PartName="/ppt/charts/chart1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3"/>
  </p:notesMasterIdLst>
  <p:sldIdLst>
    <p:sldId id="257" r:id="rId2"/>
    <p:sldId id="258" r:id="rId3"/>
    <p:sldId id="259" r:id="rId4"/>
    <p:sldId id="260" r:id="rId5"/>
    <p:sldId id="376" r:id="rId6"/>
    <p:sldId id="385" r:id="rId7"/>
    <p:sldId id="377" r:id="rId8"/>
    <p:sldId id="378" r:id="rId9"/>
    <p:sldId id="379" r:id="rId10"/>
    <p:sldId id="380" r:id="rId11"/>
    <p:sldId id="263" r:id="rId12"/>
    <p:sldId id="266" r:id="rId13"/>
    <p:sldId id="267" r:id="rId14"/>
    <p:sldId id="268" r:id="rId15"/>
    <p:sldId id="270" r:id="rId16"/>
    <p:sldId id="271" r:id="rId17"/>
    <p:sldId id="272" r:id="rId18"/>
    <p:sldId id="274" r:id="rId19"/>
    <p:sldId id="276"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3" r:id="rId45"/>
    <p:sldId id="304" r:id="rId46"/>
    <p:sldId id="305" r:id="rId47"/>
    <p:sldId id="306" r:id="rId48"/>
    <p:sldId id="386" r:id="rId49"/>
    <p:sldId id="307" r:id="rId50"/>
    <p:sldId id="309" r:id="rId51"/>
    <p:sldId id="310" r:id="rId52"/>
    <p:sldId id="314" r:id="rId53"/>
    <p:sldId id="390" r:id="rId54"/>
    <p:sldId id="365" r:id="rId55"/>
    <p:sldId id="366" r:id="rId56"/>
    <p:sldId id="367" r:id="rId57"/>
    <p:sldId id="368" r:id="rId58"/>
    <p:sldId id="369" r:id="rId59"/>
    <p:sldId id="370" r:id="rId60"/>
    <p:sldId id="371" r:id="rId61"/>
    <p:sldId id="372" r:id="rId62"/>
    <p:sldId id="373" r:id="rId63"/>
    <p:sldId id="374" r:id="rId64"/>
    <p:sldId id="387" r:id="rId65"/>
    <p:sldId id="388" r:id="rId66"/>
    <p:sldId id="389" r:id="rId67"/>
    <p:sldId id="316" r:id="rId68"/>
    <p:sldId id="352" r:id="rId69"/>
    <p:sldId id="317" r:id="rId70"/>
    <p:sldId id="318" r:id="rId71"/>
    <p:sldId id="319" r:id="rId72"/>
    <p:sldId id="320" r:id="rId73"/>
    <p:sldId id="321" r:id="rId74"/>
    <p:sldId id="322" r:id="rId75"/>
    <p:sldId id="325" r:id="rId76"/>
    <p:sldId id="328" r:id="rId77"/>
    <p:sldId id="331" r:id="rId78"/>
    <p:sldId id="356" r:id="rId79"/>
    <p:sldId id="332" r:id="rId80"/>
    <p:sldId id="333" r:id="rId81"/>
    <p:sldId id="335" r:id="rId82"/>
    <p:sldId id="338" r:id="rId83"/>
    <p:sldId id="339" r:id="rId84"/>
    <p:sldId id="340" r:id="rId85"/>
    <p:sldId id="341" r:id="rId86"/>
    <p:sldId id="344" r:id="rId87"/>
    <p:sldId id="345" r:id="rId88"/>
    <p:sldId id="346" r:id="rId89"/>
    <p:sldId id="347" r:id="rId90"/>
    <p:sldId id="348" r:id="rId91"/>
    <p:sldId id="351" r:id="rId9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Kevin Sabet"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84" d="100"/>
          <a:sy n="84" d="100"/>
        </p:scale>
        <p:origin x="-1360"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notesMaster" Target="notesMasters/notesMaster1.xml"/><Relationship Id="rId94" Type="http://schemas.openxmlformats.org/officeDocument/2006/relationships/printerSettings" Target="printerSettings/printerSettings1.bin"/><Relationship Id="rId95" Type="http://schemas.openxmlformats.org/officeDocument/2006/relationships/commentAuthors" Target="commentAuthors.xml"/><Relationship Id="rId96" Type="http://schemas.openxmlformats.org/officeDocument/2006/relationships/presProps" Target="presProps.xml"/><Relationship Id="rId97" Type="http://schemas.openxmlformats.org/officeDocument/2006/relationships/viewProps" Target="viewProps.xml"/><Relationship Id="rId98" Type="http://schemas.openxmlformats.org/officeDocument/2006/relationships/theme" Target="theme/theme1.xml"/><Relationship Id="rId99"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charts/_rels/chart1.xml.rels><?xml version="1.0" encoding="UTF-8" standalone="yes"?>
<Relationships xmlns="http://schemas.openxmlformats.org/package/2006/relationships"><Relationship Id="rId1" Type="http://schemas.openxmlformats.org/officeDocument/2006/relationships/oleObject" Target="Workbook1" TargetMode="External"/><Relationship Id="rId2"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3.xml.rels><?xml version="1.0" encoding="UTF-8" standalone="yes"?>
<Relationships xmlns="http://schemas.openxmlformats.org/package/2006/relationships"><Relationship Id="rId1" Type="http://schemas.openxmlformats.org/officeDocument/2006/relationships/oleObject" Target="Macintosh%20HD:Users:Shayda:Desktop:SAM:Data/graphs/spreadsheets:Drug%20offenders%20graph.xlsx" TargetMode="Externa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2.xlsx"/><Relationship Id="rId2" Type="http://schemas.openxmlformats.org/officeDocument/2006/relationships/chartUserShapes" Target="../drawings/drawing2.xml"/></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3.xlsx"/><Relationship Id="rId2" Type="http://schemas.openxmlformats.org/officeDocument/2006/relationships/chartUserShapes" Target="../drawings/drawing3.xml"/></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7.xml.rels><?xml version="1.0" encoding="UTF-8" standalone="yes"?>
<Relationships xmlns="http://schemas.openxmlformats.org/package/2006/relationships"><Relationship Id="rId1" Type="http://schemas.openxmlformats.org/officeDocument/2006/relationships/oleObject" Target="Workbook1"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Macintosh%20HD:Users:Shayda:Desktop:co.xlsx" TargetMode="External"/><Relationship Id="rId2" Type="http://schemas.openxmlformats.org/officeDocument/2006/relationships/chartUserShapes" Target="../drawings/drawing4.xml"/></Relationships>
</file>

<file path=ppt/charts/_rels/chart9.xml.rels><?xml version="1.0" encoding="UTF-8" standalone="yes"?>
<Relationships xmlns="http://schemas.openxmlformats.org/package/2006/relationships"><Relationship Id="rId1" Type="http://schemas.openxmlformats.org/officeDocument/2006/relationships/oleObject" Target="Macintosh%20HD:Users:Shayda:Desktop:co.xlsx" TargetMode="External"/><Relationship Id="rId2" Type="http://schemas.openxmlformats.org/officeDocument/2006/relationships/chartUserShapes" Target="../drawings/drawing5.xml"/></Relationships>
</file>

<file path=ppt/charts/_rels/chart10.xml.rels><?xml version="1.0" encoding="UTF-8" standalone="yes"?>
<Relationships xmlns="http://schemas.openxmlformats.org/package/2006/relationships"><Relationship Id="rId1" Type="http://schemas.openxmlformats.org/officeDocument/2006/relationships/oleObject" Target="Macintosh%20HD:Users:Shayda:Desktop:co.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Macintosh%20HD:Users:Shayda:Desktop:SAM:CO%20420%20data.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barChart>
        <c:barDir val="col"/>
        <c:grouping val="clustered"/>
        <c:varyColors val="0"/>
        <c:ser>
          <c:idx val="0"/>
          <c:order val="0"/>
          <c:tx>
            <c:strRef>
              <c:f>Sheet4!$E$1</c:f>
              <c:strCache>
                <c:ptCount val="1"/>
                <c:pt idx="0">
                  <c:v>percent</c:v>
                </c:pt>
              </c:strCache>
            </c:strRef>
          </c:tx>
          <c:spPr>
            <a:solidFill>
              <a:schemeClr val="bg1"/>
            </a:solidFill>
            <a:ln>
              <a:solidFill>
                <a:srgbClr val="FF0000"/>
              </a:solidFill>
            </a:ln>
            <a:effectLst/>
          </c:spPr>
          <c:invertIfNegative val="0"/>
          <c:dLbls>
            <c:dLbl>
              <c:idx val="0"/>
              <c:layout>
                <c:manualLayout>
                  <c:x val="-0.0121558814724984"/>
                  <c:y val="-0.00828191013453648"/>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2500">
                    <a:solidFill>
                      <a:srgbClr val="C00000"/>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Sheet4!$D$2:$D$4</c:f>
              <c:strCache>
                <c:ptCount val="3"/>
                <c:pt idx="0">
                  <c:v>Alochol</c:v>
                </c:pt>
                <c:pt idx="1">
                  <c:v>Tobacco</c:v>
                </c:pt>
                <c:pt idx="2">
                  <c:v>Marijuana</c:v>
                </c:pt>
              </c:strCache>
            </c:strRef>
          </c:cat>
          <c:val>
            <c:numRef>
              <c:f>Sheet4!$E$2:$E$4</c:f>
              <c:numCache>
                <c:formatCode>0.00%</c:formatCode>
                <c:ptCount val="3"/>
                <c:pt idx="0">
                  <c:v>0.521</c:v>
                </c:pt>
                <c:pt idx="1">
                  <c:v>0.267</c:v>
                </c:pt>
                <c:pt idx="2">
                  <c:v>0.073</c:v>
                </c:pt>
              </c:numCache>
            </c:numRef>
          </c:val>
        </c:ser>
        <c:dLbls>
          <c:showLegendKey val="0"/>
          <c:showVal val="0"/>
          <c:showCatName val="0"/>
          <c:showSerName val="0"/>
          <c:showPercent val="0"/>
          <c:showBubbleSize val="0"/>
        </c:dLbls>
        <c:gapWidth val="150"/>
        <c:axId val="-2065992440"/>
        <c:axId val="-2065989400"/>
      </c:barChart>
      <c:catAx>
        <c:axId val="-2065992440"/>
        <c:scaling>
          <c:orientation val="minMax"/>
        </c:scaling>
        <c:delete val="1"/>
        <c:axPos val="b"/>
        <c:numFmt formatCode="General" sourceLinked="0"/>
        <c:majorTickMark val="out"/>
        <c:minorTickMark val="none"/>
        <c:tickLblPos val="nextTo"/>
        <c:crossAx val="-2065989400"/>
        <c:crosses val="autoZero"/>
        <c:auto val="1"/>
        <c:lblAlgn val="ctr"/>
        <c:lblOffset val="100"/>
        <c:noMultiLvlLbl val="0"/>
      </c:catAx>
      <c:valAx>
        <c:axId val="-2065989400"/>
        <c:scaling>
          <c:orientation val="minMax"/>
        </c:scaling>
        <c:delete val="0"/>
        <c:axPos val="l"/>
        <c:majorGridlines>
          <c:spPr>
            <a:ln>
              <a:noFill/>
            </a:ln>
          </c:spPr>
        </c:majorGridlines>
        <c:numFmt formatCode="0%" sourceLinked="0"/>
        <c:majorTickMark val="out"/>
        <c:minorTickMark val="none"/>
        <c:tickLblPos val="nextTo"/>
        <c:spPr>
          <a:ln>
            <a:solidFill>
              <a:schemeClr val="tx2"/>
            </a:solidFill>
          </a:ln>
        </c:spPr>
        <c:txPr>
          <a:bodyPr/>
          <a:lstStyle/>
          <a:p>
            <a:pPr>
              <a:defRPr sz="1400">
                <a:solidFill>
                  <a:srgbClr val="C00000"/>
                </a:solidFill>
              </a:defRPr>
            </a:pPr>
            <a:endParaRPr lang="en-US"/>
          </a:p>
        </c:txPr>
        <c:crossAx val="-2065992440"/>
        <c:crosses val="autoZero"/>
        <c:crossBetween val="between"/>
      </c:valAx>
    </c:plotArea>
    <c:plotVisOnly val="1"/>
    <c:dispBlanksAs val="gap"/>
    <c:showDLblsOverMax val="0"/>
  </c:chart>
  <c:txPr>
    <a:bodyPr/>
    <a:lstStyle/>
    <a:p>
      <a:pPr>
        <a:defRPr>
          <a:latin typeface="Georgia"/>
          <a:cs typeface="Georgia"/>
        </a:defRPr>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948192092442594"/>
          <c:y val="0.0973110314367537"/>
          <c:w val="0.892561983471074"/>
          <c:h val="0.721822541966427"/>
        </c:manualLayout>
      </c:layout>
      <c:barChart>
        <c:barDir val="col"/>
        <c:grouping val="clustered"/>
        <c:varyColors val="0"/>
        <c:ser>
          <c:idx val="0"/>
          <c:order val="0"/>
          <c:tx>
            <c:strRef>
              <c:f>Sheet1!$A$2</c:f>
              <c:strCache>
                <c:ptCount val="1"/>
                <c:pt idx="0">
                  <c:v>East</c:v>
                </c:pt>
              </c:strCache>
            </c:strRef>
          </c:tx>
          <c:spPr>
            <a:solidFill>
              <a:schemeClr val="hlink"/>
            </a:solidFill>
            <a:ln w="23486">
              <a:noFill/>
            </a:ln>
          </c:spPr>
          <c:invertIfNegative val="0"/>
          <c:dPt>
            <c:idx val="0"/>
            <c:invertIfNegative val="0"/>
            <c:bubble3D val="0"/>
            <c:spPr>
              <a:solidFill>
                <a:srgbClr val="00B050"/>
              </a:solidFill>
              <a:ln w="23486">
                <a:noFill/>
              </a:ln>
            </c:spPr>
          </c:dPt>
          <c:dPt>
            <c:idx val="1"/>
            <c:invertIfNegative val="0"/>
            <c:bubble3D val="0"/>
            <c:spPr>
              <a:solidFill>
                <a:schemeClr val="accent1"/>
              </a:solidFill>
              <a:ln w="23486">
                <a:solidFill>
                  <a:schemeClr val="accent1"/>
                </a:solidFill>
              </a:ln>
            </c:spPr>
          </c:dPt>
          <c:dLbls>
            <c:spPr>
              <a:noFill/>
              <a:ln w="23486">
                <a:noFill/>
              </a:ln>
            </c:spPr>
            <c:txPr>
              <a:bodyPr/>
              <a:lstStyle/>
              <a:p>
                <a:pPr>
                  <a:defRPr sz="1479" b="1" i="0" u="none" strike="noStrike" baseline="0">
                    <a:solidFill>
                      <a:schemeClr val="tx1"/>
                    </a:solidFill>
                    <a:latin typeface="Arial"/>
                    <a:ea typeface="Arial"/>
                    <a:cs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Sheet1!$B$1:$C$1</c:f>
              <c:strCache>
                <c:ptCount val="2"/>
                <c:pt idx="0">
                  <c:v>Cannabis users by age 15 years</c:v>
                </c:pt>
                <c:pt idx="1">
                  <c:v>Cannabis users by age 18 years</c:v>
                </c:pt>
              </c:strCache>
            </c:strRef>
          </c:cat>
          <c:val>
            <c:numRef>
              <c:f>Sheet1!$B$2:$C$2</c:f>
              <c:numCache>
                <c:formatCode>General</c:formatCode>
                <c:ptCount val="2"/>
                <c:pt idx="0">
                  <c:v>4.5</c:v>
                </c:pt>
                <c:pt idx="1">
                  <c:v>1.6</c:v>
                </c:pt>
              </c:numCache>
            </c:numRef>
          </c:val>
        </c:ser>
        <c:dLbls>
          <c:showLegendKey val="0"/>
          <c:showVal val="0"/>
          <c:showCatName val="0"/>
          <c:showSerName val="0"/>
          <c:showPercent val="0"/>
          <c:showBubbleSize val="0"/>
        </c:dLbls>
        <c:gapWidth val="150"/>
        <c:axId val="1780519880"/>
        <c:axId val="1780521672"/>
      </c:barChart>
      <c:catAx>
        <c:axId val="1780519880"/>
        <c:scaling>
          <c:orientation val="minMax"/>
        </c:scaling>
        <c:delete val="0"/>
        <c:axPos val="b"/>
        <c:numFmt formatCode="General" sourceLinked="1"/>
        <c:majorTickMark val="none"/>
        <c:minorTickMark val="none"/>
        <c:tickLblPos val="nextTo"/>
        <c:spPr>
          <a:ln w="35229">
            <a:solidFill>
              <a:schemeClr val="tx1"/>
            </a:solidFill>
            <a:prstDash val="solid"/>
          </a:ln>
        </c:spPr>
        <c:txPr>
          <a:bodyPr rot="0" vert="horz"/>
          <a:lstStyle/>
          <a:p>
            <a:pPr>
              <a:defRPr sz="1600" b="1" i="0" u="none" strike="noStrike" baseline="0">
                <a:solidFill>
                  <a:schemeClr val="tx1"/>
                </a:solidFill>
                <a:latin typeface="+mn-lt"/>
                <a:ea typeface="Arial"/>
                <a:cs typeface="Arial"/>
              </a:defRPr>
            </a:pPr>
            <a:endParaRPr lang="en-US"/>
          </a:p>
        </c:txPr>
        <c:crossAx val="1780521672"/>
        <c:crosses val="autoZero"/>
        <c:auto val="1"/>
        <c:lblAlgn val="ctr"/>
        <c:lblOffset val="100"/>
        <c:tickLblSkip val="1"/>
        <c:tickMarkSkip val="1"/>
        <c:noMultiLvlLbl val="0"/>
      </c:catAx>
      <c:valAx>
        <c:axId val="1780521672"/>
        <c:scaling>
          <c:orientation val="minMax"/>
          <c:max val="9.0"/>
        </c:scaling>
        <c:delete val="0"/>
        <c:axPos val="l"/>
        <c:numFmt formatCode="General" sourceLinked="1"/>
        <c:majorTickMark val="out"/>
        <c:minorTickMark val="none"/>
        <c:tickLblPos val="nextTo"/>
        <c:spPr>
          <a:ln w="35229">
            <a:solidFill>
              <a:schemeClr val="tx1"/>
            </a:solidFill>
            <a:prstDash val="solid"/>
          </a:ln>
        </c:spPr>
        <c:txPr>
          <a:bodyPr rot="0" vert="horz"/>
          <a:lstStyle/>
          <a:p>
            <a:pPr>
              <a:defRPr sz="1479" b="1" i="0" u="none" strike="noStrike" baseline="0">
                <a:solidFill>
                  <a:schemeClr val="tx1"/>
                </a:solidFill>
                <a:latin typeface="Arial"/>
                <a:ea typeface="Arial"/>
                <a:cs typeface="Arial"/>
              </a:defRPr>
            </a:pPr>
            <a:endParaRPr lang="en-US"/>
          </a:p>
        </c:txPr>
        <c:crossAx val="1780519880"/>
        <c:crosses val="autoZero"/>
        <c:crossBetween val="between"/>
        <c:majorUnit val="1.0"/>
      </c:valAx>
      <c:spPr>
        <a:noFill/>
        <a:ln w="23486">
          <a:noFill/>
        </a:ln>
      </c:spPr>
    </c:plotArea>
    <c:plotVisOnly val="1"/>
    <c:dispBlanksAs val="gap"/>
    <c:showDLblsOverMax val="0"/>
  </c:chart>
  <c:spPr>
    <a:noFill/>
    <a:ln>
      <a:noFill/>
    </a:ln>
  </c:spPr>
  <c:txPr>
    <a:bodyPr/>
    <a:lstStyle/>
    <a:p>
      <a:pPr>
        <a:defRPr sz="1271" b="1" i="0" u="none" strike="noStrike" baseline="0">
          <a:solidFill>
            <a:schemeClr val="tx1"/>
          </a:solidFill>
          <a:latin typeface="Arial"/>
          <a:ea typeface="Arial"/>
          <a:cs typeface="Arial"/>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solidFill>
                  <a:srgbClr val="E80635"/>
                </a:solidFill>
              </a:defRPr>
            </a:pPr>
            <a:r>
              <a:rPr lang="en-US" sz="3600" b="0" i="0" baseline="0" dirty="0">
                <a:solidFill>
                  <a:srgbClr val="000000"/>
                </a:solidFill>
                <a:effectLst/>
                <a:latin typeface="Georgia"/>
                <a:cs typeface="Georgia"/>
              </a:rPr>
              <a:t>Drug </a:t>
            </a:r>
            <a:r>
              <a:rPr lang="en-US" sz="3600" b="0" i="0" baseline="0" dirty="0" smtClean="0">
                <a:solidFill>
                  <a:srgbClr val="000000"/>
                </a:solidFill>
                <a:effectLst/>
                <a:latin typeface="Georgia"/>
                <a:cs typeface="Georgia"/>
              </a:rPr>
              <a:t>Possession </a:t>
            </a:r>
            <a:r>
              <a:rPr lang="en-US" sz="3600" b="0" i="0" baseline="0" dirty="0">
                <a:solidFill>
                  <a:srgbClr val="000000"/>
                </a:solidFill>
                <a:effectLst/>
                <a:latin typeface="Georgia"/>
                <a:cs typeface="Georgia"/>
              </a:rPr>
              <a:t>Offenders in State Prisons</a:t>
            </a:r>
            <a:r>
              <a:rPr lang="en-US" sz="1800" b="0" i="0" baseline="0" dirty="0">
                <a:solidFill>
                  <a:srgbClr val="000000"/>
                </a:solidFill>
                <a:effectLst/>
                <a:latin typeface="Georgia"/>
                <a:cs typeface="Georgia"/>
              </a:rPr>
              <a:t/>
            </a:r>
            <a:br>
              <a:rPr lang="en-US" sz="1800" b="0" i="0" baseline="0" dirty="0">
                <a:solidFill>
                  <a:srgbClr val="000000"/>
                </a:solidFill>
                <a:effectLst/>
                <a:latin typeface="Georgia"/>
                <a:cs typeface="Georgia"/>
              </a:rPr>
            </a:br>
            <a:r>
              <a:rPr lang="en-US" sz="2500" b="0" i="0" baseline="0" dirty="0">
                <a:solidFill>
                  <a:srgbClr val="000000"/>
                </a:solidFill>
                <a:effectLst/>
                <a:latin typeface="Georgia"/>
                <a:cs typeface="Georgia"/>
              </a:rPr>
              <a:t>Percent of State </a:t>
            </a:r>
            <a:r>
              <a:rPr lang="en-US" sz="2500" b="0" i="0" baseline="0" dirty="0" smtClean="0">
                <a:solidFill>
                  <a:srgbClr val="000000"/>
                </a:solidFill>
                <a:effectLst/>
                <a:latin typeface="Georgia"/>
                <a:cs typeface="Georgia"/>
              </a:rPr>
              <a:t>Prisoners</a:t>
            </a:r>
            <a:endParaRPr lang="en-US" sz="2500" dirty="0">
              <a:solidFill>
                <a:srgbClr val="000000"/>
              </a:solidFill>
              <a:effectLst/>
              <a:latin typeface="Georgia"/>
              <a:cs typeface="Georgia"/>
            </a:endParaRPr>
          </a:p>
        </c:rich>
      </c:tx>
      <c:layout>
        <c:manualLayout>
          <c:xMode val="edge"/>
          <c:yMode val="edge"/>
          <c:x val="0.152022882146833"/>
          <c:y val="0.0488279329308597"/>
        </c:manualLayout>
      </c:layout>
      <c:overlay val="0"/>
    </c:title>
    <c:autoTitleDeleted val="0"/>
    <c:plotArea>
      <c:layout/>
      <c:barChart>
        <c:barDir val="col"/>
        <c:grouping val="clustered"/>
        <c:varyColors val="0"/>
        <c:ser>
          <c:idx val="0"/>
          <c:order val="0"/>
          <c:spPr>
            <a:solidFill>
              <a:schemeClr val="accent6"/>
            </a:solidFill>
          </c:spPr>
          <c:invertIfNegative val="0"/>
          <c:dLbls>
            <c:spPr>
              <a:noFill/>
              <a:ln>
                <a:noFill/>
              </a:ln>
              <a:effectLst/>
            </c:spPr>
            <c:txPr>
              <a:bodyPr/>
              <a:lstStyle/>
              <a:p>
                <a:pPr>
                  <a:defRPr sz="1400" b="1" i="0">
                    <a:solidFill>
                      <a:schemeClr val="tx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Sheet1!$B$1:$F$1</c:f>
              <c:strCache>
                <c:ptCount val="5"/>
                <c:pt idx="0">
                  <c:v>Drug possession</c:v>
                </c:pt>
                <c:pt idx="1">
                  <c:v>Crimes involving only MJ</c:v>
                </c:pt>
                <c:pt idx="2">
                  <c:v>MJ-only drug offenders; no prior sentences</c:v>
                </c:pt>
                <c:pt idx="3">
                  <c:v>MJ-only possession </c:v>
                </c:pt>
                <c:pt idx="4">
                  <c:v>MJ-only possession; no prior sentences</c:v>
                </c:pt>
              </c:strCache>
            </c:strRef>
          </c:cat>
          <c:val>
            <c:numRef>
              <c:f>Sheet1!$B$2:$F$2</c:f>
              <c:numCache>
                <c:formatCode>0.00%</c:formatCode>
                <c:ptCount val="5"/>
                <c:pt idx="0" formatCode="0%">
                  <c:v>0.06</c:v>
                </c:pt>
                <c:pt idx="1">
                  <c:v>0.014</c:v>
                </c:pt>
                <c:pt idx="2">
                  <c:v>0.004</c:v>
                </c:pt>
                <c:pt idx="3">
                  <c:v>0.003</c:v>
                </c:pt>
                <c:pt idx="4">
                  <c:v>0.001</c:v>
                </c:pt>
              </c:numCache>
            </c:numRef>
          </c:val>
        </c:ser>
        <c:dLbls>
          <c:showLegendKey val="0"/>
          <c:showVal val="0"/>
          <c:showCatName val="0"/>
          <c:showSerName val="0"/>
          <c:showPercent val="0"/>
          <c:showBubbleSize val="0"/>
        </c:dLbls>
        <c:gapWidth val="150"/>
        <c:axId val="-2066448776"/>
        <c:axId val="-2066443016"/>
      </c:barChart>
      <c:catAx>
        <c:axId val="-2066448776"/>
        <c:scaling>
          <c:orientation val="minMax"/>
        </c:scaling>
        <c:delete val="0"/>
        <c:axPos val="b"/>
        <c:title>
          <c:tx>
            <c:rich>
              <a:bodyPr/>
              <a:lstStyle/>
              <a:p>
                <a:pPr>
                  <a:defRPr sz="1800">
                    <a:solidFill>
                      <a:srgbClr val="C00000"/>
                    </a:solidFill>
                  </a:defRPr>
                </a:pPr>
                <a:r>
                  <a:rPr lang="en-US" sz="1800" dirty="0">
                    <a:solidFill>
                      <a:srgbClr val="C00000"/>
                    </a:solidFill>
                  </a:rPr>
                  <a:t>Offense</a:t>
                </a:r>
              </a:p>
            </c:rich>
          </c:tx>
          <c:layout>
            <c:manualLayout>
              <c:xMode val="edge"/>
              <c:yMode val="edge"/>
              <c:x val="0.436545211260357"/>
              <c:y val="0.93389858941455"/>
            </c:manualLayout>
          </c:layout>
          <c:overlay val="0"/>
        </c:title>
        <c:numFmt formatCode="General" sourceLinked="0"/>
        <c:majorTickMark val="out"/>
        <c:minorTickMark val="none"/>
        <c:tickLblPos val="nextTo"/>
        <c:spPr>
          <a:ln>
            <a:solidFill>
              <a:schemeClr val="accent4">
                <a:lumMod val="60000"/>
                <a:lumOff val="40000"/>
              </a:schemeClr>
            </a:solidFill>
          </a:ln>
        </c:spPr>
        <c:txPr>
          <a:bodyPr/>
          <a:lstStyle/>
          <a:p>
            <a:pPr algn="l">
              <a:defRPr sz="1400" b="0" i="0">
                <a:solidFill>
                  <a:schemeClr val="tx1"/>
                </a:solidFill>
              </a:defRPr>
            </a:pPr>
            <a:endParaRPr lang="en-US"/>
          </a:p>
        </c:txPr>
        <c:crossAx val="-2066443016"/>
        <c:crosses val="autoZero"/>
        <c:auto val="1"/>
        <c:lblAlgn val="ctr"/>
        <c:lblOffset val="100"/>
        <c:noMultiLvlLbl val="0"/>
      </c:catAx>
      <c:valAx>
        <c:axId val="-2066443016"/>
        <c:scaling>
          <c:orientation val="minMax"/>
        </c:scaling>
        <c:delete val="0"/>
        <c:axPos val="l"/>
        <c:majorGridlines>
          <c:spPr>
            <a:ln>
              <a:noFill/>
            </a:ln>
          </c:spPr>
        </c:majorGridlines>
        <c:numFmt formatCode="0%" sourceLinked="1"/>
        <c:majorTickMark val="out"/>
        <c:minorTickMark val="none"/>
        <c:tickLblPos val="nextTo"/>
        <c:spPr>
          <a:ln>
            <a:solidFill>
              <a:schemeClr val="accent4">
                <a:lumMod val="60000"/>
                <a:lumOff val="40000"/>
              </a:schemeClr>
            </a:solidFill>
          </a:ln>
        </c:spPr>
        <c:txPr>
          <a:bodyPr/>
          <a:lstStyle/>
          <a:p>
            <a:pPr>
              <a:defRPr>
                <a:solidFill>
                  <a:schemeClr val="tx1"/>
                </a:solidFill>
              </a:defRPr>
            </a:pPr>
            <a:endParaRPr lang="en-US"/>
          </a:p>
        </c:txPr>
        <c:crossAx val="-2066448776"/>
        <c:crosses val="autoZero"/>
        <c:crossBetween val="between"/>
      </c:valAx>
    </c:plotArea>
    <c:plotVisOnly val="1"/>
    <c:dispBlanksAs val="gap"/>
    <c:showDLblsOverMax val="0"/>
  </c:chart>
  <c:txPr>
    <a:bodyPr/>
    <a:lstStyle/>
    <a:p>
      <a:pPr>
        <a:defRPr sz="1200">
          <a:latin typeface="Cambria"/>
          <a:cs typeface="Cambria"/>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lineChart>
        <c:grouping val="stacked"/>
        <c:varyColors val="0"/>
        <c:ser>
          <c:idx val="0"/>
          <c:order val="0"/>
          <c:tx>
            <c:strRef>
              <c:f>Sheet1!$B$1</c:f>
              <c:strCache>
                <c:ptCount val="1"/>
                <c:pt idx="0">
                  <c:v>Legalization Support (%)</c:v>
                </c:pt>
              </c:strCache>
            </c:strRef>
          </c:tx>
          <c:spPr>
            <a:ln>
              <a:solidFill>
                <a:srgbClr val="FF0000"/>
              </a:solidFill>
            </a:ln>
          </c:spPr>
          <c:marker>
            <c:symbol val="none"/>
          </c:marker>
          <c:cat>
            <c:numRef>
              <c:f>Sheet1!$A$2:$A$7</c:f>
              <c:numCache>
                <c:formatCode>General</c:formatCode>
                <c:ptCount val="6"/>
                <c:pt idx="0">
                  <c:v>1970.0</c:v>
                </c:pt>
                <c:pt idx="1">
                  <c:v>1980.0</c:v>
                </c:pt>
                <c:pt idx="2">
                  <c:v>1990.0</c:v>
                </c:pt>
                <c:pt idx="3">
                  <c:v>2000.0</c:v>
                </c:pt>
                <c:pt idx="4">
                  <c:v>2010.0</c:v>
                </c:pt>
                <c:pt idx="5">
                  <c:v>2013.0</c:v>
                </c:pt>
              </c:numCache>
            </c:numRef>
          </c:cat>
          <c:val>
            <c:numRef>
              <c:f>Sheet1!$B$2:$B$7</c:f>
              <c:numCache>
                <c:formatCode>General</c:formatCode>
                <c:ptCount val="6"/>
                <c:pt idx="0">
                  <c:v>12.0</c:v>
                </c:pt>
                <c:pt idx="1">
                  <c:v>24.0</c:v>
                </c:pt>
                <c:pt idx="2">
                  <c:v>19.0</c:v>
                </c:pt>
                <c:pt idx="3">
                  <c:v>30.0</c:v>
                </c:pt>
                <c:pt idx="4">
                  <c:v>45.0</c:v>
                </c:pt>
                <c:pt idx="5">
                  <c:v>52.0</c:v>
                </c:pt>
              </c:numCache>
            </c:numRef>
          </c:val>
          <c:smooth val="0"/>
        </c:ser>
        <c:dLbls>
          <c:showLegendKey val="0"/>
          <c:showVal val="0"/>
          <c:showCatName val="0"/>
          <c:showSerName val="0"/>
          <c:showPercent val="0"/>
          <c:showBubbleSize val="0"/>
        </c:dLbls>
        <c:marker val="1"/>
        <c:smooth val="0"/>
        <c:axId val="-2081251960"/>
        <c:axId val="-2057650360"/>
      </c:lineChart>
      <c:lineChart>
        <c:grouping val="stacked"/>
        <c:varyColors val="0"/>
        <c:ser>
          <c:idx val="2"/>
          <c:order val="1"/>
          <c:tx>
            <c:strRef>
              <c:f>Sheet1!$D$1</c:f>
              <c:strCache>
                <c:ptCount val="1"/>
                <c:pt idx="0">
                  <c:v>Money Spent (Millions)</c:v>
                </c:pt>
              </c:strCache>
            </c:strRef>
          </c:tx>
          <c:spPr>
            <a:ln>
              <a:solidFill>
                <a:srgbClr val="CCFFCC"/>
              </a:solidFill>
            </a:ln>
          </c:spPr>
          <c:marker>
            <c:symbol val="none"/>
          </c:marker>
          <c:cat>
            <c:numRef>
              <c:f>Sheet1!$A$2:$A$7</c:f>
              <c:numCache>
                <c:formatCode>General</c:formatCode>
                <c:ptCount val="6"/>
                <c:pt idx="0">
                  <c:v>1970.0</c:v>
                </c:pt>
                <c:pt idx="1">
                  <c:v>1980.0</c:v>
                </c:pt>
                <c:pt idx="2">
                  <c:v>1990.0</c:v>
                </c:pt>
                <c:pt idx="3">
                  <c:v>2000.0</c:v>
                </c:pt>
                <c:pt idx="4">
                  <c:v>2010.0</c:v>
                </c:pt>
                <c:pt idx="5">
                  <c:v>2013.0</c:v>
                </c:pt>
              </c:numCache>
            </c:numRef>
          </c:cat>
          <c:val>
            <c:numRef>
              <c:f>Sheet1!$D$2:$D$7</c:f>
              <c:numCache>
                <c:formatCode>General</c:formatCode>
                <c:ptCount val="6"/>
                <c:pt idx="0">
                  <c:v>0.1</c:v>
                </c:pt>
                <c:pt idx="1">
                  <c:v>1.0</c:v>
                </c:pt>
                <c:pt idx="2">
                  <c:v>1.0</c:v>
                </c:pt>
                <c:pt idx="3">
                  <c:v>10.0</c:v>
                </c:pt>
                <c:pt idx="4">
                  <c:v>120.0</c:v>
                </c:pt>
                <c:pt idx="5">
                  <c:v>160.0</c:v>
                </c:pt>
              </c:numCache>
            </c:numRef>
          </c:val>
          <c:smooth val="0"/>
        </c:ser>
        <c:dLbls>
          <c:showLegendKey val="0"/>
          <c:showVal val="0"/>
          <c:showCatName val="0"/>
          <c:showSerName val="0"/>
          <c:showPercent val="0"/>
          <c:showBubbleSize val="0"/>
        </c:dLbls>
        <c:marker val="1"/>
        <c:smooth val="0"/>
        <c:axId val="-2057416376"/>
        <c:axId val="-2081239960"/>
      </c:lineChart>
      <c:catAx>
        <c:axId val="-2081251960"/>
        <c:scaling>
          <c:orientation val="minMax"/>
        </c:scaling>
        <c:delete val="0"/>
        <c:axPos val="b"/>
        <c:numFmt formatCode="General" sourceLinked="1"/>
        <c:majorTickMark val="out"/>
        <c:minorTickMark val="none"/>
        <c:tickLblPos val="nextTo"/>
        <c:crossAx val="-2057650360"/>
        <c:crosses val="autoZero"/>
        <c:auto val="1"/>
        <c:lblAlgn val="ctr"/>
        <c:lblOffset val="100"/>
        <c:noMultiLvlLbl val="0"/>
      </c:catAx>
      <c:valAx>
        <c:axId val="-2057650360"/>
        <c:scaling>
          <c:orientation val="minMax"/>
          <c:max val="100.0"/>
        </c:scaling>
        <c:delete val="0"/>
        <c:axPos val="l"/>
        <c:majorGridlines/>
        <c:numFmt formatCode="General" sourceLinked="1"/>
        <c:majorTickMark val="out"/>
        <c:minorTickMark val="none"/>
        <c:tickLblPos val="nextTo"/>
        <c:crossAx val="-2081251960"/>
        <c:crosses val="autoZero"/>
        <c:crossBetween val="between"/>
        <c:minorUnit val="5.0"/>
      </c:valAx>
      <c:valAx>
        <c:axId val="-2081239960"/>
        <c:scaling>
          <c:orientation val="minMax"/>
          <c:max val="200.0"/>
        </c:scaling>
        <c:delete val="0"/>
        <c:axPos val="r"/>
        <c:numFmt formatCode="General" sourceLinked="1"/>
        <c:majorTickMark val="out"/>
        <c:minorTickMark val="none"/>
        <c:tickLblPos val="nextTo"/>
        <c:crossAx val="-2057416376"/>
        <c:crosses val="max"/>
        <c:crossBetween val="between"/>
        <c:majorUnit val="20.0"/>
        <c:minorUnit val="4.0"/>
      </c:valAx>
      <c:catAx>
        <c:axId val="-2057416376"/>
        <c:scaling>
          <c:orientation val="minMax"/>
        </c:scaling>
        <c:delete val="1"/>
        <c:axPos val="b"/>
        <c:numFmt formatCode="General" sourceLinked="1"/>
        <c:majorTickMark val="out"/>
        <c:minorTickMark val="none"/>
        <c:tickLblPos val="nextTo"/>
        <c:crossAx val="-2081239960"/>
        <c:crossesAt val="0.0"/>
        <c:auto val="1"/>
        <c:lblAlgn val="ctr"/>
        <c:lblOffset val="100"/>
        <c:noMultiLvlLbl val="0"/>
      </c:catAx>
    </c:plotArea>
    <c:legend>
      <c:legendPos val="r"/>
      <c:layout>
        <c:manualLayout>
          <c:xMode val="edge"/>
          <c:yMode val="edge"/>
          <c:x val="0.706063907044299"/>
          <c:y val="0.376169342468555"/>
          <c:w val="0.293936092955701"/>
          <c:h val="0.247661542307212"/>
        </c:manualLayout>
      </c:layout>
      <c:overlay val="0"/>
      <c:txPr>
        <a:bodyPr/>
        <a:lstStyle/>
        <a:p>
          <a:pPr>
            <a:defRPr sz="2400">
              <a:solidFill>
                <a:srgbClr val="FFFF00"/>
              </a:solidFill>
            </a:defRPr>
          </a:pPr>
          <a:endParaRPr lang="en-US"/>
        </a:p>
      </c:txPr>
    </c:legend>
    <c:plotVisOnly val="1"/>
    <c:dispBlanksAs val="zero"/>
    <c:showDLblsOverMax val="0"/>
  </c:chart>
  <c:spPr>
    <a:solidFill>
      <a:srgbClr val="3366FF"/>
    </a:solidFill>
    <a:ln cap="flat">
      <a:solidFill>
        <a:schemeClr val="bg2"/>
      </a:solidFill>
    </a:ln>
  </c:spPr>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3028772346853"/>
          <c:y val="0.0352035232884025"/>
          <c:w val="0.812647204476799"/>
          <c:h val="0.692430713110014"/>
        </c:manualLayout>
      </c:layout>
      <c:barChart>
        <c:barDir val="col"/>
        <c:grouping val="clustered"/>
        <c:varyColors val="0"/>
        <c:ser>
          <c:idx val="1"/>
          <c:order val="0"/>
          <c:tx>
            <c:strRef>
              <c:f>Sheet1!$B$1</c:f>
              <c:strCache>
                <c:ptCount val="1"/>
                <c:pt idx="0">
                  <c:v>Medical Marijuana States</c:v>
                </c:pt>
              </c:strCache>
            </c:strRef>
          </c:tx>
          <c:spPr>
            <a:solidFill>
              <a:srgbClr val="00FF00"/>
            </a:solidFill>
            <a:ln>
              <a:noFill/>
            </a:ln>
          </c:spPr>
          <c:invertIfNegative val="0"/>
          <c:dPt>
            <c:idx val="8"/>
            <c:invertIfNegative val="0"/>
            <c:bubble3D val="0"/>
            <c:spPr>
              <a:pattFill prst="wdDnDiag">
                <a:fgClr>
                  <a:srgbClr val="00FF00"/>
                </a:fgClr>
                <a:bgClr>
                  <a:srgbClr val="48AC3A"/>
                </a:bgClr>
              </a:pattFill>
              <a:ln>
                <a:noFill/>
              </a:ln>
            </c:spPr>
          </c:dPt>
          <c:dPt>
            <c:idx val="9"/>
            <c:invertIfNegative val="0"/>
            <c:bubble3D val="0"/>
            <c:spPr>
              <a:pattFill prst="wdDnDiag">
                <a:fgClr>
                  <a:srgbClr val="00FF00"/>
                </a:fgClr>
                <a:bgClr>
                  <a:srgbClr val="48AC3A"/>
                </a:bgClr>
              </a:pattFill>
              <a:ln>
                <a:noFill/>
              </a:ln>
            </c:spPr>
          </c:dPt>
          <c:cat>
            <c:strRef>
              <c:f>Sheet1!$A$2:$A$11</c:f>
              <c:strCache>
                <c:ptCount val="10"/>
                <c:pt idx="0">
                  <c:v>Given friend</c:v>
                </c:pt>
                <c:pt idx="1">
                  <c:v>         Bought friend</c:v>
                </c:pt>
                <c:pt idx="2">
                  <c:v>         Bought dealer/stranger</c:v>
                </c:pt>
                <c:pt idx="3">
                  <c:v>         Given relative</c:v>
                </c:pt>
                <c:pt idx="4">
                  <c:v>         Other method</c:v>
                </c:pt>
                <c:pt idx="5">
                  <c:v>         Bought relative</c:v>
                </c:pt>
                <c:pt idx="6">
                  <c:v>         Took relative</c:v>
                </c:pt>
                <c:pt idx="7">
                  <c:v>         Took friend</c:v>
                </c:pt>
                <c:pt idx="8">
                  <c:v>         Own MMJ Rx</c:v>
                </c:pt>
                <c:pt idx="9">
                  <c:v>Someone else's MMJ Rx</c:v>
                </c:pt>
              </c:strCache>
            </c:strRef>
          </c:cat>
          <c:val>
            <c:numRef>
              <c:f>Sheet1!$B$2:$B$11</c:f>
              <c:numCache>
                <c:formatCode>General</c:formatCode>
                <c:ptCount val="10"/>
                <c:pt idx="0">
                  <c:v>61.85</c:v>
                </c:pt>
                <c:pt idx="1">
                  <c:v>52.74</c:v>
                </c:pt>
                <c:pt idx="2">
                  <c:v>25.53</c:v>
                </c:pt>
                <c:pt idx="3">
                  <c:v>14.83</c:v>
                </c:pt>
                <c:pt idx="4">
                  <c:v>14.2</c:v>
                </c:pt>
                <c:pt idx="5">
                  <c:v>8.09</c:v>
                </c:pt>
                <c:pt idx="6">
                  <c:v>4.470000000000001</c:v>
                </c:pt>
                <c:pt idx="7">
                  <c:v>2.68</c:v>
                </c:pt>
                <c:pt idx="8">
                  <c:v>5.470000000000001</c:v>
                </c:pt>
                <c:pt idx="9" formatCode="0.0">
                  <c:v>34.18</c:v>
                </c:pt>
              </c:numCache>
            </c:numRef>
          </c:val>
        </c:ser>
        <c:ser>
          <c:idx val="0"/>
          <c:order val="1"/>
          <c:tx>
            <c:strRef>
              <c:f>Sheet1!$C$1</c:f>
              <c:strCache>
                <c:ptCount val="1"/>
                <c:pt idx="0">
                  <c:v>Non-Medical Marijuana States</c:v>
                </c:pt>
              </c:strCache>
            </c:strRef>
          </c:tx>
          <c:spPr>
            <a:ln>
              <a:noFill/>
            </a:ln>
          </c:spPr>
          <c:invertIfNegative val="0"/>
          <c:dPt>
            <c:idx val="8"/>
            <c:invertIfNegative val="0"/>
            <c:bubble3D val="0"/>
            <c:spPr>
              <a:pattFill prst="wdDnDiag">
                <a:fgClr>
                  <a:srgbClr val="FF9933"/>
                </a:fgClr>
                <a:bgClr>
                  <a:srgbClr val="FFC000"/>
                </a:bgClr>
              </a:pattFill>
              <a:ln>
                <a:noFill/>
              </a:ln>
            </c:spPr>
          </c:dPt>
          <c:dPt>
            <c:idx val="9"/>
            <c:invertIfNegative val="0"/>
            <c:bubble3D val="0"/>
            <c:spPr>
              <a:pattFill prst="wdDnDiag">
                <a:fgClr>
                  <a:srgbClr val="FF9933"/>
                </a:fgClr>
                <a:bgClr>
                  <a:srgbClr val="FFC000"/>
                </a:bgClr>
              </a:pattFill>
              <a:ln>
                <a:noFill/>
              </a:ln>
            </c:spPr>
          </c:dPt>
          <c:cat>
            <c:strRef>
              <c:f>Sheet1!$A$2:$A$11</c:f>
              <c:strCache>
                <c:ptCount val="10"/>
                <c:pt idx="0">
                  <c:v>Given friend</c:v>
                </c:pt>
                <c:pt idx="1">
                  <c:v>         Bought friend</c:v>
                </c:pt>
                <c:pt idx="2">
                  <c:v>         Bought dealer/stranger</c:v>
                </c:pt>
                <c:pt idx="3">
                  <c:v>         Given relative</c:v>
                </c:pt>
                <c:pt idx="4">
                  <c:v>         Other method</c:v>
                </c:pt>
                <c:pt idx="5">
                  <c:v>         Bought relative</c:v>
                </c:pt>
                <c:pt idx="6">
                  <c:v>         Took relative</c:v>
                </c:pt>
                <c:pt idx="7">
                  <c:v>         Took friend</c:v>
                </c:pt>
                <c:pt idx="8">
                  <c:v>         Own MMJ Rx</c:v>
                </c:pt>
                <c:pt idx="9">
                  <c:v>Someone else's MMJ Rx</c:v>
                </c:pt>
              </c:strCache>
            </c:strRef>
          </c:cat>
          <c:val>
            <c:numRef>
              <c:f>Sheet1!$C$2:$C$11</c:f>
              <c:numCache>
                <c:formatCode>General</c:formatCode>
                <c:ptCount val="10"/>
                <c:pt idx="0">
                  <c:v>62.2</c:v>
                </c:pt>
                <c:pt idx="1">
                  <c:v>49.25</c:v>
                </c:pt>
                <c:pt idx="2">
                  <c:v>30.08</c:v>
                </c:pt>
                <c:pt idx="3">
                  <c:v>9.3</c:v>
                </c:pt>
                <c:pt idx="4">
                  <c:v>13.97</c:v>
                </c:pt>
                <c:pt idx="5">
                  <c:v>5.270000000000001</c:v>
                </c:pt>
                <c:pt idx="6">
                  <c:v>2.5</c:v>
                </c:pt>
                <c:pt idx="7">
                  <c:v>3.5</c:v>
                </c:pt>
                <c:pt idx="8">
                  <c:v>1.62</c:v>
                </c:pt>
                <c:pt idx="9" formatCode="0.0">
                  <c:v>8.639999999999998</c:v>
                </c:pt>
              </c:numCache>
            </c:numRef>
          </c:val>
        </c:ser>
        <c:dLbls>
          <c:showLegendKey val="0"/>
          <c:showVal val="0"/>
          <c:showCatName val="0"/>
          <c:showSerName val="0"/>
          <c:showPercent val="0"/>
          <c:showBubbleSize val="0"/>
        </c:dLbls>
        <c:gapWidth val="97"/>
        <c:axId val="1809529304"/>
        <c:axId val="1780925480"/>
      </c:barChart>
      <c:catAx>
        <c:axId val="1809529304"/>
        <c:scaling>
          <c:orientation val="minMax"/>
        </c:scaling>
        <c:delete val="0"/>
        <c:axPos val="b"/>
        <c:numFmt formatCode="General" sourceLinked="1"/>
        <c:majorTickMark val="out"/>
        <c:minorTickMark val="none"/>
        <c:tickLblPos val="nextTo"/>
        <c:txPr>
          <a:bodyPr rot="-1860000" anchor="b" anchorCtr="1"/>
          <a:lstStyle/>
          <a:p>
            <a:pPr>
              <a:defRPr sz="1050" b="1" baseline="0">
                <a:latin typeface="Arial" pitchFamily="34" charset="0"/>
              </a:defRPr>
            </a:pPr>
            <a:endParaRPr lang="en-US"/>
          </a:p>
        </c:txPr>
        <c:crossAx val="1780925480"/>
        <c:crosses val="autoZero"/>
        <c:auto val="1"/>
        <c:lblAlgn val="ctr"/>
        <c:lblOffset val="100"/>
        <c:noMultiLvlLbl val="0"/>
      </c:catAx>
      <c:valAx>
        <c:axId val="1780925480"/>
        <c:scaling>
          <c:orientation val="minMax"/>
          <c:max val="100.0"/>
        </c:scaling>
        <c:delete val="0"/>
        <c:axPos val="l"/>
        <c:majorGridlines/>
        <c:numFmt formatCode="General" sourceLinked="1"/>
        <c:majorTickMark val="out"/>
        <c:minorTickMark val="none"/>
        <c:tickLblPos val="nextTo"/>
        <c:txPr>
          <a:bodyPr/>
          <a:lstStyle/>
          <a:p>
            <a:pPr>
              <a:defRPr b="1">
                <a:latin typeface="Arial" pitchFamily="34" charset="0"/>
                <a:cs typeface="Arial" pitchFamily="34" charset="0"/>
              </a:defRPr>
            </a:pPr>
            <a:endParaRPr lang="en-US"/>
          </a:p>
        </c:txPr>
        <c:crossAx val="1809529304"/>
        <c:crosses val="autoZero"/>
        <c:crossBetween val="between"/>
        <c:majorUnit val="20.0"/>
      </c:valAx>
      <c:spPr>
        <a:noFill/>
        <a:ln>
          <a:solidFill>
            <a:srgbClr val="FFFFFF"/>
          </a:solidFill>
        </a:ln>
      </c:spPr>
    </c:plotArea>
    <c:legend>
      <c:legendPos val="t"/>
      <c:layout>
        <c:manualLayout>
          <c:xMode val="edge"/>
          <c:yMode val="edge"/>
          <c:x val="0.0570623483385332"/>
          <c:y val="0.932203389830508"/>
          <c:w val="0.804114297033626"/>
          <c:h val="0.0669384759108501"/>
        </c:manualLayout>
      </c:layout>
      <c:overlay val="0"/>
      <c:spPr>
        <a:ln>
          <a:solidFill>
            <a:srgbClr val="FFFFFF"/>
          </a:solidFill>
        </a:ln>
      </c:spPr>
      <c:txPr>
        <a:bodyPr/>
        <a:lstStyle/>
        <a:p>
          <a:pPr>
            <a:defRPr sz="1600">
              <a:latin typeface="Arial" panose="020B0604020202020204" pitchFamily="34" charset="0"/>
              <a:cs typeface="Arial" panose="020B0604020202020204" pitchFamily="34" charset="0"/>
            </a:defRPr>
          </a:pPr>
          <a:endParaRPr lang="en-US"/>
        </a:p>
      </c:txPr>
    </c:legend>
    <c:plotVisOnly val="1"/>
    <c:dispBlanksAs val="gap"/>
    <c:showDLblsOverMax val="0"/>
  </c:chart>
  <c:spPr>
    <a:solidFill>
      <a:schemeClr val="bg1"/>
    </a:solidFill>
  </c:spPr>
  <c:txPr>
    <a:bodyPr/>
    <a:lstStyle/>
    <a:p>
      <a:pPr>
        <a:defRPr sz="1794"/>
      </a:pPr>
      <a:endParaRPr lang="en-US"/>
    </a:p>
  </c:txPr>
  <c:externalData r:id="rId1">
    <c:autoUpdate val="0"/>
  </c:externalData>
  <c:userShapes r:id="rId2"/>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646461442250611"/>
          <c:y val="0.122381258373933"/>
          <c:w val="0.941209426339493"/>
          <c:h val="0.660930140581742"/>
        </c:manualLayout>
      </c:layout>
      <c:barChart>
        <c:barDir val="col"/>
        <c:grouping val="clustered"/>
        <c:varyColors val="0"/>
        <c:ser>
          <c:idx val="0"/>
          <c:order val="0"/>
          <c:tx>
            <c:strRef>
              <c:f>Sheet1!$B$1</c:f>
              <c:strCache>
                <c:ptCount val="1"/>
                <c:pt idx="0">
                  <c:v>No</c:v>
                </c:pt>
              </c:strCache>
            </c:strRef>
          </c:tx>
          <c:spPr>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scene3d>
              <a:camera prst="orthographicFront"/>
              <a:lightRig rig="threePt" dir="t"/>
            </a:scene3d>
            <a:sp3d>
              <a:bevelT w="190500" h="38100"/>
            </a:sp3d>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Past Year MJ Abuse/Dependence</c:v>
                </c:pt>
                <c:pt idx="1">
                  <c:v>Past Year MJ Use</c:v>
                </c:pt>
                <c:pt idx="2">
                  <c:v>Past Year MJ Abuse/Dependence Among Current Users</c:v>
                </c:pt>
              </c:strCache>
            </c:strRef>
          </c:cat>
          <c:val>
            <c:numRef>
              <c:f>Sheet1!$B$2:$B$4</c:f>
              <c:numCache>
                <c:formatCode>General</c:formatCode>
                <c:ptCount val="3"/>
                <c:pt idx="0">
                  <c:v>1.81</c:v>
                </c:pt>
                <c:pt idx="1">
                  <c:v>1.920000000000002</c:v>
                </c:pt>
                <c:pt idx="2">
                  <c:v>1.03</c:v>
                </c:pt>
              </c:numCache>
            </c:numRef>
          </c:val>
        </c:ser>
        <c:dLbls>
          <c:showLegendKey val="0"/>
          <c:showVal val="0"/>
          <c:showCatName val="0"/>
          <c:showSerName val="0"/>
          <c:showPercent val="0"/>
          <c:showBubbleSize val="0"/>
        </c:dLbls>
        <c:gapWidth val="150"/>
        <c:axId val="-2023809640"/>
        <c:axId val="-2051747768"/>
      </c:barChart>
      <c:catAx>
        <c:axId val="-2023809640"/>
        <c:scaling>
          <c:orientation val="minMax"/>
        </c:scaling>
        <c:delete val="0"/>
        <c:axPos val="b"/>
        <c:numFmt formatCode="General" sourceLinked="0"/>
        <c:majorTickMark val="out"/>
        <c:minorTickMark val="none"/>
        <c:tickLblPos val="nextTo"/>
        <c:txPr>
          <a:bodyPr/>
          <a:lstStyle/>
          <a:p>
            <a:pPr>
              <a:defRPr sz="1600"/>
            </a:pPr>
            <a:endParaRPr lang="en-US"/>
          </a:p>
        </c:txPr>
        <c:crossAx val="-2051747768"/>
        <c:crosses val="autoZero"/>
        <c:auto val="1"/>
        <c:lblAlgn val="ctr"/>
        <c:lblOffset val="100"/>
        <c:noMultiLvlLbl val="0"/>
      </c:catAx>
      <c:valAx>
        <c:axId val="-2051747768"/>
        <c:scaling>
          <c:orientation val="minMax"/>
        </c:scaling>
        <c:delete val="0"/>
        <c:axPos val="l"/>
        <c:majorGridlines/>
        <c:numFmt formatCode="General" sourceLinked="1"/>
        <c:majorTickMark val="out"/>
        <c:minorTickMark val="none"/>
        <c:tickLblPos val="nextTo"/>
        <c:crossAx val="-2023809640"/>
        <c:crosses val="autoZero"/>
        <c:crossBetween val="between"/>
      </c:valAx>
    </c:plotArea>
    <c:plotVisOnly val="1"/>
    <c:dispBlanksAs val="gap"/>
    <c:showDLblsOverMax val="0"/>
  </c:chart>
  <c:txPr>
    <a:bodyPr/>
    <a:lstStyle/>
    <a:p>
      <a:pPr>
        <a:defRPr sz="1200" b="1">
          <a:latin typeface="Times New Roman" pitchFamily="18" charset="0"/>
          <a:cs typeface="Times New Roman" pitchFamily="18" charset="0"/>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layout/>
      <c:overlay val="0"/>
    </c:title>
    <c:autoTitleDeleted val="0"/>
    <c:plotArea>
      <c:layout/>
      <c:barChart>
        <c:barDir val="col"/>
        <c:grouping val="clustered"/>
        <c:varyColors val="0"/>
        <c:ser>
          <c:idx val="0"/>
          <c:order val="0"/>
          <c:tx>
            <c:strRef>
              <c:f>Sheet5!$D$6</c:f>
              <c:strCache>
                <c:ptCount val="1"/>
              </c:strCache>
            </c:strRef>
          </c:tx>
          <c:invertIfNegative val="0"/>
          <c:cat>
            <c:strRef>
              <c:f>Sheet5!$C$7:$C$8</c:f>
              <c:strCache>
                <c:ptCount val="2"/>
                <c:pt idx="0">
                  <c:v>2007-2009</c:v>
                </c:pt>
                <c:pt idx="1">
                  <c:v>2010-2012</c:v>
                </c:pt>
              </c:strCache>
            </c:strRef>
          </c:cat>
          <c:val>
            <c:numRef>
              <c:f>Sheet5!$D$7:$D$8</c:f>
              <c:numCache>
                <c:formatCode>0.00%</c:formatCode>
                <c:ptCount val="2"/>
                <c:pt idx="0">
                  <c:v>0.056</c:v>
                </c:pt>
                <c:pt idx="1">
                  <c:v>0.173</c:v>
                </c:pt>
              </c:numCache>
            </c:numRef>
          </c:val>
        </c:ser>
        <c:dLbls>
          <c:showLegendKey val="0"/>
          <c:showVal val="0"/>
          <c:showCatName val="0"/>
          <c:showSerName val="0"/>
          <c:showPercent val="0"/>
          <c:showBubbleSize val="0"/>
        </c:dLbls>
        <c:gapWidth val="150"/>
        <c:axId val="-2069125368"/>
        <c:axId val="-2069122232"/>
      </c:barChart>
      <c:catAx>
        <c:axId val="-2069125368"/>
        <c:scaling>
          <c:orientation val="minMax"/>
        </c:scaling>
        <c:delete val="0"/>
        <c:axPos val="b"/>
        <c:numFmt formatCode="General" sourceLinked="0"/>
        <c:majorTickMark val="out"/>
        <c:minorTickMark val="none"/>
        <c:tickLblPos val="nextTo"/>
        <c:txPr>
          <a:bodyPr/>
          <a:lstStyle/>
          <a:p>
            <a:pPr>
              <a:defRPr sz="1400">
                <a:latin typeface="Georgia"/>
                <a:cs typeface="Georgia"/>
              </a:defRPr>
            </a:pPr>
            <a:endParaRPr lang="en-US"/>
          </a:p>
        </c:txPr>
        <c:crossAx val="-2069122232"/>
        <c:crosses val="autoZero"/>
        <c:auto val="1"/>
        <c:lblAlgn val="ctr"/>
        <c:lblOffset val="100"/>
        <c:noMultiLvlLbl val="0"/>
      </c:catAx>
      <c:valAx>
        <c:axId val="-2069122232"/>
        <c:scaling>
          <c:orientation val="minMax"/>
        </c:scaling>
        <c:delete val="1"/>
        <c:axPos val="l"/>
        <c:majorGridlines>
          <c:spPr>
            <a:ln>
              <a:noFill/>
            </a:ln>
          </c:spPr>
        </c:majorGridlines>
        <c:numFmt formatCode="0%" sourceLinked="0"/>
        <c:majorTickMark val="out"/>
        <c:minorTickMark val="none"/>
        <c:tickLblPos val="nextTo"/>
        <c:crossAx val="-2069125368"/>
        <c:crosses val="autoZero"/>
        <c:crossBetween val="between"/>
      </c:valAx>
    </c:plotArea>
    <c:plotVisOnly val="1"/>
    <c:dispBlanksAs val="gap"/>
    <c:showDLblsOverMax val="0"/>
  </c:chart>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217013888888889"/>
          <c:y val="0.0"/>
          <c:w val="0.628472222222222"/>
          <c:h val="0.8743961352657"/>
        </c:manualLayout>
      </c:layout>
      <c:pieChart>
        <c:varyColors val="1"/>
        <c:ser>
          <c:idx val="0"/>
          <c:order val="0"/>
          <c:spPr>
            <a:solidFill>
              <a:srgbClr val="6FC6B8"/>
            </a:solidFill>
            <a:ln>
              <a:noFill/>
            </a:ln>
          </c:spPr>
          <c:explosion val="17"/>
          <c:dPt>
            <c:idx val="0"/>
            <c:bubble3D val="0"/>
            <c:spPr>
              <a:solidFill>
                <a:schemeClr val="accent1">
                  <a:lumMod val="75000"/>
                </a:schemeClr>
              </a:solidFill>
              <a:ln>
                <a:solidFill>
                  <a:srgbClr val="215968"/>
                </a:solidFill>
              </a:ln>
            </c:spPr>
          </c:dPt>
          <c:dPt>
            <c:idx val="1"/>
            <c:bubble3D val="0"/>
            <c:spPr>
              <a:solidFill>
                <a:schemeClr val="bg2">
                  <a:lumMod val="75000"/>
                  <a:alpha val="37000"/>
                </a:schemeClr>
              </a:solidFill>
              <a:ln>
                <a:solidFill>
                  <a:schemeClr val="accent5">
                    <a:lumMod val="50000"/>
                  </a:schemeClr>
                </a:solidFill>
              </a:ln>
            </c:spPr>
          </c:dPt>
          <c:cat>
            <c:strRef>
              <c:f>Sheet1!$D$1:$E$1</c:f>
              <c:strCache>
                <c:ptCount val="1"/>
                <c:pt idx="0">
                  <c:v>Used someone else's MMJ</c:v>
                </c:pt>
              </c:strCache>
            </c:strRef>
          </c:cat>
          <c:val>
            <c:numRef>
              <c:f>Sheet1!$D$2:$E$2</c:f>
              <c:numCache>
                <c:formatCode>0%</c:formatCode>
                <c:ptCount val="2"/>
                <c:pt idx="0">
                  <c:v>0.74</c:v>
                </c:pt>
                <c:pt idx="1">
                  <c:v>0.26</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spPr>
    <a:ln>
      <a:noFill/>
    </a:ln>
  </c:spPr>
  <c:externalData r:id="rId1">
    <c:autoUpdate val="0"/>
  </c:externalData>
  <c:userShapes r:id="rId2"/>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lineChart>
        <c:grouping val="standard"/>
        <c:varyColors val="0"/>
        <c:ser>
          <c:idx val="0"/>
          <c:order val="0"/>
          <c:tx>
            <c:strRef>
              <c:f>'%of fatalities '!$F$1</c:f>
              <c:strCache>
                <c:ptCount val="1"/>
                <c:pt idx="0">
                  <c:v>Total drivers involved in car crashes</c:v>
                </c:pt>
              </c:strCache>
            </c:strRef>
          </c:tx>
          <c:spPr>
            <a:ln w="28575" cmpd="sng">
              <a:solidFill>
                <a:schemeClr val="accent2"/>
              </a:solidFill>
              <a:tailEnd type="arrow" w="sm" len="med"/>
            </a:ln>
          </c:spPr>
          <c:marker>
            <c:symbol val="none"/>
          </c:marker>
          <c:cat>
            <c:numRef>
              <c:f>'%of fatalities '!$E$2:$E$6</c:f>
              <c:numCache>
                <c:formatCode>General</c:formatCode>
                <c:ptCount val="5"/>
                <c:pt idx="0">
                  <c:v>2007.0</c:v>
                </c:pt>
                <c:pt idx="1">
                  <c:v>2008.0</c:v>
                </c:pt>
                <c:pt idx="2">
                  <c:v>2009.0</c:v>
                </c:pt>
                <c:pt idx="3">
                  <c:v>2010.0</c:v>
                </c:pt>
                <c:pt idx="4">
                  <c:v>2011.0</c:v>
                </c:pt>
              </c:numCache>
            </c:numRef>
          </c:cat>
          <c:val>
            <c:numRef>
              <c:f>'%of fatalities '!$F$2:$F$6</c:f>
              <c:numCache>
                <c:formatCode>0</c:formatCode>
                <c:ptCount val="5"/>
                <c:pt idx="0">
                  <c:v>789.0</c:v>
                </c:pt>
                <c:pt idx="1">
                  <c:v>712.0</c:v>
                </c:pt>
                <c:pt idx="2">
                  <c:v>653.0</c:v>
                </c:pt>
                <c:pt idx="3">
                  <c:v>600.0</c:v>
                </c:pt>
                <c:pt idx="4">
                  <c:v>587.0</c:v>
                </c:pt>
              </c:numCache>
            </c:numRef>
          </c:val>
          <c:smooth val="1"/>
        </c:ser>
        <c:dLbls>
          <c:showLegendKey val="0"/>
          <c:showVal val="0"/>
          <c:showCatName val="0"/>
          <c:showSerName val="0"/>
          <c:showPercent val="0"/>
          <c:showBubbleSize val="0"/>
        </c:dLbls>
        <c:marker val="1"/>
        <c:smooth val="0"/>
        <c:axId val="-2060633816"/>
        <c:axId val="-2060630376"/>
      </c:lineChart>
      <c:catAx>
        <c:axId val="-2060633816"/>
        <c:scaling>
          <c:orientation val="minMax"/>
        </c:scaling>
        <c:delete val="0"/>
        <c:axPos val="b"/>
        <c:numFmt formatCode="General" sourceLinked="1"/>
        <c:majorTickMark val="out"/>
        <c:minorTickMark val="none"/>
        <c:tickLblPos val="nextTo"/>
        <c:spPr>
          <a:ln>
            <a:solidFill>
              <a:srgbClr val="E80635"/>
            </a:solidFill>
          </a:ln>
        </c:spPr>
        <c:txPr>
          <a:bodyPr/>
          <a:lstStyle/>
          <a:p>
            <a:pPr>
              <a:defRPr sz="1200" b="1">
                <a:solidFill>
                  <a:srgbClr val="E80635"/>
                </a:solidFill>
                <a:latin typeface="Cambria"/>
                <a:cs typeface="Cambria"/>
              </a:defRPr>
            </a:pPr>
            <a:endParaRPr lang="en-US"/>
          </a:p>
        </c:txPr>
        <c:crossAx val="-2060630376"/>
        <c:crosses val="autoZero"/>
        <c:auto val="1"/>
        <c:lblAlgn val="ctr"/>
        <c:lblOffset val="100"/>
        <c:noMultiLvlLbl val="0"/>
      </c:catAx>
      <c:valAx>
        <c:axId val="-2060630376"/>
        <c:scaling>
          <c:orientation val="minMax"/>
          <c:min val="500.0"/>
        </c:scaling>
        <c:delete val="0"/>
        <c:axPos val="l"/>
        <c:majorGridlines>
          <c:spPr>
            <a:ln>
              <a:noFill/>
            </a:ln>
          </c:spPr>
        </c:majorGridlines>
        <c:numFmt formatCode="0" sourceLinked="1"/>
        <c:majorTickMark val="out"/>
        <c:minorTickMark val="none"/>
        <c:tickLblPos val="nextTo"/>
        <c:spPr>
          <a:ln>
            <a:solidFill>
              <a:srgbClr val="E80635"/>
            </a:solidFill>
          </a:ln>
        </c:spPr>
        <c:txPr>
          <a:bodyPr/>
          <a:lstStyle/>
          <a:p>
            <a:pPr>
              <a:defRPr sz="1200" b="1">
                <a:solidFill>
                  <a:srgbClr val="E80635"/>
                </a:solidFill>
                <a:latin typeface="Cambria"/>
                <a:cs typeface="Cambria"/>
              </a:defRPr>
            </a:pPr>
            <a:endParaRPr lang="en-US"/>
          </a:p>
        </c:txPr>
        <c:crossAx val="-2060633816"/>
        <c:crosses val="autoZero"/>
        <c:crossBetween val="between"/>
      </c:valAx>
    </c:plotArea>
    <c:plotVisOnly val="1"/>
    <c:dispBlanksAs val="gap"/>
    <c:showDLblsOverMax val="0"/>
  </c:chart>
  <c:spPr>
    <a:ln w="12700" cmpd="sng">
      <a:noFill/>
    </a:ln>
  </c:spPr>
  <c:externalData r:id="rId1">
    <c:autoUpdate val="0"/>
  </c:externalData>
  <c:userShapes r:id="rId2"/>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lineChart>
        <c:grouping val="standard"/>
        <c:varyColors val="0"/>
        <c:ser>
          <c:idx val="0"/>
          <c:order val="0"/>
          <c:tx>
            <c:strRef>
              <c:f>'%of fatalities '!$B$1</c:f>
              <c:strCache>
                <c:ptCount val="1"/>
                <c:pt idx="0">
                  <c:v>Drivers of fatal crashes positive for cannibis</c:v>
                </c:pt>
              </c:strCache>
            </c:strRef>
          </c:tx>
          <c:spPr>
            <a:ln w="28575" cmpd="sng">
              <a:solidFill>
                <a:srgbClr val="244A58"/>
              </a:solidFill>
              <a:tailEnd type="arrow" w="sm" len="med"/>
            </a:ln>
          </c:spPr>
          <c:marker>
            <c:symbol val="none"/>
          </c:marker>
          <c:cat>
            <c:numRef>
              <c:f>'%of fatalities '!$A$2:$A$6</c:f>
              <c:numCache>
                <c:formatCode>General</c:formatCode>
                <c:ptCount val="5"/>
                <c:pt idx="0">
                  <c:v>2007.0</c:v>
                </c:pt>
                <c:pt idx="1">
                  <c:v>2008.0</c:v>
                </c:pt>
                <c:pt idx="2">
                  <c:v>2009.0</c:v>
                </c:pt>
                <c:pt idx="3">
                  <c:v>2010.0</c:v>
                </c:pt>
                <c:pt idx="4">
                  <c:v>2011.0</c:v>
                </c:pt>
              </c:numCache>
            </c:numRef>
          </c:cat>
          <c:val>
            <c:numRef>
              <c:f>'%of fatalities '!$B$2:$B$6</c:f>
              <c:numCache>
                <c:formatCode>0</c:formatCode>
                <c:ptCount val="5"/>
                <c:pt idx="0">
                  <c:v>23.0</c:v>
                </c:pt>
                <c:pt idx="1">
                  <c:v>31.0</c:v>
                </c:pt>
                <c:pt idx="2">
                  <c:v>37.0</c:v>
                </c:pt>
                <c:pt idx="3">
                  <c:v>42.0</c:v>
                </c:pt>
                <c:pt idx="4">
                  <c:v>52.0</c:v>
                </c:pt>
              </c:numCache>
            </c:numRef>
          </c:val>
          <c:smooth val="1"/>
        </c:ser>
        <c:dLbls>
          <c:showLegendKey val="0"/>
          <c:showVal val="0"/>
          <c:showCatName val="0"/>
          <c:showSerName val="0"/>
          <c:showPercent val="0"/>
          <c:showBubbleSize val="0"/>
        </c:dLbls>
        <c:marker val="1"/>
        <c:smooth val="0"/>
        <c:axId val="2144444280"/>
        <c:axId val="2144729320"/>
      </c:lineChart>
      <c:catAx>
        <c:axId val="2144444280"/>
        <c:scaling>
          <c:orientation val="minMax"/>
        </c:scaling>
        <c:delete val="0"/>
        <c:axPos val="b"/>
        <c:numFmt formatCode="General" sourceLinked="1"/>
        <c:majorTickMark val="out"/>
        <c:minorTickMark val="none"/>
        <c:tickLblPos val="nextTo"/>
        <c:spPr>
          <a:ln>
            <a:solidFill>
              <a:srgbClr val="E80635"/>
            </a:solidFill>
          </a:ln>
        </c:spPr>
        <c:txPr>
          <a:bodyPr/>
          <a:lstStyle/>
          <a:p>
            <a:pPr>
              <a:defRPr sz="1200" b="1">
                <a:solidFill>
                  <a:srgbClr val="E80635"/>
                </a:solidFill>
              </a:defRPr>
            </a:pPr>
            <a:endParaRPr lang="en-US"/>
          </a:p>
        </c:txPr>
        <c:crossAx val="2144729320"/>
        <c:crosses val="autoZero"/>
        <c:auto val="1"/>
        <c:lblAlgn val="ctr"/>
        <c:lblOffset val="100"/>
        <c:noMultiLvlLbl val="0"/>
      </c:catAx>
      <c:valAx>
        <c:axId val="2144729320"/>
        <c:scaling>
          <c:orientation val="minMax"/>
          <c:min val="15.0"/>
        </c:scaling>
        <c:delete val="0"/>
        <c:axPos val="l"/>
        <c:majorGridlines>
          <c:spPr>
            <a:ln>
              <a:noFill/>
            </a:ln>
          </c:spPr>
        </c:majorGridlines>
        <c:numFmt formatCode="0" sourceLinked="1"/>
        <c:majorTickMark val="out"/>
        <c:minorTickMark val="none"/>
        <c:tickLblPos val="nextTo"/>
        <c:spPr>
          <a:ln>
            <a:solidFill>
              <a:srgbClr val="E80635"/>
            </a:solidFill>
          </a:ln>
        </c:spPr>
        <c:txPr>
          <a:bodyPr/>
          <a:lstStyle/>
          <a:p>
            <a:pPr>
              <a:defRPr sz="1200" b="1">
                <a:solidFill>
                  <a:srgbClr val="E80635"/>
                </a:solidFill>
                <a:latin typeface="Cambria"/>
                <a:cs typeface="Cambria"/>
              </a:defRPr>
            </a:pPr>
            <a:endParaRPr lang="en-US"/>
          </a:p>
        </c:txPr>
        <c:crossAx val="2144444280"/>
        <c:crosses val="autoZero"/>
        <c:crossBetween val="between"/>
      </c:valAx>
    </c:plotArea>
    <c:plotVisOnly val="1"/>
    <c:dispBlanksAs val="gap"/>
    <c:showDLblsOverMax val="0"/>
  </c:chart>
  <c:spPr>
    <a:ln w="12700" cmpd="sng">
      <a:noFill/>
    </a:ln>
  </c:spPr>
  <c:txPr>
    <a:bodyPr/>
    <a:lstStyle/>
    <a:p>
      <a:pPr>
        <a:defRPr>
          <a:latin typeface="Cambria"/>
          <a:cs typeface="Cambria"/>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sz="1800"/>
            </a:pPr>
            <a:r>
              <a:rPr lang="en-US" sz="1800"/>
              <a:t>Projected</a:t>
            </a:r>
            <a:r>
              <a:rPr lang="en-US" sz="1800" baseline="0"/>
              <a:t> vs. Actual tax Revenue (in millions)</a:t>
            </a:r>
            <a:endParaRPr lang="en-US" sz="1800"/>
          </a:p>
        </c:rich>
      </c:tx>
      <c:layout>
        <c:manualLayout>
          <c:xMode val="edge"/>
          <c:yMode val="edge"/>
          <c:x val="0.261807864294741"/>
          <c:y val="0.0363536610092673"/>
        </c:manualLayout>
      </c:layout>
      <c:overlay val="0"/>
    </c:title>
    <c:autoTitleDeleted val="0"/>
    <c:plotArea>
      <c:layout>
        <c:manualLayout>
          <c:layoutTarget val="inner"/>
          <c:xMode val="edge"/>
          <c:yMode val="edge"/>
          <c:x val="0.205250923495674"/>
          <c:y val="0.132645541635962"/>
          <c:w val="0.742081632157091"/>
          <c:h val="0.717416255171493"/>
        </c:manualLayout>
      </c:layout>
      <c:barChart>
        <c:barDir val="bar"/>
        <c:grouping val="clustered"/>
        <c:varyColors val="0"/>
        <c:ser>
          <c:idx val="0"/>
          <c:order val="0"/>
          <c:tx>
            <c:strRef>
              <c:f>Sheet2!$A$2</c:f>
              <c:strCache>
                <c:ptCount val="1"/>
                <c:pt idx="0">
                  <c:v>Actual</c:v>
                </c:pt>
              </c:strCache>
            </c:strRef>
          </c:tx>
          <c:spPr>
            <a:solidFill>
              <a:schemeClr val="accent5">
                <a:lumMod val="75000"/>
              </a:schemeClr>
            </a:solidFill>
          </c:spPr>
          <c:invertIfNegative val="0"/>
          <c:dLbls>
            <c:dLbl>
              <c:idx val="2"/>
              <c:layout>
                <c:manualLayout>
                  <c:x val="0.0456300456300456"/>
                  <c:y val="-6.75501899320169E-17"/>
                </c:manualLayout>
              </c:layout>
              <c:showLegendKey val="0"/>
              <c:showVal val="1"/>
              <c:showCatName val="0"/>
              <c:showSerName val="0"/>
              <c:showPercent val="0"/>
              <c:showBubbleSize val="0"/>
            </c:dLbl>
            <c:dLbl>
              <c:idx val="3"/>
              <c:layout>
                <c:manualLayout>
                  <c:x val="0.0175500175500175"/>
                  <c:y val="-5.80251713176296E-7"/>
                </c:manualLayout>
              </c:layout>
              <c:showLegendKey val="0"/>
              <c:showVal val="1"/>
              <c:showCatName val="0"/>
              <c:showSerName val="0"/>
              <c:showPercent val="0"/>
              <c:showBubbleSize val="0"/>
            </c:dLbl>
            <c:txPr>
              <a:bodyPr/>
              <a:lstStyle/>
              <a:p>
                <a:pPr>
                  <a:defRPr sz="1400"/>
                </a:pPr>
                <a:endParaRPr lang="en-US"/>
              </a:p>
            </c:txPr>
            <c:showLegendKey val="0"/>
            <c:showVal val="1"/>
            <c:showCatName val="0"/>
            <c:showSerName val="0"/>
            <c:showPercent val="0"/>
            <c:showBubbleSize val="0"/>
            <c:showLeaderLines val="0"/>
          </c:dLbls>
          <c:cat>
            <c:strRef>
              <c:f>Sheet2!$B$1:$E$1</c:f>
              <c:strCache>
                <c:ptCount val="4"/>
                <c:pt idx="0">
                  <c:v>Total July 2014-June 2015</c:v>
                </c:pt>
                <c:pt idx="1">
                  <c:v>Total Jan-June 2014</c:v>
                </c:pt>
                <c:pt idx="2">
                  <c:v>Feb 2014</c:v>
                </c:pt>
                <c:pt idx="3">
                  <c:v>Jan 2014</c:v>
                </c:pt>
              </c:strCache>
            </c:strRef>
          </c:cat>
          <c:val>
            <c:numRef>
              <c:f>Sheet2!$B$2:$E$2</c:f>
              <c:numCache>
                <c:formatCode>General</c:formatCode>
                <c:ptCount val="4"/>
                <c:pt idx="2" formatCode="&quot;$&quot;#,##0.0">
                  <c:v>3.2</c:v>
                </c:pt>
                <c:pt idx="3" formatCode="&quot;$&quot;#,##0.0">
                  <c:v>2.0</c:v>
                </c:pt>
              </c:numCache>
            </c:numRef>
          </c:val>
        </c:ser>
        <c:ser>
          <c:idx val="1"/>
          <c:order val="1"/>
          <c:tx>
            <c:strRef>
              <c:f>Sheet2!$A$3</c:f>
              <c:strCache>
                <c:ptCount val="1"/>
                <c:pt idx="0">
                  <c:v>Projected</c:v>
                </c:pt>
              </c:strCache>
            </c:strRef>
          </c:tx>
          <c:spPr>
            <a:solidFill>
              <a:schemeClr val="accent3">
                <a:lumMod val="75000"/>
              </a:schemeClr>
            </a:solidFill>
            <a:effectLst/>
          </c:spPr>
          <c:invertIfNegative val="0"/>
          <c:dLbls>
            <c:dLbl>
              <c:idx val="2"/>
              <c:layout>
                <c:manualLayout>
                  <c:x val="-0.0140400140400141"/>
                  <c:y val="-0.0147383935151069"/>
                </c:manualLayout>
              </c:layout>
              <c:showLegendKey val="0"/>
              <c:showVal val="1"/>
              <c:showCatName val="0"/>
              <c:showSerName val="0"/>
              <c:showPercent val="0"/>
              <c:showBubbleSize val="0"/>
            </c:dLbl>
            <c:dLbl>
              <c:idx val="3"/>
              <c:layout>
                <c:manualLayout>
                  <c:x val="-6.43493209812179E-17"/>
                  <c:y val="-0.0442151805453206"/>
                </c:manualLayout>
              </c:layout>
              <c:showLegendKey val="0"/>
              <c:showVal val="1"/>
              <c:showCatName val="0"/>
              <c:showSerName val="0"/>
              <c:showPercent val="0"/>
              <c:showBubbleSize val="0"/>
            </c:dLbl>
            <c:txPr>
              <a:bodyPr/>
              <a:lstStyle/>
              <a:p>
                <a:pPr>
                  <a:defRPr sz="1400"/>
                </a:pPr>
                <a:endParaRPr lang="en-US"/>
              </a:p>
            </c:txPr>
            <c:showLegendKey val="0"/>
            <c:showVal val="1"/>
            <c:showCatName val="0"/>
            <c:showSerName val="0"/>
            <c:showPercent val="0"/>
            <c:showBubbleSize val="0"/>
            <c:showLeaderLines val="0"/>
          </c:dLbls>
          <c:cat>
            <c:strRef>
              <c:f>Sheet2!$B$1:$E$1</c:f>
              <c:strCache>
                <c:ptCount val="4"/>
                <c:pt idx="0">
                  <c:v>Total July 2014-June 2015</c:v>
                </c:pt>
                <c:pt idx="1">
                  <c:v>Total Jan-June 2014</c:v>
                </c:pt>
                <c:pt idx="2">
                  <c:v>Feb 2014</c:v>
                </c:pt>
                <c:pt idx="3">
                  <c:v>Jan 2014</c:v>
                </c:pt>
              </c:strCache>
            </c:strRef>
          </c:cat>
          <c:val>
            <c:numRef>
              <c:f>Sheet2!$B$3:$E$3</c:f>
              <c:numCache>
                <c:formatCode>"$"#,##0.00_);[Red]\("$"#,##0.00\)</c:formatCode>
                <c:ptCount val="4"/>
                <c:pt idx="0" formatCode="&quot;$&quot;#,##0.0">
                  <c:v>117.8</c:v>
                </c:pt>
                <c:pt idx="1">
                  <c:v>35.3</c:v>
                </c:pt>
                <c:pt idx="2" formatCode="&quot;$&quot;#,##0.0">
                  <c:v>5.8</c:v>
                </c:pt>
                <c:pt idx="3" formatCode="&quot;$&quot;#,##0.0">
                  <c:v>5.8</c:v>
                </c:pt>
              </c:numCache>
            </c:numRef>
          </c:val>
        </c:ser>
        <c:dLbls>
          <c:showLegendKey val="0"/>
          <c:showVal val="0"/>
          <c:showCatName val="0"/>
          <c:showSerName val="0"/>
          <c:showPercent val="0"/>
          <c:showBubbleSize val="0"/>
        </c:dLbls>
        <c:gapWidth val="150"/>
        <c:axId val="-2060697000"/>
        <c:axId val="-2060693992"/>
      </c:barChart>
      <c:catAx>
        <c:axId val="-2060697000"/>
        <c:scaling>
          <c:orientation val="minMax"/>
        </c:scaling>
        <c:delete val="0"/>
        <c:axPos val="l"/>
        <c:majorTickMark val="out"/>
        <c:minorTickMark val="none"/>
        <c:tickLblPos val="nextTo"/>
        <c:txPr>
          <a:bodyPr/>
          <a:lstStyle/>
          <a:p>
            <a:pPr>
              <a:defRPr sz="1400"/>
            </a:pPr>
            <a:endParaRPr lang="en-US"/>
          </a:p>
        </c:txPr>
        <c:crossAx val="-2060693992"/>
        <c:crosses val="autoZero"/>
        <c:auto val="1"/>
        <c:lblAlgn val="ctr"/>
        <c:lblOffset val="100"/>
        <c:noMultiLvlLbl val="0"/>
      </c:catAx>
      <c:valAx>
        <c:axId val="-2060693992"/>
        <c:scaling>
          <c:orientation val="minMax"/>
        </c:scaling>
        <c:delete val="0"/>
        <c:axPos val="b"/>
        <c:majorGridlines>
          <c:spPr>
            <a:ln>
              <a:noFill/>
            </a:ln>
          </c:spPr>
        </c:majorGridlines>
        <c:numFmt formatCode="General" sourceLinked="1"/>
        <c:majorTickMark val="out"/>
        <c:minorTickMark val="none"/>
        <c:tickLblPos val="nextTo"/>
        <c:txPr>
          <a:bodyPr/>
          <a:lstStyle/>
          <a:p>
            <a:pPr>
              <a:defRPr sz="1400"/>
            </a:pPr>
            <a:endParaRPr lang="en-US"/>
          </a:p>
        </c:txPr>
        <c:crossAx val="-2060697000"/>
        <c:crosses val="autoZero"/>
        <c:crossBetween val="between"/>
      </c:valAx>
      <c:spPr>
        <a:noFill/>
      </c:spPr>
    </c:plotArea>
    <c:legend>
      <c:legendPos val="r"/>
      <c:layout>
        <c:manualLayout>
          <c:xMode val="edge"/>
          <c:yMode val="edge"/>
          <c:x val="0.75399794927354"/>
          <c:y val="0.263574698704298"/>
          <c:w val="0.217922022646432"/>
          <c:h val="0.251774699864801"/>
        </c:manualLayout>
      </c:layout>
      <c:overlay val="0"/>
      <c:txPr>
        <a:bodyPr/>
        <a:lstStyle/>
        <a:p>
          <a:pPr>
            <a:defRPr sz="1400"/>
          </a:pPr>
          <a:endParaRPr lang="en-US"/>
        </a:p>
      </c:txPr>
    </c:legend>
    <c:plotVisOnly val="1"/>
    <c:dispBlanksAs val="gap"/>
    <c:showDLblsOverMax val="0"/>
  </c:chart>
  <c:spPr>
    <a:noFill/>
    <a:ln>
      <a:noFill/>
    </a:ln>
  </c:spPr>
  <c:externalData r:id="rId1">
    <c:autoUpdate val="0"/>
  </c:externalData>
</c:chartSpace>
</file>

<file path=ppt/drawings/_rels/drawing1.xml.rels><?xml version="1.0" encoding="UTF-8" standalone="yes"?>
<Relationships xmlns="http://schemas.openxmlformats.org/package/2006/relationships"><Relationship Id="rId3" Type="http://schemas.openxmlformats.org/officeDocument/2006/relationships/image" Target="../media/image6.jpg"/><Relationship Id="rId4" Type="http://schemas.openxmlformats.org/officeDocument/2006/relationships/image" Target="../media/image7.png"/><Relationship Id="rId5" Type="http://schemas.microsoft.com/office/2007/relationships/hdphoto" Target="../media/hdphoto2.wdp"/><Relationship Id="rId1" Type="http://schemas.openxmlformats.org/officeDocument/2006/relationships/image" Target="../media/image5.jpeg"/><Relationship Id="rId2" Type="http://schemas.microsoft.com/office/2007/relationships/hdphoto" Target="../media/hdphoto1.wdp"/></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8.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99.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01.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02.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05.emf"/></Relationships>
</file>

<file path=ppt/drawings/drawing1.xml><?xml version="1.0" encoding="utf-8"?>
<c:userShapes xmlns:c="http://schemas.openxmlformats.org/drawingml/2006/chart">
  <cdr:relSizeAnchor xmlns:cdr="http://schemas.openxmlformats.org/drawingml/2006/chartDrawing">
    <cdr:from>
      <cdr:x>0.1641</cdr:x>
      <cdr:y>0.23124</cdr:y>
    </cdr:from>
    <cdr:to>
      <cdr:x>0.27672</cdr:x>
      <cdr:y>0.93893</cdr:y>
    </cdr:to>
    <cdr:pic>
      <cdr:nvPicPr>
        <cdr:cNvPr id="2" name="Picture 1"/>
        <cdr:cNvPicPr/>
      </cdr:nvPicPr>
      <cdr:blipFill rotWithShape="1">
        <a:blip xmlns:a="http://schemas.openxmlformats.org/drawingml/2006/main" xmlns:r="http://schemas.openxmlformats.org/officeDocument/2006/relationships" r:embed="rId1">
          <a:alphaModFix/>
          <a:duotone>
            <a:schemeClr val="accent1">
              <a:shade val="45000"/>
              <a:satMod val="135000"/>
            </a:schemeClr>
            <a:prstClr val="white"/>
          </a:duotone>
          <a:extLst>
            <a:ext uri="{BEBA8EAE-BF5A-486C-A8C5-ECC9F3942E4B}">
              <a14:imgProps xmlns:a14="http://schemas.microsoft.com/office/drawing/2010/main">
                <a14:imgLayer r:embed="rId2">
                  <a14:imgEffect>
                    <a14:saturation sat="400000"/>
                  </a14:imgEffect>
                </a14:imgLayer>
              </a14:imgProps>
            </a:ext>
            <a:ext uri="{28A0092B-C50C-407E-A947-70E740481C1C}">
              <a14:useLocalDpi xmlns:a14="http://schemas.microsoft.com/office/drawing/2010/main" val="0"/>
            </a:ext>
          </a:extLst>
        </a:blip>
        <a:srcRect xmlns:a="http://schemas.openxmlformats.org/drawingml/2006/main" l="23185" t="10529" r="20727" b="7722"/>
        <a:stretch xmlns:a="http://schemas.openxmlformats.org/drawingml/2006/main"/>
      </cdr:blipFill>
      <cdr:spPr bwMode="auto">
        <a:xfrm xmlns:a="http://schemas.openxmlformats.org/drawingml/2006/main">
          <a:off x="1371600" y="1063811"/>
          <a:ext cx="941289" cy="3255649"/>
        </a:xfrm>
        <a:prstGeom xmlns:a="http://schemas.openxmlformats.org/drawingml/2006/main" prst="rect">
          <a:avLst/>
        </a:prstGeom>
        <a:ln xmlns:a="http://schemas.openxmlformats.org/drawingml/2006/main">
          <a:noFill/>
        </a:ln>
        <a:extLst xmlns:a="http://schemas.openxmlformats.org/drawingml/2006/main">
          <a:ext uri="{53640926-AAD7-44d8-BBD7-CCE9431645EC}">
            <a14:shadowObscured xmlns:a14="http://schemas.microsoft.com/office/drawing/2010/main"/>
          </a:ext>
        </a:extLst>
      </cdr:spPr>
    </cdr:pic>
  </cdr:relSizeAnchor>
  <cdr:relSizeAnchor xmlns:cdr="http://schemas.openxmlformats.org/drawingml/2006/chartDrawing">
    <cdr:from>
      <cdr:x>0.47408</cdr:x>
      <cdr:y>0.61221</cdr:y>
    </cdr:from>
    <cdr:to>
      <cdr:x>0.57777</cdr:x>
      <cdr:y>0.94998</cdr:y>
    </cdr:to>
    <cdr:pic>
      <cdr:nvPicPr>
        <cdr:cNvPr id="3" name="Picture 2"/>
        <cdr:cNvPicPr/>
      </cdr:nvPicPr>
      <cdr:blipFill rotWithShape="1">
        <a:blip xmlns:a="http://schemas.openxmlformats.org/drawingml/2006/main" xmlns:r="http://schemas.openxmlformats.org/officeDocument/2006/relationships" r:embed="rId3">
          <a:duotone>
            <a:schemeClr val="accent1">
              <a:shade val="45000"/>
              <a:satMod val="135000"/>
            </a:schemeClr>
            <a:prstClr val="white"/>
          </a:duotone>
          <a:extLst>
            <a:ext uri="{28A0092B-C50C-407E-A947-70E740481C1C}">
              <a14:useLocalDpi xmlns:a14="http://schemas.microsoft.com/office/drawing/2010/main" val="0"/>
            </a:ext>
          </a:extLst>
        </a:blip>
        <a:srcRect xmlns:a="http://schemas.openxmlformats.org/drawingml/2006/main" l="17336" t="17342" r="15235" b="39709"/>
        <a:stretch xmlns:a="http://schemas.openxmlformats.org/drawingml/2006/main"/>
      </cdr:blipFill>
      <cdr:spPr bwMode="auto">
        <a:xfrm xmlns:a="http://schemas.openxmlformats.org/drawingml/2006/main" rot="16200000">
          <a:off x="3618789" y="3160022"/>
          <a:ext cx="1553873" cy="866650"/>
        </a:xfrm>
        <a:prstGeom xmlns:a="http://schemas.openxmlformats.org/drawingml/2006/main" prst="rect">
          <a:avLst/>
        </a:prstGeom>
        <a:ln xmlns:a="http://schemas.openxmlformats.org/drawingml/2006/main">
          <a:noFill/>
        </a:ln>
        <a:extLst xmlns:a="http://schemas.openxmlformats.org/drawingml/2006/main">
          <a:ext uri="{53640926-AAD7-44d8-BBD7-CCE9431645EC}">
            <a14:shadowObscured xmlns:a14="http://schemas.microsoft.com/office/drawing/2010/main"/>
          </a:ext>
        </a:extLst>
      </cdr:spPr>
    </cdr:pic>
  </cdr:relSizeAnchor>
  <cdr:relSizeAnchor xmlns:cdr="http://schemas.openxmlformats.org/drawingml/2006/chartDrawing">
    <cdr:from>
      <cdr:x>0.78405</cdr:x>
      <cdr:y>0.86067</cdr:y>
    </cdr:from>
    <cdr:to>
      <cdr:x>0.87029</cdr:x>
      <cdr:y>0.96752</cdr:y>
    </cdr:to>
    <cdr:pic>
      <cdr:nvPicPr>
        <cdr:cNvPr id="4" name="Picture 3" descr="Cannabis_Leafs_clip_art_hight.png"/>
        <cdr:cNvPicPr>
          <a:picLocks xmlns:a="http://schemas.openxmlformats.org/drawingml/2006/main" noChangeAspect="1"/>
        </cdr:cNvPicPr>
      </cdr:nvPicPr>
      <cdr:blipFill>
        <a:blip xmlns:a="http://schemas.openxmlformats.org/drawingml/2006/main" xmlns:r="http://schemas.openxmlformats.org/officeDocument/2006/relationships"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tretch xmlns:a="http://schemas.openxmlformats.org/drawingml/2006/main">
          <a:fillRect/>
        </a:stretch>
      </cdr:blipFill>
      <cdr:spPr>
        <a:xfrm xmlns:a="http://schemas.openxmlformats.org/drawingml/2006/main">
          <a:off x="6553200" y="3959411"/>
          <a:ext cx="720802" cy="491551"/>
        </a:xfrm>
        <a:prstGeom xmlns:a="http://schemas.openxmlformats.org/drawingml/2006/main" prst="rect">
          <a:avLst/>
        </a:prstGeom>
      </cdr:spPr>
    </cdr:pic>
  </cdr:relSizeAnchor>
</c:userShapes>
</file>

<file path=ppt/drawings/drawing2.xml><?xml version="1.0" encoding="utf-8"?>
<c:userShapes xmlns:c="http://schemas.openxmlformats.org/drawingml/2006/chart">
  <cdr:relSizeAnchor xmlns:cdr="http://schemas.openxmlformats.org/drawingml/2006/chartDrawing">
    <cdr:from>
      <cdr:x>0.08497</cdr:x>
      <cdr:y>0.22078</cdr:y>
    </cdr:from>
    <cdr:to>
      <cdr:x>0.21569</cdr:x>
      <cdr:y>0.53247</cdr:y>
    </cdr:to>
    <cdr:sp macro="" textlink="">
      <cdr:nvSpPr>
        <cdr:cNvPr id="2" name="Text Box 1"/>
        <cdr:cNvSpPr txBox="1"/>
      </cdr:nvSpPr>
      <cdr:spPr>
        <a:xfrm xmlns:a="http://schemas.openxmlformats.org/drawingml/2006/main">
          <a:off x="594360" y="647700"/>
          <a:ext cx="914400" cy="914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0.08497</cdr:x>
      <cdr:y>0.2987</cdr:y>
    </cdr:from>
    <cdr:to>
      <cdr:x>0.24837</cdr:x>
      <cdr:y>0.53247</cdr:y>
    </cdr:to>
    <cdr:sp macro="" textlink="">
      <cdr:nvSpPr>
        <cdr:cNvPr id="3" name="Text Box 2"/>
        <cdr:cNvSpPr txBox="1"/>
      </cdr:nvSpPr>
      <cdr:spPr>
        <a:xfrm xmlns:a="http://schemas.openxmlformats.org/drawingml/2006/main">
          <a:off x="594360" y="876300"/>
          <a:ext cx="1143000" cy="6858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0.05239</cdr:x>
      <cdr:y>0.28901</cdr:y>
    </cdr:from>
    <cdr:to>
      <cdr:x>0.33948</cdr:x>
      <cdr:y>0.49784</cdr:y>
    </cdr:to>
    <cdr:sp macro="" textlink="">
      <cdr:nvSpPr>
        <cdr:cNvPr id="4" name="Rectangular Callout 3"/>
        <cdr:cNvSpPr/>
      </cdr:nvSpPr>
      <cdr:spPr>
        <a:xfrm xmlns:a="http://schemas.openxmlformats.org/drawingml/2006/main">
          <a:off x="479054" y="1655127"/>
          <a:ext cx="2625151" cy="1195946"/>
        </a:xfrm>
        <a:prstGeom xmlns:a="http://schemas.openxmlformats.org/drawingml/2006/main" prst="wedgeRectCallout">
          <a:avLst>
            <a:gd name="adj1" fmla="val -33272"/>
            <a:gd name="adj2" fmla="val 210605"/>
          </a:avLst>
        </a:prstGeom>
        <a:solidFill xmlns:a="http://schemas.openxmlformats.org/drawingml/2006/main">
          <a:srgbClr val="FF6600"/>
        </a:solidFill>
      </cdr:spPr>
      <cdr:style>
        <a:lnRef xmlns:a="http://schemas.openxmlformats.org/drawingml/2006/main" idx="1">
          <a:schemeClr val="accent5"/>
        </a:lnRef>
        <a:fillRef xmlns:a="http://schemas.openxmlformats.org/drawingml/2006/main" idx="3">
          <a:schemeClr val="accent5"/>
        </a:fillRef>
        <a:effectRef xmlns:a="http://schemas.openxmlformats.org/drawingml/2006/main" idx="2">
          <a:schemeClr val="accent5"/>
        </a:effectRef>
        <a:fontRef xmlns:a="http://schemas.openxmlformats.org/drawingml/2006/main" idx="minor">
          <a:schemeClr val="lt1"/>
        </a:fontRef>
      </cdr:style>
      <cdr:txBody>
        <a:bodyPr xmlns:a="http://schemas.openxmlformats.org/drawingml/2006/main" vertOverflow="clip" wrap="square" rtlCol="0" anchor="ctr">
          <a:noAutofit/>
        </a:bodyPr>
        <a:lstStyle xmlns:a="http://schemas.openxmlformats.org/drawingml/2006/main"/>
        <a:p xmlns:a="http://schemas.openxmlformats.org/drawingml/2006/main">
          <a:r>
            <a:rPr lang="en-US" sz="2500" dirty="0"/>
            <a:t>NORML</a:t>
          </a:r>
          <a:r>
            <a:rPr lang="en-US" sz="2500" baseline="0" dirty="0"/>
            <a:t> </a:t>
          </a:r>
          <a:r>
            <a:rPr lang="en-US" sz="2500" baseline="0" dirty="0" smtClean="0"/>
            <a:t>established</a:t>
          </a:r>
          <a:endParaRPr lang="en-US" sz="2500" dirty="0"/>
        </a:p>
      </cdr:txBody>
    </cdr:sp>
  </cdr:relSizeAnchor>
  <cdr:relSizeAnchor xmlns:cdr="http://schemas.openxmlformats.org/drawingml/2006/chartDrawing">
    <cdr:from>
      <cdr:x>0.31373</cdr:x>
      <cdr:y>0.37662</cdr:y>
    </cdr:from>
    <cdr:to>
      <cdr:x>0.44444</cdr:x>
      <cdr:y>0.61039</cdr:y>
    </cdr:to>
    <cdr:sp macro="" textlink="">
      <cdr:nvSpPr>
        <cdr:cNvPr id="5" name="Text Box 4"/>
        <cdr:cNvSpPr txBox="1"/>
      </cdr:nvSpPr>
      <cdr:spPr>
        <a:xfrm xmlns:a="http://schemas.openxmlformats.org/drawingml/2006/main">
          <a:off x="2194560" y="1104900"/>
          <a:ext cx="914400" cy="6858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0.0703</cdr:x>
      <cdr:y>0</cdr:y>
    </cdr:from>
    <cdr:to>
      <cdr:x>0.47664</cdr:x>
      <cdr:y>0.2214</cdr:y>
    </cdr:to>
    <cdr:sp macro="" textlink="">
      <cdr:nvSpPr>
        <cdr:cNvPr id="6" name="Rectangular Callout 5"/>
        <cdr:cNvSpPr/>
      </cdr:nvSpPr>
      <cdr:spPr>
        <a:xfrm xmlns:a="http://schemas.openxmlformats.org/drawingml/2006/main">
          <a:off x="642784" y="0"/>
          <a:ext cx="3715607" cy="1267912"/>
        </a:xfrm>
        <a:prstGeom xmlns:a="http://schemas.openxmlformats.org/drawingml/2006/main" prst="wedgeRectCallout">
          <a:avLst>
            <a:gd name="adj1" fmla="val 7597"/>
            <a:gd name="adj2" fmla="val 368181"/>
          </a:avLst>
        </a:prstGeom>
        <a:solidFill xmlns:a="http://schemas.openxmlformats.org/drawingml/2006/main">
          <a:srgbClr val="008000"/>
        </a:solidFill>
      </cdr:spPr>
      <cdr: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cdr:style>
      <cdr:txBody>
        <a:bodyPr xmlns:a="http://schemas.openxmlformats.org/drawingml/2006/main" vertOverflow="clip" wrap="square" rtlCol="0" anchor="ctr">
          <a:noAutofit/>
        </a:bodyPr>
        <a:lstStyle xmlns:a="http://schemas.openxmlformats.org/drawingml/2006/main"/>
        <a:p xmlns:a="http://schemas.openxmlformats.org/drawingml/2006/main">
          <a:r>
            <a:rPr lang="en-US" sz="1800" dirty="0"/>
            <a:t>George Soros funds</a:t>
          </a:r>
          <a:r>
            <a:rPr lang="en-US" sz="1800" baseline="0" dirty="0"/>
            <a:t> Drug Policy Alliance and </a:t>
          </a:r>
          <a:r>
            <a:rPr lang="en-US" sz="1800" baseline="0" dirty="0" smtClean="0"/>
            <a:t>instructing them</a:t>
          </a:r>
          <a:r>
            <a:rPr lang="en-US" sz="1800" dirty="0" smtClean="0"/>
            <a:t> </a:t>
          </a:r>
          <a:r>
            <a:rPr lang="en-US" sz="1800" baseline="0" dirty="0" smtClean="0"/>
            <a:t>to first focus </a:t>
          </a:r>
          <a:r>
            <a:rPr lang="en-US" sz="1800" baseline="0" dirty="0"/>
            <a:t>on a few winnable issues like "medical marijuana"</a:t>
          </a:r>
          <a:endParaRPr lang="en-US" sz="1800" dirty="0"/>
        </a:p>
      </cdr:txBody>
    </cdr:sp>
  </cdr:relSizeAnchor>
  <cdr:relSizeAnchor xmlns:cdr="http://schemas.openxmlformats.org/drawingml/2006/chartDrawing">
    <cdr:from>
      <cdr:x>0.44444</cdr:x>
      <cdr:y>0.14286</cdr:y>
    </cdr:from>
    <cdr:to>
      <cdr:x>0.57516</cdr:x>
      <cdr:y>0.37662</cdr:y>
    </cdr:to>
    <cdr:sp macro="" textlink="">
      <cdr:nvSpPr>
        <cdr:cNvPr id="7" name="Text Box 6"/>
        <cdr:cNvSpPr txBox="1"/>
      </cdr:nvSpPr>
      <cdr:spPr>
        <a:xfrm xmlns:a="http://schemas.openxmlformats.org/drawingml/2006/main">
          <a:off x="3108960" y="419100"/>
          <a:ext cx="914400" cy="6858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0.60833</cdr:x>
      <cdr:y>0</cdr:y>
    </cdr:from>
    <cdr:to>
      <cdr:x>0.97173</cdr:x>
      <cdr:y>0.25685</cdr:y>
    </cdr:to>
    <cdr:sp macro="" textlink="">
      <cdr:nvSpPr>
        <cdr:cNvPr id="8" name="Rectangular Callout 7"/>
        <cdr:cNvSpPr/>
      </cdr:nvSpPr>
      <cdr:spPr>
        <a:xfrm xmlns:a="http://schemas.openxmlformats.org/drawingml/2006/main">
          <a:off x="5562570" y="0"/>
          <a:ext cx="3322929" cy="1470951"/>
        </a:xfrm>
        <a:prstGeom xmlns:a="http://schemas.openxmlformats.org/drawingml/2006/main" prst="wedgeRectCallout">
          <a:avLst>
            <a:gd name="adj1" fmla="val -111966"/>
            <a:gd name="adj2" fmla="val 300197"/>
          </a:avLst>
        </a:prstGeom>
        <a:solidFill xmlns:a="http://schemas.openxmlformats.org/drawingml/2006/main">
          <a:srgbClr val="000000"/>
        </a:solidFill>
        <a:ln xmlns:a="http://schemas.openxmlformats.org/drawingml/2006/main">
          <a:solidFill>
            <a:srgbClr val="000000"/>
          </a:solidFill>
        </a:ln>
      </cdr:spPr>
      <cdr:style>
        <a:lnRef xmlns:a="http://schemas.openxmlformats.org/drawingml/2006/main" idx="1">
          <a:schemeClr val="accent3"/>
        </a:lnRef>
        <a:fillRef xmlns:a="http://schemas.openxmlformats.org/drawingml/2006/main" idx="3">
          <a:schemeClr val="accent3"/>
        </a:fillRef>
        <a:effectRef xmlns:a="http://schemas.openxmlformats.org/drawingml/2006/main" idx="2">
          <a:schemeClr val="accent3"/>
        </a:effectRef>
        <a:fontRef xmlns:a="http://schemas.openxmlformats.org/drawingml/2006/main" idx="minor">
          <a:schemeClr val="lt1"/>
        </a:fontRef>
      </cdr:style>
      <cdr:txBody>
        <a:bodyPr xmlns:a="http://schemas.openxmlformats.org/drawingml/2006/main" vertOverflow="clip" wrap="square" rtlCol="0" anchor="ctr">
          <a:noAutofit/>
        </a:bodyPr>
        <a:lstStyle xmlns:a="http://schemas.openxmlformats.org/drawingml/2006/main"/>
        <a:p xmlns:a="http://schemas.openxmlformats.org/drawingml/2006/main">
          <a:r>
            <a:rPr lang="en-US" sz="2000" dirty="0"/>
            <a:t>Progressive Insurance and Univ. of Phoenix</a:t>
          </a:r>
          <a:r>
            <a:rPr lang="en-US" sz="2000" baseline="0" dirty="0"/>
            <a:t> founders fund marijuana legalization </a:t>
          </a:r>
          <a:r>
            <a:rPr lang="en-US" sz="2000" baseline="0" dirty="0" smtClean="0"/>
            <a:t>efforts</a:t>
          </a:r>
          <a:endParaRPr lang="en-US" sz="2000" dirty="0"/>
        </a:p>
      </cdr:txBody>
    </cdr:sp>
  </cdr:relSizeAnchor>
</c:userShapes>
</file>

<file path=ppt/drawings/drawing3.xml><?xml version="1.0" encoding="utf-8"?>
<c:userShapes xmlns:c="http://schemas.openxmlformats.org/drawingml/2006/chart">
  <cdr:relSizeAnchor xmlns:cdr="http://schemas.openxmlformats.org/drawingml/2006/chartDrawing">
    <cdr:from>
      <cdr:x>0.75472</cdr:x>
      <cdr:y>0.65079</cdr:y>
    </cdr:from>
    <cdr:to>
      <cdr:x>0.81132</cdr:x>
      <cdr:y>0.73016</cdr:y>
    </cdr:to>
    <cdr:sp macro="" textlink="">
      <cdr:nvSpPr>
        <cdr:cNvPr id="5" name="TextBox 4"/>
        <cdr:cNvSpPr txBox="1"/>
      </cdr:nvSpPr>
      <cdr:spPr>
        <a:xfrm xmlns:a="http://schemas.openxmlformats.org/drawingml/2006/main">
          <a:off x="6096000" y="3124200"/>
          <a:ext cx="457200" cy="3810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600" dirty="0" smtClean="0">
              <a:solidFill>
                <a:schemeClr val="tx1"/>
              </a:solidFill>
              <a:latin typeface="Arial" panose="020B0604020202020204" pitchFamily="34" charset="0"/>
              <a:cs typeface="Arial" panose="020B0604020202020204" pitchFamily="34" charset="0"/>
            </a:rPr>
            <a:t>**</a:t>
          </a:r>
          <a:endParaRPr lang="en-US" sz="1600" dirty="0">
            <a:solidFill>
              <a:schemeClr val="tx1"/>
            </a:solidFill>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0.83962</cdr:x>
      <cdr:y>0.44444</cdr:y>
    </cdr:from>
    <cdr:to>
      <cdr:x>0.89623</cdr:x>
      <cdr:y>0.52381</cdr:y>
    </cdr:to>
    <cdr:sp macro="" textlink="">
      <cdr:nvSpPr>
        <cdr:cNvPr id="6" name="TextBox 1"/>
        <cdr:cNvSpPr txBox="1"/>
      </cdr:nvSpPr>
      <cdr:spPr>
        <a:xfrm xmlns:a="http://schemas.openxmlformats.org/drawingml/2006/main">
          <a:off x="6781800" y="2133600"/>
          <a:ext cx="457200" cy="3810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dirty="0" smtClean="0">
              <a:solidFill>
                <a:schemeClr val="tx1"/>
              </a:solidFill>
              <a:latin typeface="Arial" panose="020B0604020202020204" pitchFamily="34" charset="0"/>
              <a:cs typeface="Arial" panose="020B0604020202020204" pitchFamily="34" charset="0"/>
            </a:rPr>
            <a:t>**</a:t>
          </a:r>
          <a:endParaRPr lang="en-US" sz="1600" dirty="0">
            <a:solidFill>
              <a:schemeClr val="tx1"/>
            </a:solidFill>
            <a:latin typeface="Arial" panose="020B0604020202020204" pitchFamily="34" charset="0"/>
            <a:cs typeface="Arial" panose="020B0604020202020204" pitchFamily="34" charset="0"/>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0.46875</cdr:x>
      <cdr:y>0.125</cdr:y>
    </cdr:from>
    <cdr:to>
      <cdr:x>1</cdr:x>
      <cdr:y>0.42934</cdr:y>
    </cdr:to>
    <cdr:sp macro="" textlink="">
      <cdr:nvSpPr>
        <cdr:cNvPr id="4" name="Text Box 3"/>
        <cdr:cNvSpPr txBox="1"/>
      </cdr:nvSpPr>
      <cdr:spPr>
        <a:xfrm xmlns:a="http://schemas.openxmlformats.org/drawingml/2006/main">
          <a:off x="1714500" y="228600"/>
          <a:ext cx="1943100" cy="55657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400" b="1" dirty="0"/>
        </a:p>
      </cdr:txBody>
    </cdr:sp>
  </cdr:relSizeAnchor>
</c:userShapes>
</file>

<file path=ppt/drawings/drawing5.xml><?xml version="1.0" encoding="utf-8"?>
<c:userShapes xmlns:c="http://schemas.openxmlformats.org/drawingml/2006/chart">
  <cdr:relSizeAnchor xmlns:cdr="http://schemas.openxmlformats.org/drawingml/2006/chartDrawing">
    <cdr:from>
      <cdr:x>0.27784</cdr:x>
      <cdr:y>0.63502</cdr:y>
    </cdr:from>
    <cdr:to>
      <cdr:x>1</cdr:x>
      <cdr:y>0.76908</cdr:y>
    </cdr:to>
    <cdr:sp macro="" textlink="">
      <cdr:nvSpPr>
        <cdr:cNvPr id="2" name="Text Box 1"/>
        <cdr:cNvSpPr txBox="1"/>
      </cdr:nvSpPr>
      <cdr:spPr>
        <a:xfrm xmlns:a="http://schemas.openxmlformats.org/drawingml/2006/main">
          <a:off x="800100" y="1257300"/>
          <a:ext cx="2079625" cy="26543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0.29508</cdr:x>
      <cdr:y>0.04167</cdr:y>
    </cdr:from>
    <cdr:to>
      <cdr:x>0.85173</cdr:x>
      <cdr:y>0.20976</cdr:y>
    </cdr:to>
    <cdr:sp macro="" textlink="">
      <cdr:nvSpPr>
        <cdr:cNvPr id="3" name="Text Box 94"/>
        <cdr:cNvSpPr txBox="1"/>
      </cdr:nvSpPr>
      <cdr:spPr>
        <a:xfrm xmlns:a="http://schemas.openxmlformats.org/drawingml/2006/main">
          <a:off x="1371600" y="152400"/>
          <a:ext cx="2587420" cy="614807"/>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C572A759-6A51-4108-AA02-DFA0A04FC94B}">
            <ma14:wrappingTextBoxFlag xmlns:ma14="http://schemas.microsoft.com/office/mac/drawingml/2011/main"/>
          </a:ext>
        </a:extLst>
      </cdr:spPr>
      <cdr:style>
        <a:lnRef xmlns:a="http://schemas.openxmlformats.org/drawingml/2006/main" idx="0">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dk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p xmlns:a="http://schemas.openxmlformats.org/drawingml/2006/main">
          <a:pPr>
            <a:spcAft>
              <a:spcPts val="0"/>
            </a:spcAft>
          </a:pPr>
          <a:r>
            <a:rPr lang="en-US" sz="3000" b="1" dirty="0">
              <a:solidFill>
                <a:schemeClr val="accent2"/>
              </a:solidFill>
              <a:effectLst/>
              <a:latin typeface="Georgia"/>
              <a:ea typeface="ＭＳ 明朝"/>
              <a:cs typeface="Georgia"/>
            </a:rPr>
            <a:t>Total car crashes</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C10DD9C-DC84-7549-A8E2-B7648847D683}" type="datetimeFigureOut">
              <a:rPr lang="en-US" smtClean="0"/>
              <a:t>8/19/14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55B85AD-D3BA-FA40-99CC-EB8CA45E3298}" type="slidenum">
              <a:rPr lang="en-US" smtClean="0"/>
              <a:t>‹#›</a:t>
            </a:fld>
            <a:endParaRPr lang="en-US"/>
          </a:p>
        </p:txBody>
      </p:sp>
    </p:spTree>
    <p:extLst>
      <p:ext uri="{BB962C8B-B14F-4D97-AF65-F5344CB8AC3E}">
        <p14:creationId xmlns:p14="http://schemas.microsoft.com/office/powerpoint/2010/main" val="115961643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p:txBody>
      </p:sp>
      <p:sp>
        <p:nvSpPr>
          <p:cNvPr id="4" name="Slide Number Placeholder 3"/>
          <p:cNvSpPr>
            <a:spLocks noGrp="1"/>
          </p:cNvSpPr>
          <p:nvPr>
            <p:ph type="sldNum" sz="quarter" idx="10"/>
          </p:nvPr>
        </p:nvSpPr>
        <p:spPr/>
        <p:txBody>
          <a:bodyPr/>
          <a:lstStyle/>
          <a:p>
            <a:fld id="{E4B45DBB-D163-4B97-8C6A-2CB67E0AC46E}" type="slidenum">
              <a:rPr lang="en-US" smtClean="0"/>
              <a:pPr/>
              <a:t>1</a:t>
            </a:fld>
            <a:endParaRPr lang="en-US" dirty="0"/>
          </a:p>
        </p:txBody>
      </p:sp>
    </p:spTree>
    <p:extLst>
      <p:ext uri="{BB962C8B-B14F-4D97-AF65-F5344CB8AC3E}">
        <p14:creationId xmlns:p14="http://schemas.microsoft.com/office/powerpoint/2010/main" val="3800060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AEF863FE-C655-45E5-BA31-861FB0444879}" type="slidenum">
              <a:rPr lang="en-US"/>
              <a:pPr/>
              <a:t>5</a:t>
            </a:fld>
            <a:endParaRPr lang="en-US"/>
          </a:p>
        </p:txBody>
      </p:sp>
      <p:sp>
        <p:nvSpPr>
          <p:cNvPr id="73731" name="Rectangle 2"/>
          <p:cNvSpPr>
            <a:spLocks noGrp="1" noRot="1" noChangeAspect="1" noChangeArrowheads="1" noTextEdit="1"/>
          </p:cNvSpPr>
          <p:nvPr>
            <p:ph type="sldImg"/>
          </p:nvPr>
        </p:nvSpPr>
        <p:spPr>
          <a:xfrm>
            <a:off x="1188037" y="684612"/>
            <a:ext cx="4481927" cy="3429396"/>
          </a:xfrm>
          <a:solidFill>
            <a:srgbClr val="FFFFFF"/>
          </a:solidFill>
          <a:ln/>
        </p:spPr>
      </p:sp>
      <p:sp>
        <p:nvSpPr>
          <p:cNvPr id="73732" name="Rectangle 3"/>
          <p:cNvSpPr>
            <a:spLocks noGrp="1" noChangeArrowheads="1"/>
          </p:cNvSpPr>
          <p:nvPr>
            <p:ph type="body" idx="1"/>
          </p:nvPr>
        </p:nvSpPr>
        <p:spPr>
          <a:xfrm>
            <a:off x="914504" y="4342776"/>
            <a:ext cx="5028994" cy="4116671"/>
          </a:xfrm>
          <a:solidFill>
            <a:srgbClr val="FFFFFF"/>
          </a:solidFill>
          <a:ln>
            <a:solidFill>
              <a:srgbClr val="000000"/>
            </a:solidFill>
          </a:ln>
        </p:spPr>
        <p:txBody>
          <a:bodyPr lIns="90778" tIns="45388" rIns="90778" bIns="45388"/>
          <a:lstStyle/>
          <a:p>
            <a:r>
              <a:rPr lang="en-US" sz="1400" b="1">
                <a:latin typeface="Times" charset="0"/>
              </a:rPr>
              <a:t>Slide 2: Brain regions and neuronal pathways</a:t>
            </a:r>
            <a:endParaRPr lang="en-US" sz="1400">
              <a:latin typeface="Times" charset="0"/>
            </a:endParaRPr>
          </a:p>
          <a:p>
            <a:r>
              <a:rPr lang="en-US" sz="1400">
                <a:latin typeface="Times" charset="0"/>
              </a:rPr>
              <a:t>Certain parts of the brain govern specific functions. Point to sensory, motor, association and visual cortex to highlight specific functions. Point to the cerebellum for coordination and to the hippocampus for memory. Indicate that nerve cells or neurons travel from one area to another via pathways to send and integrate information. Show, for example, the reward pathway. Start at the ventral tegmental area (VTA) (in magenta), follow the neuron to the nucleus accumbens, and then on to prefrontal cortex. Explain that this pathway gets activated when a person receives positive reinforcement for certain behaviors ("reward"). Indicate that you will explain how this happens when a person takes an addictive drug.</a:t>
            </a:r>
          </a:p>
        </p:txBody>
      </p:sp>
    </p:spTree>
    <p:extLst>
      <p:ext uri="{BB962C8B-B14F-4D97-AF65-F5344CB8AC3E}">
        <p14:creationId xmlns:p14="http://schemas.microsoft.com/office/powerpoint/2010/main" val="18239383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xfrm>
            <a:off x="1188037" y="686197"/>
            <a:ext cx="4481927" cy="3429396"/>
          </a:xfrm>
          <a:ln/>
        </p:spPr>
      </p:sp>
      <p:sp>
        <p:nvSpPr>
          <p:cNvPr id="70659" name="Notes Placeholder 2"/>
          <p:cNvSpPr>
            <a:spLocks noGrp="1"/>
          </p:cNvSpPr>
          <p:nvPr>
            <p:ph type="body" idx="1"/>
          </p:nvPr>
        </p:nvSpPr>
        <p:spPr>
          <a:noFill/>
          <a:ln/>
        </p:spPr>
        <p:txBody>
          <a:bodyPr/>
          <a:lstStyle/>
          <a:p>
            <a:endParaRPr lang="en-US" smtClean="0">
              <a:latin typeface="Times" charset="0"/>
            </a:endParaRPr>
          </a:p>
        </p:txBody>
      </p:sp>
      <p:sp>
        <p:nvSpPr>
          <p:cNvPr id="70660" name="Slide Number Placeholder 3"/>
          <p:cNvSpPr>
            <a:spLocks noGrp="1"/>
          </p:cNvSpPr>
          <p:nvPr>
            <p:ph type="sldNum" sz="quarter" idx="5"/>
          </p:nvPr>
        </p:nvSpPr>
        <p:spPr>
          <a:noFill/>
        </p:spPr>
        <p:txBody>
          <a:bodyPr/>
          <a:lstStyle/>
          <a:p>
            <a:fld id="{D062FD47-B603-4DF0-A58E-7714FB16CD4E}" type="slidenum">
              <a:rPr lang="en-US"/>
              <a:pPr/>
              <a:t>6</a:t>
            </a:fld>
            <a:endParaRPr lang="en-US"/>
          </a:p>
        </p:txBody>
      </p:sp>
    </p:spTree>
    <p:extLst>
      <p:ext uri="{BB962C8B-B14F-4D97-AF65-F5344CB8AC3E}">
        <p14:creationId xmlns:p14="http://schemas.microsoft.com/office/powerpoint/2010/main" val="7907999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noTextEdit="1"/>
          </p:cNvSpPr>
          <p:nvPr>
            <p:ph type="sldImg"/>
          </p:nvPr>
        </p:nvSpPr>
        <p:spPr>
          <a:xfrm>
            <a:off x="1188037" y="686197"/>
            <a:ext cx="4481927" cy="3429396"/>
          </a:xfrm>
          <a:ln/>
        </p:spPr>
      </p:sp>
      <p:sp>
        <p:nvSpPr>
          <p:cNvPr id="4198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a:latin typeface="Arial" charset="0"/>
                <a:ea typeface="Osaka" charset="0"/>
                <a:cs typeface="Arial" charset="0"/>
              </a:rPr>
              <a:t>Marijuana use is strongly linked to poorer outcomes later in life.</a:t>
            </a:r>
          </a:p>
          <a:p>
            <a:r>
              <a:rPr lang="en-US">
                <a:latin typeface="Arial" charset="0"/>
                <a:ea typeface="Osaka" charset="0"/>
                <a:cs typeface="Arial" charset="0"/>
              </a:rPr>
              <a:t>The relationship between marijuana use and poor life outcomes appears to be dose dependent. Illustrated are the results of a 25-year longitudinal study of a New Zealand birth cohort showing associations between increasing levels of cannabis use at ages 14-21 and: higher levels of welfare dependence; higher unemployment; lower income at age 25; and lower levels of academic degree attainment by age 25. </a:t>
            </a:r>
          </a:p>
          <a:p>
            <a:endParaRPr lang="en-US">
              <a:latin typeface="Arial" charset="0"/>
              <a:ea typeface="Osaka" charset="0"/>
              <a:cs typeface="Arial" charset="0"/>
            </a:endParaRPr>
          </a:p>
          <a:p>
            <a:r>
              <a:rPr lang="en-US">
                <a:latin typeface="Arial" charset="0"/>
                <a:ea typeface="Osaka" charset="0"/>
                <a:cs typeface="Arial" charset="0"/>
              </a:rPr>
              <a:t>These results are consistent with an earlier study in the US showing poorer outcomes for chronic marijuana users in terms of education attained, household income, and overall life satisfaction. (Gruber, AJ et al., Psychological Medicine, 33, pp. 1415-1422, 2003.)</a:t>
            </a:r>
          </a:p>
          <a:p>
            <a:endParaRPr lang="en-US">
              <a:latin typeface="Arial" charset="0"/>
              <a:ea typeface="Osaka" charset="0"/>
              <a:cs typeface="Arial" charset="0"/>
            </a:endParaRPr>
          </a:p>
          <a:p>
            <a:endParaRPr lang="en-US" b="1">
              <a:latin typeface="Times" charset="0"/>
              <a:ea typeface="Osaka" charset="0"/>
              <a:cs typeface="Osaka" charset="0"/>
            </a:endParaRPr>
          </a:p>
        </p:txBody>
      </p:sp>
      <p:sp>
        <p:nvSpPr>
          <p:cNvPr id="4198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766" eaLnBrk="0" hangingPunct="0">
              <a:defRPr sz="3200" i="1">
                <a:solidFill>
                  <a:srgbClr val="FFFF00"/>
                </a:solidFill>
                <a:latin typeface="Times" charset="0"/>
                <a:ea typeface="Osaka" charset="0"/>
                <a:cs typeface="Osaka" charset="0"/>
              </a:defRPr>
            </a:lvl1pPr>
            <a:lvl2pPr marL="727283" indent="-279724" defTabSz="913766" eaLnBrk="0" hangingPunct="0">
              <a:defRPr sz="3200" i="1">
                <a:solidFill>
                  <a:srgbClr val="FFFF00"/>
                </a:solidFill>
                <a:latin typeface="Times" charset="0"/>
                <a:ea typeface="Osaka" charset="0"/>
                <a:cs typeface="Osaka" charset="0"/>
              </a:defRPr>
            </a:lvl2pPr>
            <a:lvl3pPr marL="1118897" indent="-223779" defTabSz="913766" eaLnBrk="0" hangingPunct="0">
              <a:defRPr sz="3200" i="1">
                <a:solidFill>
                  <a:srgbClr val="FFFF00"/>
                </a:solidFill>
                <a:latin typeface="Times" charset="0"/>
                <a:ea typeface="Osaka" charset="0"/>
                <a:cs typeface="Osaka" charset="0"/>
              </a:defRPr>
            </a:lvl3pPr>
            <a:lvl4pPr marL="1566456" indent="-223779" defTabSz="913766" eaLnBrk="0" hangingPunct="0">
              <a:defRPr sz="3200" i="1">
                <a:solidFill>
                  <a:srgbClr val="FFFF00"/>
                </a:solidFill>
                <a:latin typeface="Times" charset="0"/>
                <a:ea typeface="Osaka" charset="0"/>
                <a:cs typeface="Osaka" charset="0"/>
              </a:defRPr>
            </a:lvl4pPr>
            <a:lvl5pPr marL="2014014" indent="-223779" defTabSz="913766" eaLnBrk="0" hangingPunct="0">
              <a:defRPr sz="3200" i="1">
                <a:solidFill>
                  <a:srgbClr val="FFFF00"/>
                </a:solidFill>
                <a:latin typeface="Times" charset="0"/>
                <a:ea typeface="Osaka" charset="0"/>
                <a:cs typeface="Osaka" charset="0"/>
              </a:defRPr>
            </a:lvl5pPr>
            <a:lvl6pPr marL="2461573" indent="-223779" defTabSz="913766" eaLnBrk="0" fontAlgn="base" hangingPunct="0">
              <a:spcBef>
                <a:spcPct val="0"/>
              </a:spcBef>
              <a:spcAft>
                <a:spcPct val="0"/>
              </a:spcAft>
              <a:defRPr sz="3200" i="1">
                <a:solidFill>
                  <a:srgbClr val="FFFF00"/>
                </a:solidFill>
                <a:latin typeface="Times" charset="0"/>
                <a:ea typeface="Osaka" charset="0"/>
                <a:cs typeface="Osaka" charset="0"/>
              </a:defRPr>
            </a:lvl6pPr>
            <a:lvl7pPr marL="2909132" indent="-223779" defTabSz="913766" eaLnBrk="0" fontAlgn="base" hangingPunct="0">
              <a:spcBef>
                <a:spcPct val="0"/>
              </a:spcBef>
              <a:spcAft>
                <a:spcPct val="0"/>
              </a:spcAft>
              <a:defRPr sz="3200" i="1">
                <a:solidFill>
                  <a:srgbClr val="FFFF00"/>
                </a:solidFill>
                <a:latin typeface="Times" charset="0"/>
                <a:ea typeface="Osaka" charset="0"/>
                <a:cs typeface="Osaka" charset="0"/>
              </a:defRPr>
            </a:lvl7pPr>
            <a:lvl8pPr marL="3356691" indent="-223779" defTabSz="913766" eaLnBrk="0" fontAlgn="base" hangingPunct="0">
              <a:spcBef>
                <a:spcPct val="0"/>
              </a:spcBef>
              <a:spcAft>
                <a:spcPct val="0"/>
              </a:spcAft>
              <a:defRPr sz="3200" i="1">
                <a:solidFill>
                  <a:srgbClr val="FFFF00"/>
                </a:solidFill>
                <a:latin typeface="Times" charset="0"/>
                <a:ea typeface="Osaka" charset="0"/>
                <a:cs typeface="Osaka" charset="0"/>
              </a:defRPr>
            </a:lvl8pPr>
            <a:lvl9pPr marL="3804250" indent="-223779" defTabSz="913766" eaLnBrk="0" fontAlgn="base" hangingPunct="0">
              <a:spcBef>
                <a:spcPct val="0"/>
              </a:spcBef>
              <a:spcAft>
                <a:spcPct val="0"/>
              </a:spcAft>
              <a:defRPr sz="3200" i="1">
                <a:solidFill>
                  <a:srgbClr val="FFFF00"/>
                </a:solidFill>
                <a:latin typeface="Times" charset="0"/>
                <a:ea typeface="Osaka" charset="0"/>
                <a:cs typeface="Osaka" charset="0"/>
              </a:defRPr>
            </a:lvl9pPr>
          </a:lstStyle>
          <a:p>
            <a:fld id="{D532786F-CCF8-5942-B6A8-A03EDE35DCD1}" type="slidenum">
              <a:rPr lang="en-US" sz="1200" i="0"/>
              <a:pPr/>
              <a:t>7</a:t>
            </a:fld>
            <a:endParaRPr lang="en-US" sz="1200" i="0"/>
          </a:p>
        </p:txBody>
      </p:sp>
    </p:spTree>
    <p:extLst>
      <p:ext uri="{BB962C8B-B14F-4D97-AF65-F5344CB8AC3E}">
        <p14:creationId xmlns:p14="http://schemas.microsoft.com/office/powerpoint/2010/main" val="5160768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xfrm>
            <a:off x="1188037" y="686197"/>
            <a:ext cx="4481927" cy="3429396"/>
          </a:xfrm>
          <a:ln/>
        </p:spPr>
      </p:sp>
      <p:sp>
        <p:nvSpPr>
          <p:cNvPr id="83971" name="Notes Placeholder 2"/>
          <p:cNvSpPr>
            <a:spLocks noGrp="1"/>
          </p:cNvSpPr>
          <p:nvPr>
            <p:ph type="body" idx="1"/>
          </p:nvPr>
        </p:nvSpPr>
        <p:spPr>
          <a:noFill/>
          <a:ln/>
        </p:spPr>
        <p:txBody>
          <a:bodyPr/>
          <a:lstStyle/>
          <a:p>
            <a:endParaRPr lang="en-US" smtClean="0">
              <a:latin typeface="Times" charset="0"/>
            </a:endParaRPr>
          </a:p>
        </p:txBody>
      </p:sp>
      <p:sp>
        <p:nvSpPr>
          <p:cNvPr id="83972" name="Slide Number Placeholder 3"/>
          <p:cNvSpPr>
            <a:spLocks noGrp="1"/>
          </p:cNvSpPr>
          <p:nvPr>
            <p:ph type="sldNum" sz="quarter" idx="5"/>
          </p:nvPr>
        </p:nvSpPr>
        <p:spPr>
          <a:noFill/>
        </p:spPr>
        <p:txBody>
          <a:bodyPr/>
          <a:lstStyle/>
          <a:p>
            <a:fld id="{E6FF086D-6CB6-4BF8-B4B8-7BCD8A1D3290}" type="slidenum">
              <a:rPr lang="en-US"/>
              <a:pPr/>
              <a:t>10</a:t>
            </a:fld>
            <a:endParaRPr lang="en-US"/>
          </a:p>
        </p:txBody>
      </p:sp>
    </p:spTree>
    <p:extLst>
      <p:ext uri="{BB962C8B-B14F-4D97-AF65-F5344CB8AC3E}">
        <p14:creationId xmlns:p14="http://schemas.microsoft.com/office/powerpoint/2010/main" val="12786418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xfrm>
            <a:off x="1188037" y="686197"/>
            <a:ext cx="4481927" cy="3429396"/>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17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a:latin typeface="Calibri" charset="0"/>
              </a:rPr>
              <a:t>Factors associated with marijuana use have been undergoing dramatic changes. The potency, sources, availability, public perception, legal status, and patterns of use are significantly different than when marijuana use became a national issue more than 40 years ago. Public opinion around marijuana for medical or recreational purposes has become increasingly positive and permissive, despite the dearth of scientific data reinforcing therapeutic benefit or knowledge of longer term outcomes among exposed children and adolescents and even adults.  </a:t>
            </a:r>
          </a:p>
          <a:p>
            <a:endParaRPr lang="en-US" dirty="0">
              <a:latin typeface="Calibri" charset="0"/>
            </a:endParaRPr>
          </a:p>
          <a:p>
            <a:r>
              <a:rPr lang="en-US" dirty="0">
                <a:latin typeface="Calibri" charset="0"/>
              </a:rPr>
              <a:t>We see here how rapidly at least the policy environment is changing, and while we have to date seen modest increases in prevalence we should anticipate continued trajectory of use and attitudes and we need to know how are all of these changes going to impact public health outcomes.</a:t>
            </a:r>
          </a:p>
          <a:p>
            <a:endParaRPr lang="en-US" dirty="0">
              <a:latin typeface="Calibri" charset="0"/>
            </a:endParaRPr>
          </a:p>
          <a:p>
            <a:endParaRPr lang="en-US" dirty="0">
              <a:latin typeface="Calibri" charset="0"/>
            </a:endParaRPr>
          </a:p>
          <a:p>
            <a:endParaRPr lang="en-US" dirty="0">
              <a:latin typeface="Calibri" charset="0"/>
            </a:endParaRPr>
          </a:p>
        </p:txBody>
      </p:sp>
      <p:sp>
        <p:nvSpPr>
          <p:cNvPr id="317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846" indent="-285710" eaLnBrk="0" hangingPunct="0">
              <a:defRPr>
                <a:solidFill>
                  <a:schemeClr val="tx1"/>
                </a:solidFill>
                <a:latin typeface="Arial" charset="0"/>
                <a:ea typeface="ＭＳ Ｐゴシック" charset="0"/>
              </a:defRPr>
            </a:lvl2pPr>
            <a:lvl3pPr marL="1142841" indent="-228569" eaLnBrk="0" hangingPunct="0">
              <a:defRPr>
                <a:solidFill>
                  <a:schemeClr val="tx1"/>
                </a:solidFill>
                <a:latin typeface="Arial" charset="0"/>
                <a:ea typeface="ＭＳ Ｐゴシック" charset="0"/>
              </a:defRPr>
            </a:lvl3pPr>
            <a:lvl4pPr marL="1599977" indent="-228569" eaLnBrk="0" hangingPunct="0">
              <a:defRPr>
                <a:solidFill>
                  <a:schemeClr val="tx1"/>
                </a:solidFill>
                <a:latin typeface="Arial" charset="0"/>
                <a:ea typeface="ＭＳ Ｐゴシック" charset="0"/>
              </a:defRPr>
            </a:lvl4pPr>
            <a:lvl5pPr marL="2057114" indent="-228569" eaLnBrk="0" hangingPunct="0">
              <a:defRPr>
                <a:solidFill>
                  <a:schemeClr val="tx1"/>
                </a:solidFill>
                <a:latin typeface="Arial" charset="0"/>
                <a:ea typeface="ＭＳ Ｐゴシック" charset="0"/>
              </a:defRPr>
            </a:lvl5pPr>
            <a:lvl6pPr marL="2514250" indent="-228569" algn="ctr" eaLnBrk="0" fontAlgn="base" hangingPunct="0">
              <a:spcBef>
                <a:spcPct val="0"/>
              </a:spcBef>
              <a:spcAft>
                <a:spcPct val="0"/>
              </a:spcAft>
              <a:defRPr>
                <a:solidFill>
                  <a:schemeClr val="tx1"/>
                </a:solidFill>
                <a:latin typeface="Arial" charset="0"/>
                <a:ea typeface="ＭＳ Ｐゴシック" charset="0"/>
              </a:defRPr>
            </a:lvl6pPr>
            <a:lvl7pPr marL="2971387" indent="-228569" algn="ctr" eaLnBrk="0" fontAlgn="base" hangingPunct="0">
              <a:spcBef>
                <a:spcPct val="0"/>
              </a:spcBef>
              <a:spcAft>
                <a:spcPct val="0"/>
              </a:spcAft>
              <a:defRPr>
                <a:solidFill>
                  <a:schemeClr val="tx1"/>
                </a:solidFill>
                <a:latin typeface="Arial" charset="0"/>
                <a:ea typeface="ＭＳ Ｐゴシック" charset="0"/>
              </a:defRPr>
            </a:lvl7pPr>
            <a:lvl8pPr marL="3428524" indent="-228569" algn="ctr" eaLnBrk="0" fontAlgn="base" hangingPunct="0">
              <a:spcBef>
                <a:spcPct val="0"/>
              </a:spcBef>
              <a:spcAft>
                <a:spcPct val="0"/>
              </a:spcAft>
              <a:defRPr>
                <a:solidFill>
                  <a:schemeClr val="tx1"/>
                </a:solidFill>
                <a:latin typeface="Arial" charset="0"/>
                <a:ea typeface="ＭＳ Ｐゴシック" charset="0"/>
              </a:defRPr>
            </a:lvl8pPr>
            <a:lvl9pPr marL="3885661" indent="-228569" algn="ctr"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CB1E2497-718B-1243-9FA7-512017654CDE}" type="slidenum">
              <a:rPr lang="en-US">
                <a:solidFill>
                  <a:prstClr val="black"/>
                </a:solidFill>
              </a:rPr>
              <a:pPr eaLnBrk="1" hangingPunct="1"/>
              <a:t>48</a:t>
            </a:fld>
            <a:endParaRPr lang="en-US">
              <a:solidFill>
                <a:prstClr val="black"/>
              </a:solidFill>
            </a:endParaRPr>
          </a:p>
        </p:txBody>
      </p:sp>
    </p:spTree>
    <p:extLst>
      <p:ext uri="{BB962C8B-B14F-4D97-AF65-F5344CB8AC3E}">
        <p14:creationId xmlns:p14="http://schemas.microsoft.com/office/powerpoint/2010/main" val="14920045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Slide Image Placeholder 1"/>
          <p:cNvSpPr>
            <a:spLocks noGrp="1" noRot="1" noChangeAspect="1" noTextEdit="1"/>
          </p:cNvSpPr>
          <p:nvPr>
            <p:ph type="sldImg"/>
          </p:nvPr>
        </p:nvSpPr>
        <p:spPr>
          <a:xfrm>
            <a:off x="1143000" y="685800"/>
            <a:ext cx="4572000" cy="3429000"/>
          </a:xfrm>
          <a:ln/>
        </p:spPr>
      </p:sp>
      <p:sp>
        <p:nvSpPr>
          <p:cNvPr id="158723" name="Notes Placeholder 2"/>
          <p:cNvSpPr>
            <a:spLocks noGrp="1"/>
          </p:cNvSpPr>
          <p:nvPr>
            <p:ph type="body" idx="1"/>
          </p:nvPr>
        </p:nvSpPr>
        <p:spPr>
          <a:noFill/>
          <a:ln/>
        </p:spPr>
        <p:txBody>
          <a:bodyPr/>
          <a:lstStyle/>
          <a:p>
            <a:pPr algn="l" rtl="0" eaLnBrk="1" fontAlgn="base" hangingPunct="1">
              <a:spcBef>
                <a:spcPct val="30000"/>
              </a:spcBef>
              <a:spcAft>
                <a:spcPct val="0"/>
              </a:spcAft>
            </a:pPr>
            <a:r>
              <a:rPr lang="en-US" b="0" kern="1200" dirty="0" smtClean="0">
                <a:solidFill>
                  <a:schemeClr val="tx1"/>
                </a:solidFill>
                <a:latin typeface="Arial" charset="0"/>
                <a:ea typeface="+mn-ea"/>
                <a:cs typeface="+mn-cs"/>
              </a:rPr>
              <a:t>B021. Where did you get the marijuana you used during the last year? (Mark all that apply)</a:t>
            </a:r>
          </a:p>
          <a:p>
            <a:pPr algn="l" rtl="0" eaLnBrk="1" fontAlgn="base" hangingPunct="1">
              <a:spcBef>
                <a:spcPct val="30000"/>
              </a:spcBef>
              <a:spcAft>
                <a:spcPct val="0"/>
              </a:spcAft>
            </a:pPr>
            <a:r>
              <a:rPr lang="en-US" b="0" kern="1200" dirty="0" smtClean="0">
                <a:solidFill>
                  <a:schemeClr val="tx1"/>
                </a:solidFill>
                <a:latin typeface="Arial" charset="0"/>
                <a:ea typeface="+mn-ea"/>
                <a:cs typeface="+mn-cs"/>
              </a:rPr>
              <a:t>Overall</a:t>
            </a:r>
            <a:r>
              <a:rPr lang="en-US" b="0" kern="1200" baseline="0" dirty="0" smtClean="0">
                <a:solidFill>
                  <a:schemeClr val="tx1"/>
                </a:solidFill>
                <a:latin typeface="Arial" charset="0"/>
                <a:ea typeface="+mn-ea"/>
                <a:cs typeface="+mn-cs"/>
              </a:rPr>
              <a:t> 3.1% said they got their </a:t>
            </a:r>
            <a:r>
              <a:rPr lang="en-US" b="0" kern="1200" baseline="0" dirty="0" err="1" smtClean="0">
                <a:solidFill>
                  <a:schemeClr val="tx1"/>
                </a:solidFill>
                <a:latin typeface="Arial" charset="0"/>
                <a:ea typeface="+mn-ea"/>
                <a:cs typeface="+mn-cs"/>
              </a:rPr>
              <a:t>mj</a:t>
            </a:r>
            <a:r>
              <a:rPr lang="en-US" b="0" kern="1200" baseline="0" dirty="0" smtClean="0">
                <a:solidFill>
                  <a:schemeClr val="tx1"/>
                </a:solidFill>
                <a:latin typeface="Arial" charset="0"/>
                <a:ea typeface="+mn-ea"/>
                <a:cs typeface="+mn-cs"/>
              </a:rPr>
              <a:t> from own </a:t>
            </a:r>
            <a:r>
              <a:rPr lang="en-US" b="0" kern="1200" baseline="0" dirty="0" err="1" smtClean="0">
                <a:solidFill>
                  <a:schemeClr val="tx1"/>
                </a:solidFill>
                <a:latin typeface="Arial" charset="0"/>
                <a:ea typeface="+mn-ea"/>
                <a:cs typeface="+mn-cs"/>
              </a:rPr>
              <a:t>mmj</a:t>
            </a:r>
            <a:r>
              <a:rPr lang="en-US" b="0" kern="1200" baseline="0" dirty="0" smtClean="0">
                <a:solidFill>
                  <a:schemeClr val="tx1"/>
                </a:solidFill>
                <a:latin typeface="Arial" charset="0"/>
                <a:ea typeface="+mn-ea"/>
                <a:cs typeface="+mn-cs"/>
              </a:rPr>
              <a:t> prescription- split to 5.5 in </a:t>
            </a:r>
            <a:r>
              <a:rPr lang="en-US" b="0" kern="1200" baseline="0" dirty="0" err="1" smtClean="0">
                <a:solidFill>
                  <a:schemeClr val="tx1"/>
                </a:solidFill>
                <a:latin typeface="Arial" charset="0"/>
                <a:ea typeface="+mn-ea"/>
                <a:cs typeface="+mn-cs"/>
              </a:rPr>
              <a:t>mmj</a:t>
            </a:r>
            <a:r>
              <a:rPr lang="en-US" b="0" kern="1200" baseline="0" dirty="0" smtClean="0">
                <a:solidFill>
                  <a:schemeClr val="tx1"/>
                </a:solidFill>
                <a:latin typeface="Arial" charset="0"/>
                <a:ea typeface="+mn-ea"/>
                <a:cs typeface="+mn-cs"/>
              </a:rPr>
              <a:t> state </a:t>
            </a:r>
            <a:r>
              <a:rPr lang="en-US" b="0" kern="1200" baseline="0" dirty="0" err="1" smtClean="0">
                <a:solidFill>
                  <a:schemeClr val="tx1"/>
                </a:solidFill>
                <a:latin typeface="Arial" charset="0"/>
                <a:ea typeface="+mn-ea"/>
                <a:cs typeface="+mn-cs"/>
              </a:rPr>
              <a:t>vs</a:t>
            </a:r>
            <a:r>
              <a:rPr lang="en-US" b="0" kern="1200" baseline="0" dirty="0" smtClean="0">
                <a:solidFill>
                  <a:schemeClr val="tx1"/>
                </a:solidFill>
                <a:latin typeface="Arial" charset="0"/>
                <a:ea typeface="+mn-ea"/>
                <a:cs typeface="+mn-cs"/>
              </a:rPr>
              <a:t> 1.6 in non-</a:t>
            </a:r>
            <a:r>
              <a:rPr lang="en-US" b="0" kern="1200" baseline="0" dirty="0" err="1" smtClean="0">
                <a:solidFill>
                  <a:schemeClr val="tx1"/>
                </a:solidFill>
                <a:latin typeface="Arial" charset="0"/>
                <a:ea typeface="+mn-ea"/>
                <a:cs typeface="+mn-cs"/>
              </a:rPr>
              <a:t>mmj</a:t>
            </a:r>
            <a:r>
              <a:rPr lang="en-US" b="0" kern="1200" baseline="0" dirty="0" smtClean="0">
                <a:solidFill>
                  <a:schemeClr val="tx1"/>
                </a:solidFill>
                <a:latin typeface="Arial" charset="0"/>
                <a:ea typeface="+mn-ea"/>
                <a:cs typeface="+mn-cs"/>
              </a:rPr>
              <a:t> state (?).</a:t>
            </a:r>
          </a:p>
          <a:p>
            <a:pPr algn="l" rtl="0" eaLnBrk="1" fontAlgn="base" hangingPunct="1">
              <a:spcBef>
                <a:spcPct val="30000"/>
              </a:spcBef>
              <a:spcAft>
                <a:spcPct val="0"/>
              </a:spcAft>
            </a:pPr>
            <a:r>
              <a:rPr lang="en-US" sz="1600" dirty="0">
                <a:latin typeface="Arial" panose="020B0604020202020204" pitchFamily="34" charset="0"/>
                <a:cs typeface="Arial" panose="020B0604020202020204" pitchFamily="34" charset="0"/>
              </a:rPr>
              <a:t>B021a. Did you get any of the marijuana you used during the last year from someone else's medical marijuana prescription?</a:t>
            </a:r>
          </a:p>
          <a:p>
            <a:pPr algn="l" rtl="0" eaLnBrk="1" fontAlgn="base" hangingPunct="1">
              <a:spcBef>
                <a:spcPct val="30000"/>
              </a:spcBef>
              <a:spcAft>
                <a:spcPct val="0"/>
              </a:spcAft>
            </a:pPr>
            <a:r>
              <a:rPr lang="en-US" sz="1600" dirty="0">
                <a:latin typeface="Arial" charset="0"/>
                <a:cs typeface="Arial" panose="020B0604020202020204" pitchFamily="34" charset="0"/>
              </a:rPr>
              <a:t>Overall 18.4% said they got the </a:t>
            </a:r>
            <a:r>
              <a:rPr lang="en-US" sz="1600" dirty="0" err="1">
                <a:latin typeface="Arial" charset="0"/>
                <a:cs typeface="Arial" panose="020B0604020202020204" pitchFamily="34" charset="0"/>
              </a:rPr>
              <a:t>mj</a:t>
            </a:r>
            <a:r>
              <a:rPr lang="en-US" sz="1600" dirty="0">
                <a:latin typeface="Arial" charset="0"/>
                <a:cs typeface="Arial" panose="020B0604020202020204" pitchFamily="34" charset="0"/>
              </a:rPr>
              <a:t> they used from someone else’s prescription – over 1/3 of those in </a:t>
            </a:r>
            <a:r>
              <a:rPr lang="en-US" sz="1600" dirty="0" err="1">
                <a:latin typeface="Arial" charset="0"/>
                <a:cs typeface="Arial" panose="020B0604020202020204" pitchFamily="34" charset="0"/>
              </a:rPr>
              <a:t>mmj</a:t>
            </a:r>
            <a:r>
              <a:rPr lang="en-US" sz="1600" dirty="0">
                <a:latin typeface="Arial" charset="0"/>
                <a:cs typeface="Arial" panose="020B0604020202020204" pitchFamily="34" charset="0"/>
              </a:rPr>
              <a:t> states said yes to this question compared to less than 9% in non-</a:t>
            </a:r>
            <a:r>
              <a:rPr lang="en-US" sz="1600" dirty="0" err="1">
                <a:latin typeface="Arial" charset="0"/>
                <a:cs typeface="Arial" panose="020B0604020202020204" pitchFamily="34" charset="0"/>
              </a:rPr>
              <a:t>mmj</a:t>
            </a:r>
            <a:r>
              <a:rPr lang="en-US" sz="1600" dirty="0">
                <a:latin typeface="Arial" charset="0"/>
                <a:cs typeface="Arial" panose="020B0604020202020204" pitchFamily="34" charset="0"/>
              </a:rPr>
              <a:t> states</a:t>
            </a:r>
          </a:p>
          <a:p>
            <a:pPr algn="l" rtl="0" eaLnBrk="1" fontAlgn="base" hangingPunct="1">
              <a:spcBef>
                <a:spcPct val="30000"/>
              </a:spcBef>
              <a:spcAft>
                <a:spcPct val="0"/>
              </a:spcAft>
            </a:pPr>
            <a:r>
              <a:rPr lang="en-US" b="0" kern="1200" baseline="0" dirty="0" smtClean="0">
                <a:solidFill>
                  <a:schemeClr val="tx1"/>
                </a:solidFill>
                <a:latin typeface="Arial" charset="0"/>
                <a:ea typeface="+mn-ea"/>
                <a:cs typeface="+mn-cs"/>
              </a:rPr>
              <a:t>  </a:t>
            </a:r>
            <a:endParaRPr lang="en-US" b="0" kern="1200" dirty="0" smtClean="0">
              <a:solidFill>
                <a:schemeClr val="tx1"/>
              </a:solidFill>
              <a:latin typeface="Arial" charset="0"/>
              <a:ea typeface="+mn-ea"/>
              <a:cs typeface="+mn-cs"/>
            </a:endParaRPr>
          </a:p>
        </p:txBody>
      </p:sp>
      <p:sp>
        <p:nvSpPr>
          <p:cNvPr id="158724" name="Slide Number Placeholder 3"/>
          <p:cNvSpPr>
            <a:spLocks noGrp="1"/>
          </p:cNvSpPr>
          <p:nvPr>
            <p:ph type="sldNum" sz="quarter" idx="5"/>
          </p:nvPr>
        </p:nvSpPr>
        <p:spPr>
          <a:noFill/>
        </p:spPr>
        <p:txBody>
          <a:bodyPr/>
          <a:lstStyle/>
          <a:p>
            <a:fld id="{64E3C189-0218-47DC-89AB-6B60203C6890}" type="slidenum">
              <a:rPr lang="en-US">
                <a:solidFill>
                  <a:srgbClr val="000000"/>
                </a:solidFill>
              </a:rPr>
              <a:pPr/>
              <a:t>64</a:t>
            </a:fld>
            <a:endParaRPr lang="en-US">
              <a:solidFill>
                <a:srgbClr val="000000"/>
              </a:solidFill>
            </a:endParaRPr>
          </a:p>
        </p:txBody>
      </p:sp>
    </p:spTree>
    <p:extLst>
      <p:ext uri="{BB962C8B-B14F-4D97-AF65-F5344CB8AC3E}">
        <p14:creationId xmlns:p14="http://schemas.microsoft.com/office/powerpoint/2010/main" val="22543774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colorado</a:t>
            </a:r>
            <a:endParaRPr lang="en-US" dirty="0"/>
          </a:p>
        </p:txBody>
      </p:sp>
    </p:spTree>
    <p:extLst>
      <p:ext uri="{BB962C8B-B14F-4D97-AF65-F5344CB8AC3E}">
        <p14:creationId xmlns:p14="http://schemas.microsoft.com/office/powerpoint/2010/main" val="9535640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C122322-8E33-BD4C-B72F-066DF50D3C8B}" type="datetimeFigureOut">
              <a:rPr lang="en-US" smtClean="0"/>
              <a:t>8/19/14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CB3343-E92A-BD4A-8B63-9B34675D4217}" type="slidenum">
              <a:rPr lang="en-US" smtClean="0"/>
              <a:t>‹#›</a:t>
            </a:fld>
            <a:endParaRPr lang="en-US"/>
          </a:p>
        </p:txBody>
      </p:sp>
    </p:spTree>
    <p:extLst>
      <p:ext uri="{BB962C8B-B14F-4D97-AF65-F5344CB8AC3E}">
        <p14:creationId xmlns:p14="http://schemas.microsoft.com/office/powerpoint/2010/main" val="34666065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122322-8E33-BD4C-B72F-066DF50D3C8B}" type="datetimeFigureOut">
              <a:rPr lang="en-US" smtClean="0"/>
              <a:t>8/19/14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CB3343-E92A-BD4A-8B63-9B34675D4217}" type="slidenum">
              <a:rPr lang="en-US" smtClean="0"/>
              <a:t>‹#›</a:t>
            </a:fld>
            <a:endParaRPr lang="en-US"/>
          </a:p>
        </p:txBody>
      </p:sp>
    </p:spTree>
    <p:extLst>
      <p:ext uri="{BB962C8B-B14F-4D97-AF65-F5344CB8AC3E}">
        <p14:creationId xmlns:p14="http://schemas.microsoft.com/office/powerpoint/2010/main" val="35494602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122322-8E33-BD4C-B72F-066DF50D3C8B}" type="datetimeFigureOut">
              <a:rPr lang="en-US" smtClean="0"/>
              <a:t>8/19/14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CB3343-E92A-BD4A-8B63-9B34675D4217}" type="slidenum">
              <a:rPr lang="en-US" smtClean="0"/>
              <a:t>‹#›</a:t>
            </a:fld>
            <a:endParaRPr lang="en-US"/>
          </a:p>
        </p:txBody>
      </p:sp>
    </p:spTree>
    <p:extLst>
      <p:ext uri="{BB962C8B-B14F-4D97-AF65-F5344CB8AC3E}">
        <p14:creationId xmlns:p14="http://schemas.microsoft.com/office/powerpoint/2010/main" val="33013011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C122322-8E33-BD4C-B72F-066DF50D3C8B}" type="datetimeFigureOut">
              <a:rPr lang="en-US" smtClean="0"/>
              <a:t>8/19/14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CB3343-E92A-BD4A-8B63-9B34675D4217}" type="slidenum">
              <a:rPr lang="en-US" smtClean="0"/>
              <a:t>‹#›</a:t>
            </a:fld>
            <a:endParaRPr lang="en-US"/>
          </a:p>
        </p:txBody>
      </p:sp>
    </p:spTree>
    <p:extLst>
      <p:ext uri="{BB962C8B-B14F-4D97-AF65-F5344CB8AC3E}">
        <p14:creationId xmlns:p14="http://schemas.microsoft.com/office/powerpoint/2010/main" val="7806792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C122322-8E33-BD4C-B72F-066DF50D3C8B}" type="datetimeFigureOut">
              <a:rPr lang="en-US" smtClean="0"/>
              <a:t>8/19/14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DCB3343-E92A-BD4A-8B63-9B34675D4217}" type="slidenum">
              <a:rPr lang="en-US" smtClean="0"/>
              <a:t>‹#›</a:t>
            </a:fld>
            <a:endParaRPr lang="en-US"/>
          </a:p>
        </p:txBody>
      </p:sp>
    </p:spTree>
    <p:extLst>
      <p:ext uri="{BB962C8B-B14F-4D97-AF65-F5344CB8AC3E}">
        <p14:creationId xmlns:p14="http://schemas.microsoft.com/office/powerpoint/2010/main" val="12825693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C122322-8E33-BD4C-B72F-066DF50D3C8B}" type="datetimeFigureOut">
              <a:rPr lang="en-US" smtClean="0"/>
              <a:t>8/19/14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DCB3343-E92A-BD4A-8B63-9B34675D4217}" type="slidenum">
              <a:rPr lang="en-US" smtClean="0"/>
              <a:t>‹#›</a:t>
            </a:fld>
            <a:endParaRPr lang="en-US"/>
          </a:p>
        </p:txBody>
      </p:sp>
    </p:spTree>
    <p:extLst>
      <p:ext uri="{BB962C8B-B14F-4D97-AF65-F5344CB8AC3E}">
        <p14:creationId xmlns:p14="http://schemas.microsoft.com/office/powerpoint/2010/main" val="36032254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122322-8E33-BD4C-B72F-066DF50D3C8B}" type="datetimeFigureOut">
              <a:rPr lang="en-US" smtClean="0"/>
              <a:t>8/19/14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DCB3343-E92A-BD4A-8B63-9B34675D4217}" type="slidenum">
              <a:rPr lang="en-US" smtClean="0"/>
              <a:t>‹#›</a:t>
            </a:fld>
            <a:endParaRPr lang="en-US"/>
          </a:p>
        </p:txBody>
      </p:sp>
    </p:spTree>
    <p:extLst>
      <p:ext uri="{BB962C8B-B14F-4D97-AF65-F5344CB8AC3E}">
        <p14:creationId xmlns:p14="http://schemas.microsoft.com/office/powerpoint/2010/main" val="25421762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122322-8E33-BD4C-B72F-066DF50D3C8B}" type="datetimeFigureOut">
              <a:rPr lang="en-US" smtClean="0"/>
              <a:t>8/19/14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CB3343-E92A-BD4A-8B63-9B34675D4217}" type="slidenum">
              <a:rPr lang="en-US" smtClean="0"/>
              <a:t>‹#›</a:t>
            </a:fld>
            <a:endParaRPr lang="en-US"/>
          </a:p>
        </p:txBody>
      </p:sp>
    </p:spTree>
    <p:extLst>
      <p:ext uri="{BB962C8B-B14F-4D97-AF65-F5344CB8AC3E}">
        <p14:creationId xmlns:p14="http://schemas.microsoft.com/office/powerpoint/2010/main" val="2813078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122322-8E33-BD4C-B72F-066DF50D3C8B}" type="datetimeFigureOut">
              <a:rPr lang="en-US" smtClean="0"/>
              <a:t>8/19/14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CB3343-E92A-BD4A-8B63-9B34675D4217}" type="slidenum">
              <a:rPr lang="en-US" smtClean="0"/>
              <a:t>‹#›</a:t>
            </a:fld>
            <a:endParaRPr lang="en-US"/>
          </a:p>
        </p:txBody>
      </p:sp>
    </p:spTree>
    <p:extLst>
      <p:ext uri="{BB962C8B-B14F-4D97-AF65-F5344CB8AC3E}">
        <p14:creationId xmlns:p14="http://schemas.microsoft.com/office/powerpoint/2010/main" val="1989563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122322-8E33-BD4C-B72F-066DF50D3C8B}" type="datetimeFigureOut">
              <a:rPr lang="en-US" smtClean="0"/>
              <a:t>8/19/14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CB3343-E92A-BD4A-8B63-9B34675D4217}" type="slidenum">
              <a:rPr lang="en-US" smtClean="0"/>
              <a:t>‹#›</a:t>
            </a:fld>
            <a:endParaRPr lang="en-US"/>
          </a:p>
        </p:txBody>
      </p:sp>
    </p:spTree>
    <p:extLst>
      <p:ext uri="{BB962C8B-B14F-4D97-AF65-F5344CB8AC3E}">
        <p14:creationId xmlns:p14="http://schemas.microsoft.com/office/powerpoint/2010/main" val="16781233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122322-8E33-BD4C-B72F-066DF50D3C8B}" type="datetimeFigureOut">
              <a:rPr lang="en-US" smtClean="0"/>
              <a:t>8/19/14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CB3343-E92A-BD4A-8B63-9B34675D4217}" type="slidenum">
              <a:rPr lang="en-US" smtClean="0"/>
              <a:t>‹#›</a:t>
            </a:fld>
            <a:endParaRPr lang="en-US"/>
          </a:p>
        </p:txBody>
      </p:sp>
    </p:spTree>
    <p:extLst>
      <p:ext uri="{BB962C8B-B14F-4D97-AF65-F5344CB8AC3E}">
        <p14:creationId xmlns:p14="http://schemas.microsoft.com/office/powerpoint/2010/main" val="14642773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 Top">
    <p:bg>
      <p:bgPr>
        <a:solidFill>
          <a:srgbClr val="FFFFFF"/>
        </a:solidFill>
        <a:effectLst/>
      </p:bgPr>
    </p:bg>
    <p:spTree>
      <p:nvGrpSpPr>
        <p:cNvPr id="1" name=""/>
        <p:cNvGrpSpPr/>
        <p:nvPr/>
      </p:nvGrpSpPr>
      <p:grpSpPr>
        <a:xfrm>
          <a:off x="0" y="0"/>
          <a:ext cx="0" cy="0"/>
          <a:chOff x="0" y="0"/>
          <a:chExt cx="0" cy="0"/>
        </a:xfrm>
      </p:grpSpPr>
      <p:sp>
        <p:nvSpPr>
          <p:cNvPr id="17" name="Shape 17"/>
          <p:cNvSpPr>
            <a:spLocks noGrp="1"/>
          </p:cNvSpPr>
          <p:nvPr>
            <p:ph type="title"/>
          </p:nvPr>
        </p:nvSpPr>
        <p:spPr>
          <a:xfrm>
            <a:off x="669727" y="312539"/>
            <a:ext cx="7804547" cy="1518047"/>
          </a:xfrm>
          <a:prstGeom prst="rect">
            <a:avLst/>
          </a:prstGeom>
        </p:spPr>
        <p:txBody>
          <a:bodyPr>
            <a:normAutofit/>
          </a:bodyPr>
          <a:lstStyle>
            <a:lvl1pPr marL="0" marR="0" defTabSz="410751">
              <a:defRPr sz="5600">
                <a:solidFill>
                  <a:srgbClr val="000000"/>
                </a:solidFill>
                <a:uFillTx/>
                <a:latin typeface="+mn-lt"/>
                <a:ea typeface="+mn-ea"/>
                <a:cs typeface="+mn-cs"/>
                <a:sym typeface="Helvetica Light"/>
              </a:defRPr>
            </a:lvl1pPr>
          </a:lstStyle>
          <a:p>
            <a:pPr lvl="0">
              <a:defRPr sz="1800"/>
            </a:pPr>
            <a:r>
              <a:rPr sz="5600"/>
              <a:t>Title Text</a:t>
            </a:r>
          </a:p>
        </p:txBody>
      </p:sp>
    </p:spTree>
    <p:extLst>
      <p:ext uri="{BB962C8B-B14F-4D97-AF65-F5344CB8AC3E}">
        <p14:creationId xmlns:p14="http://schemas.microsoft.com/office/powerpoint/2010/main" val="2602533747"/>
      </p:ext>
    </p:extLst>
  </p:cSld>
  <p:clrMapOvr>
    <a:masterClrMapping/>
  </p:clrMapOvr>
  <p:transition xmlns:p14="http://schemas.microsoft.com/office/powerpoint/2010/main" spd="med"/>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122322-8E33-BD4C-B72F-066DF50D3C8B}" type="datetimeFigureOut">
              <a:rPr lang="en-US" smtClean="0"/>
              <a:t>8/19/14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CB3343-E92A-BD4A-8B63-9B34675D4217}" type="slidenum">
              <a:rPr lang="en-US" smtClean="0"/>
              <a:t>‹#›</a:t>
            </a:fld>
            <a:endParaRPr lang="en-US"/>
          </a:p>
        </p:txBody>
      </p:sp>
    </p:spTree>
    <p:extLst>
      <p:ext uri="{BB962C8B-B14F-4D97-AF65-F5344CB8AC3E}">
        <p14:creationId xmlns:p14="http://schemas.microsoft.com/office/powerpoint/2010/main" val="32634839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learnaboutsam.org" TargetMode="External"/><Relationship Id="rId4" Type="http://schemas.openxmlformats.org/officeDocument/2006/relationships/hyperlink" Target="http://www.kevinsabet.com" TargetMode="External"/><Relationship Id="rId5" Type="http://schemas.openxmlformats.org/officeDocument/2006/relationships/image" Target="../media/image1.png"/><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gif"/><Relationship Id="rId4" Type="http://schemas.openxmlformats.org/officeDocument/2006/relationships/image" Target="../media/image4.gif"/><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4" Type="http://schemas.openxmlformats.org/officeDocument/2006/relationships/oleObject" Target="../embeddings/Microsoft_Excel_97_-_2004_Worksheet1.xls"/><Relationship Id="rId5" Type="http://schemas.openxmlformats.org/officeDocument/2006/relationships/image" Target="../media/image9.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10.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4" Type="http://schemas.openxmlformats.org/officeDocument/2006/relationships/image" Target="../media/image13.jpeg"/><Relationship Id="rId1" Type="http://schemas.openxmlformats.org/officeDocument/2006/relationships/slideLayout" Target="../slideLayouts/slideLayout7.xml"/><Relationship Id="rId2"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5.xml"/><Relationship Id="rId4" Type="http://schemas.openxmlformats.org/officeDocument/2006/relationships/oleObject" Target="../embeddings/Microsoft_Excel_97_-_2004_Worksheet2.xls"/><Relationship Id="rId5" Type="http://schemas.openxmlformats.org/officeDocument/2006/relationships/image" Target="../media/image14.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18.png"/><Relationship Id="rId6" Type="http://schemas.openxmlformats.org/officeDocument/2006/relationships/image" Target="../media/image19.png"/><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jpeg"/><Relationship Id="rId3" Type="http://schemas.microsoft.com/office/2007/relationships/hdphoto" Target="../media/hdphoto3.wdp"/></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cdc.gov/mmwr/preview/mmwrhtml/mm6035a5.htm?s_cid=%20mm6035a5.htm_w"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4" Type="http://schemas.microsoft.com/office/2007/relationships/hdphoto" Target="../media/hdphoto4.wdp"/><Relationship Id="rId1" Type="http://schemas.openxmlformats.org/officeDocument/2006/relationships/slideLayout" Target="../slideLayouts/slideLayout7.xml"/><Relationship Id="rId2" Type="http://schemas.openxmlformats.org/officeDocument/2006/relationships/image" Target="../media/image24.jpg"/></Relationships>
</file>

<file path=ppt/slides/_rels/slide25.xml.rels><?xml version="1.0" encoding="UTF-8" standalone="yes"?>
<Relationships xmlns="http://schemas.openxmlformats.org/package/2006/relationships"><Relationship Id="rId3" Type="http://schemas.openxmlformats.org/officeDocument/2006/relationships/image" Target="../media/image27.jpeg"/><Relationship Id="rId4" Type="http://schemas.openxmlformats.org/officeDocument/2006/relationships/image" Target="../media/image28.jpeg"/><Relationship Id="rId5" Type="http://schemas.microsoft.com/office/2007/relationships/hdphoto" Target="../media/hdphoto5.wdp"/><Relationship Id="rId1" Type="http://schemas.openxmlformats.org/officeDocument/2006/relationships/slideLayout" Target="../slideLayouts/slideLayout7.xml"/><Relationship Id="rId2" Type="http://schemas.openxmlformats.org/officeDocument/2006/relationships/image" Target="../media/image26.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businessweek.com/articles/2013-11-21/plooms-e-cigarettes-vaporizers-use-real-tobacco" TargetMode="External"/><Relationship Id="rId3" Type="http://schemas.openxmlformats.org/officeDocument/2006/relationships/image" Target="../media/image29.jpeg"/></Relationships>
</file>

<file path=ppt/slides/_rels/slide27.xml.rels><?xml version="1.0" encoding="UTF-8" standalone="yes"?>
<Relationships xmlns="http://schemas.openxmlformats.org/package/2006/relationships"><Relationship Id="rId3" Type="http://schemas.openxmlformats.org/officeDocument/2006/relationships/hyperlink" Target="http://blogs.edweek.org/edweek/rulesforengagement/2014/04/e-cigarette_marketing_increasingly_targets_young_people_lawmakers_say.html" TargetMode="External"/><Relationship Id="rId4" Type="http://schemas.openxmlformats.org/officeDocument/2006/relationships/hyperlink" Target="http://www.cdc.gov/media/releases/2013/p0905-ecigarette-use.html" TargetMode="External"/><Relationship Id="rId5" Type="http://schemas.openxmlformats.org/officeDocument/2006/relationships/image" Target="../media/image30.jpeg"/><Relationship Id="rId1" Type="http://schemas.openxmlformats.org/officeDocument/2006/relationships/slideLayout" Target="../slideLayouts/slideLayout2.xml"/><Relationship Id="rId2" Type="http://schemas.openxmlformats.org/officeDocument/2006/relationships/hyperlink" Target="http://www.vocativ.com/underworld/drugs/the-oil-game-how-e-cigarettes-have-become-stoners-new-best-friend/"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jpeg"/></Relationships>
</file>

<file path=ppt/slides/_rels/slide29.xml.rels><?xml version="1.0" encoding="UTF-8" standalone="yes"?>
<Relationships xmlns="http://schemas.openxmlformats.org/package/2006/relationships"><Relationship Id="rId3" Type="http://schemas.openxmlformats.org/officeDocument/2006/relationships/image" Target="../media/image33.jpeg"/><Relationship Id="rId4" Type="http://schemas.openxmlformats.org/officeDocument/2006/relationships/image" Target="../media/image34.jpeg"/><Relationship Id="rId5" Type="http://schemas.openxmlformats.org/officeDocument/2006/relationships/image" Target="../media/image35.jpg"/><Relationship Id="rId1" Type="http://schemas.openxmlformats.org/officeDocument/2006/relationships/slideLayout" Target="../slideLayouts/slideLayout7.xml"/><Relationship Id="rId2" Type="http://schemas.openxmlformats.org/officeDocument/2006/relationships/image" Target="../media/image3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7.png"/><Relationship Id="rId3" Type="http://schemas.openxmlformats.org/officeDocument/2006/relationships/image" Target="../media/image38.png"/></Relationships>
</file>

<file path=ppt/slides/_rels/slide32.xml.rels><?xml version="1.0" encoding="UTF-8" standalone="yes"?>
<Relationships xmlns="http://schemas.openxmlformats.org/package/2006/relationships"><Relationship Id="rId3" Type="http://schemas.openxmlformats.org/officeDocument/2006/relationships/image" Target="../media/image40.png"/><Relationship Id="rId4" Type="http://schemas.openxmlformats.org/officeDocument/2006/relationships/image" Target="../media/image41.png"/><Relationship Id="rId1" Type="http://schemas.openxmlformats.org/officeDocument/2006/relationships/slideLayout" Target="../slideLayouts/slideLayout7.xml"/><Relationship Id="rId2" Type="http://schemas.openxmlformats.org/officeDocument/2006/relationships/image" Target="../media/image3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2.png"/><Relationship Id="rId3" Type="http://schemas.openxmlformats.org/officeDocument/2006/relationships/image" Target="../media/image4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5.png"/><Relationship Id="rId4" Type="http://schemas.openxmlformats.org/officeDocument/2006/relationships/hyperlink" Target="http://legacy.library.ucsf.edu/tid/eyn18c00" TargetMode="External"/><Relationship Id="rId1" Type="http://schemas.openxmlformats.org/officeDocument/2006/relationships/slideLayout" Target="../slideLayouts/slideLayout2.xml"/><Relationship Id="rId2" Type="http://schemas.openxmlformats.org/officeDocument/2006/relationships/image" Target="../media/image44.png"/></Relationships>
</file>

<file path=ppt/slides/_rels/slide36.xml.rels><?xml version="1.0" encoding="UTF-8" standalone="yes"?>
<Relationships xmlns="http://schemas.openxmlformats.org/package/2006/relationships"><Relationship Id="rId3" Type="http://schemas.openxmlformats.org/officeDocument/2006/relationships/image" Target="../media/image47.png"/><Relationship Id="rId4" Type="http://schemas.openxmlformats.org/officeDocument/2006/relationships/image" Target="../media/image48.png"/><Relationship Id="rId5" Type="http://schemas.openxmlformats.org/officeDocument/2006/relationships/hyperlink" Target="http://legacy.library.ucsf.edu/tid/pvt37b00" TargetMode="External"/><Relationship Id="rId1" Type="http://schemas.openxmlformats.org/officeDocument/2006/relationships/slideLayout" Target="../slideLayouts/slideLayout2.xml"/><Relationship Id="rId2" Type="http://schemas.openxmlformats.org/officeDocument/2006/relationships/image" Target="../media/image46.png"/></Relationships>
</file>

<file path=ppt/slides/_rels/slide37.xml.rels><?xml version="1.0" encoding="UTF-8" standalone="yes"?>
<Relationships xmlns="http://schemas.openxmlformats.org/package/2006/relationships"><Relationship Id="rId3" Type="http://schemas.openxmlformats.org/officeDocument/2006/relationships/image" Target="../media/image50.png"/><Relationship Id="rId4" Type="http://schemas.openxmlformats.org/officeDocument/2006/relationships/image" Target="../media/image51.png"/><Relationship Id="rId5" Type="http://schemas.openxmlformats.org/officeDocument/2006/relationships/hyperlink" Target="http://legacy.library.ucsf.edu/tid/wwq54a99" TargetMode="External"/><Relationship Id="rId1" Type="http://schemas.openxmlformats.org/officeDocument/2006/relationships/slideLayout" Target="../slideLayouts/slideLayout2.xml"/><Relationship Id="rId2" Type="http://schemas.openxmlformats.org/officeDocument/2006/relationships/image" Target="../media/image49.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2.png"/><Relationship Id="rId3" Type="http://schemas.openxmlformats.org/officeDocument/2006/relationships/image" Target="../media/image53.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4.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5.gif"/><Relationship Id="rId4" Type="http://schemas.openxmlformats.org/officeDocument/2006/relationships/image" Target="../media/image56.png"/><Relationship Id="rId5" Type="http://schemas.openxmlformats.org/officeDocument/2006/relationships/image" Target="../media/image57.gif"/><Relationship Id="rId6" Type="http://schemas.openxmlformats.org/officeDocument/2006/relationships/image" Target="../media/image58.gif"/><Relationship Id="rId7" Type="http://schemas.openxmlformats.org/officeDocument/2006/relationships/image" Target="../media/image59.gif"/><Relationship Id="rId8" Type="http://schemas.openxmlformats.org/officeDocument/2006/relationships/image" Target="../media/image60.gif"/><Relationship Id="rId9" Type="http://schemas.openxmlformats.org/officeDocument/2006/relationships/image" Target="../media/image61.gif"/><Relationship Id="rId10" Type="http://schemas.openxmlformats.org/officeDocument/2006/relationships/image" Target="../media/image62.gif"/><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3.jpeg"/><Relationship Id="rId3" Type="http://schemas.openxmlformats.org/officeDocument/2006/relationships/image" Target="../media/image64.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microsoft.com/office/2007/relationships/hdphoto" Target="../media/hdphoto6.wdp"/><Relationship Id="rId4" Type="http://schemas.openxmlformats.org/officeDocument/2006/relationships/image" Target="../media/image66.jpeg"/><Relationship Id="rId5" Type="http://schemas.microsoft.com/office/2007/relationships/hdphoto" Target="../media/hdphoto7.wdp"/><Relationship Id="rId6" Type="http://schemas.openxmlformats.org/officeDocument/2006/relationships/image" Target="../media/image67.jpeg"/><Relationship Id="rId7" Type="http://schemas.microsoft.com/office/2007/relationships/hdphoto" Target="../media/hdphoto8.wdp"/><Relationship Id="rId8" Type="http://schemas.openxmlformats.org/officeDocument/2006/relationships/image" Target="../media/image68.jpeg"/><Relationship Id="rId9" Type="http://schemas.microsoft.com/office/2007/relationships/hdphoto" Target="../media/hdphoto9.wdp"/><Relationship Id="rId1" Type="http://schemas.openxmlformats.org/officeDocument/2006/relationships/slideLayout" Target="../slideLayouts/slideLayout2.xml"/><Relationship Id="rId2" Type="http://schemas.openxmlformats.org/officeDocument/2006/relationships/image" Target="../media/image65.jpeg"/></Relationships>
</file>

<file path=ppt/slides/_rels/slide55.xml.rels><?xml version="1.0" encoding="UTF-8" standalone="yes"?>
<Relationships xmlns="http://schemas.openxmlformats.org/package/2006/relationships"><Relationship Id="rId3" Type="http://schemas.openxmlformats.org/officeDocument/2006/relationships/image" Target="../media/image70.jpeg"/><Relationship Id="rId4" Type="http://schemas.openxmlformats.org/officeDocument/2006/relationships/image" Target="../media/image71.png"/><Relationship Id="rId5" Type="http://schemas.openxmlformats.org/officeDocument/2006/relationships/image" Target="../media/image72.jpeg"/><Relationship Id="rId1" Type="http://schemas.openxmlformats.org/officeDocument/2006/relationships/slideLayout" Target="../slideLayouts/slideLayout12.xml"/><Relationship Id="rId2" Type="http://schemas.openxmlformats.org/officeDocument/2006/relationships/image" Target="../media/image69.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3.png"/><Relationship Id="rId3" Type="http://schemas.openxmlformats.org/officeDocument/2006/relationships/image" Target="../media/image74.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5.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76.jpe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7.png"/></Relationships>
</file>

<file path=ppt/slides/_rels/slide60.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78.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1" Type="http://schemas.openxmlformats.org/officeDocument/2006/relationships/image" Target="../media/image88.jpeg"/><Relationship Id="rId12" Type="http://schemas.openxmlformats.org/officeDocument/2006/relationships/image" Target="../media/image89.jpeg"/><Relationship Id="rId13" Type="http://schemas.openxmlformats.org/officeDocument/2006/relationships/image" Target="../media/image90.jpeg"/><Relationship Id="rId14" Type="http://schemas.openxmlformats.org/officeDocument/2006/relationships/image" Target="../media/image91.jpeg"/><Relationship Id="rId15" Type="http://schemas.openxmlformats.org/officeDocument/2006/relationships/image" Target="../media/image92.jpeg"/><Relationship Id="rId16" Type="http://schemas.openxmlformats.org/officeDocument/2006/relationships/image" Target="../media/image93.jpeg"/><Relationship Id="rId1" Type="http://schemas.openxmlformats.org/officeDocument/2006/relationships/slideLayout" Target="../slideLayouts/slideLayout1.xml"/><Relationship Id="rId2" Type="http://schemas.openxmlformats.org/officeDocument/2006/relationships/image" Target="../media/image79.jpeg"/><Relationship Id="rId3" Type="http://schemas.openxmlformats.org/officeDocument/2006/relationships/image" Target="../media/image80.jpeg"/><Relationship Id="rId4" Type="http://schemas.openxmlformats.org/officeDocument/2006/relationships/image" Target="../media/image81.jpeg"/><Relationship Id="rId5" Type="http://schemas.openxmlformats.org/officeDocument/2006/relationships/image" Target="../media/image82.jpeg"/><Relationship Id="rId6" Type="http://schemas.openxmlformats.org/officeDocument/2006/relationships/image" Target="../media/image83.jpeg"/><Relationship Id="rId7" Type="http://schemas.openxmlformats.org/officeDocument/2006/relationships/image" Target="../media/image84.jpeg"/><Relationship Id="rId8" Type="http://schemas.openxmlformats.org/officeDocument/2006/relationships/image" Target="../media/image85.jpeg"/><Relationship Id="rId9" Type="http://schemas.openxmlformats.org/officeDocument/2006/relationships/image" Target="../media/image86.jpeg"/><Relationship Id="rId10" Type="http://schemas.openxmlformats.org/officeDocument/2006/relationships/image" Target="../media/image87.jpe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4.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5.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chart" Target="../charts/chart5.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6.xml"/><Relationship Id="rId3" Type="http://schemas.openxmlformats.org/officeDocument/2006/relationships/image" Target="../media/image96.jpe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7.png"/><Relationship Id="rId3" Type="http://schemas.openxmlformats.org/officeDocument/2006/relationships/image" Target="../media/image98.png"/></Relationships>
</file>

<file path=ppt/slides/_rels/slide67.xml.rels><?xml version="1.0" encoding="UTF-8" standalone="yes"?>
<Relationships xmlns="http://schemas.openxmlformats.org/package/2006/relationships"><Relationship Id="rId3" Type="http://schemas.openxmlformats.org/officeDocument/2006/relationships/oleObject" Target="../embeddings/oleObject2.bin"/><Relationship Id="rId4" Type="http://schemas.openxmlformats.org/officeDocument/2006/relationships/image" Target="../media/image99.emf"/><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0.jpg"/></Relationships>
</file>

<file path=ppt/slides/_rels/slide69.xml.rels><?xml version="1.0" encoding="UTF-8" standalone="yes"?>
<Relationships xmlns="http://schemas.openxmlformats.org/package/2006/relationships"><Relationship Id="rId3" Type="http://schemas.openxmlformats.org/officeDocument/2006/relationships/oleObject" Target="../embeddings/oleObject3.bin"/><Relationship Id="rId4" Type="http://schemas.openxmlformats.org/officeDocument/2006/relationships/image" Target="../media/image101.png"/><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oleObject" Target="../embeddings/oleObject4.bin"/><Relationship Id="rId4" Type="http://schemas.openxmlformats.org/officeDocument/2006/relationships/image" Target="../media/image102.png"/><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3.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chart" Target="../charts/char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8.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4.png"/><Relationship Id="rId3" Type="http://schemas.microsoft.com/office/2007/relationships/hdphoto" Target="../media/hdphoto10.wdp"/></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9.xml"/><Relationship Id="rId3" Type="http://schemas.openxmlformats.org/officeDocument/2006/relationships/chart" Target="../charts/chart10.xml"/></Relationships>
</file>

<file path=ppt/slides/_rels/slide76.xml.rels><?xml version="1.0" encoding="UTF-8" standalone="yes"?>
<Relationships xmlns="http://schemas.openxmlformats.org/package/2006/relationships"><Relationship Id="rId3" Type="http://schemas.openxmlformats.org/officeDocument/2006/relationships/oleObject" Target="../embeddings/oleObject5.bin"/><Relationship Id="rId4" Type="http://schemas.openxmlformats.org/officeDocument/2006/relationships/image" Target="../media/image105.emf"/><Relationship Id="rId1" Type="http://schemas.openxmlformats.org/officeDocument/2006/relationships/vmlDrawing" Target="../drawings/vmlDrawing7.vml"/><Relationship Id="rId2"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107.png"/><Relationship Id="rId4" Type="http://schemas.openxmlformats.org/officeDocument/2006/relationships/image" Target="../media/image108.jpeg"/><Relationship Id="rId5" Type="http://schemas.openxmlformats.org/officeDocument/2006/relationships/image" Target="../media/image109.jpeg"/><Relationship Id="rId6" Type="http://schemas.openxmlformats.org/officeDocument/2006/relationships/image" Target="../media/image110.jpeg"/><Relationship Id="rId7" Type="http://schemas.openxmlformats.org/officeDocument/2006/relationships/image" Target="../media/image111.jpeg"/><Relationship Id="rId1" Type="http://schemas.openxmlformats.org/officeDocument/2006/relationships/slideLayout" Target="../slideLayouts/slideLayout2.xml"/><Relationship Id="rId2" Type="http://schemas.openxmlformats.org/officeDocument/2006/relationships/image" Target="../media/image106.jpe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2.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m.gazette.com/article/1518448" TargetMode="External"/><Relationship Id="rId3" Type="http://schemas.openxmlformats.org/officeDocument/2006/relationships/hyperlink" Target="http://www.usatoday.com/story/news/nation/2014/04/02/marijuana-pot-edibles-colorado/7154651/" TargetMode="Externa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thecannabist.co/2014/02/26/drug-dealer-anything-legalization-helped-business-video/5581/" TargetMode="External"/><Relationship Id="rId3" Type="http://schemas.openxmlformats.org/officeDocument/2006/relationships/image" Target="../media/image113.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bigstory.ap.org/article/legal-pot-colorado-hasnt-stopped-black-market" TargetMode="Externa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4.png"/></Relationships>
</file>

<file path=ppt/slides/_rels/slide89.xml.rels><?xml version="1.0" encoding="UTF-8" standalone="yes"?>
<Relationships xmlns="http://schemas.openxmlformats.org/package/2006/relationships"><Relationship Id="rId3" Type="http://schemas.openxmlformats.org/officeDocument/2006/relationships/image" Target="../media/image116.png"/><Relationship Id="rId4" Type="http://schemas.openxmlformats.org/officeDocument/2006/relationships/image" Target="../media/image117.jpeg"/><Relationship Id="rId5" Type="http://schemas.openxmlformats.org/officeDocument/2006/relationships/image" Target="../media/image118.jpeg"/><Relationship Id="rId1" Type="http://schemas.openxmlformats.org/officeDocument/2006/relationships/slideLayout" Target="../slideLayouts/slideLayout2.xml"/><Relationship Id="rId2" Type="http://schemas.openxmlformats.org/officeDocument/2006/relationships/image" Target="../media/image115.gif"/></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9.png"/><Relationship Id="rId3" Type="http://schemas.openxmlformats.org/officeDocument/2006/relationships/image" Target="../media/image120.png"/></Relationships>
</file>

<file path=ppt/slides/_rels/slide91.xml.rels><?xml version="1.0" encoding="UTF-8" standalone="yes"?>
<Relationships xmlns="http://schemas.openxmlformats.org/package/2006/relationships"><Relationship Id="rId3" Type="http://schemas.openxmlformats.org/officeDocument/2006/relationships/hyperlink" Target="http://www.learnaboutsam.org" TargetMode="External"/><Relationship Id="rId4" Type="http://schemas.openxmlformats.org/officeDocument/2006/relationships/hyperlink" Target="http://www.kevinsabet.com" TargetMode="External"/><Relationship Id="rId1" Type="http://schemas.openxmlformats.org/officeDocument/2006/relationships/slideLayout" Target="../slideLayouts/slideLayout2.xml"/><Relationship Id="rId2" Type="http://schemas.openxmlformats.org/officeDocument/2006/relationships/hyperlink" Target="mailto:kevin@learnaboutsa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p:cNvSpPr txBox="1">
            <a:spLocks/>
          </p:cNvSpPr>
          <p:nvPr/>
        </p:nvSpPr>
        <p:spPr>
          <a:xfrm>
            <a:off x="152400" y="2209800"/>
            <a:ext cx="8915400" cy="2133600"/>
          </a:xfrm>
          <a:prstGeom prst="rect">
            <a:avLst/>
          </a:prstGeom>
          <a:ln>
            <a:solidFill>
              <a:schemeClr val="tx1"/>
            </a:solidFill>
          </a:ln>
        </p:spPr>
        <p:txBody>
          <a:bodyPr vert="horz" lIns="91440" tIns="45720" rIns="91440" bIns="45720" rtlCol="0" anchor="ctr">
            <a:noAutofit/>
          </a:bodyPr>
          <a:lstStyle/>
          <a:p>
            <a:pPr lvl="0" algn="ctr">
              <a:spcBef>
                <a:spcPct val="0"/>
              </a:spcBef>
              <a:defRPr/>
            </a:pPr>
            <a:r>
              <a:rPr lang="en-US" sz="4400" b="1" i="1" dirty="0" smtClean="0">
                <a:latin typeface="Georgia"/>
                <a:cs typeface="Georgia"/>
              </a:rPr>
              <a:t>Reefer Sanity: </a:t>
            </a:r>
          </a:p>
          <a:p>
            <a:pPr lvl="0" algn="ctr">
              <a:spcBef>
                <a:spcPct val="0"/>
              </a:spcBef>
              <a:defRPr/>
            </a:pPr>
            <a:r>
              <a:rPr lang="en-US" sz="4400" b="1" i="1" dirty="0" smtClean="0">
                <a:latin typeface="Georgia"/>
                <a:cs typeface="Georgia"/>
              </a:rPr>
              <a:t>Seven Great Myths About Marijuana</a:t>
            </a:r>
          </a:p>
        </p:txBody>
      </p:sp>
      <p:sp>
        <p:nvSpPr>
          <p:cNvPr id="5" name="TextBox 4"/>
          <p:cNvSpPr txBox="1"/>
          <p:nvPr/>
        </p:nvSpPr>
        <p:spPr>
          <a:xfrm>
            <a:off x="734580" y="3564791"/>
            <a:ext cx="7589713" cy="3539430"/>
          </a:xfrm>
          <a:prstGeom prst="rect">
            <a:avLst/>
          </a:prstGeom>
          <a:noFill/>
        </p:spPr>
        <p:txBody>
          <a:bodyPr wrap="none" rtlCol="0">
            <a:spAutoFit/>
          </a:bodyPr>
          <a:lstStyle/>
          <a:p>
            <a:pPr algn="ctr"/>
            <a:endParaRPr lang="en-US" sz="3000" b="1" dirty="0" smtClean="0">
              <a:latin typeface="Georgia" pitchFamily="18" charset="0"/>
            </a:endParaRPr>
          </a:p>
          <a:p>
            <a:pPr algn="ctr"/>
            <a:endParaRPr lang="en-US" sz="3000" b="1" dirty="0">
              <a:latin typeface="Georgia" pitchFamily="18" charset="0"/>
            </a:endParaRPr>
          </a:p>
          <a:p>
            <a:pPr algn="ctr"/>
            <a:endParaRPr lang="en-US" sz="3000" b="1" dirty="0" smtClean="0">
              <a:latin typeface="Georgia" pitchFamily="18" charset="0"/>
            </a:endParaRPr>
          </a:p>
          <a:p>
            <a:pPr algn="ctr"/>
            <a:r>
              <a:rPr lang="en-US" sz="3000" b="1" dirty="0" smtClean="0">
                <a:latin typeface="Georgia" pitchFamily="18" charset="0"/>
              </a:rPr>
              <a:t>Kevin A. Sabet, Ph.D.</a:t>
            </a:r>
          </a:p>
          <a:p>
            <a:pPr algn="ctr"/>
            <a:r>
              <a:rPr lang="en-US" sz="2200" dirty="0" smtClean="0">
                <a:latin typeface="Georgia" pitchFamily="18" charset="0"/>
              </a:rPr>
              <a:t>Director, Drug Policy Institute, University of Florida</a:t>
            </a:r>
          </a:p>
          <a:p>
            <a:pPr algn="ctr"/>
            <a:r>
              <a:rPr lang="en-US" sz="2200" dirty="0" smtClean="0">
                <a:latin typeface="Georgia" pitchFamily="18" charset="0"/>
              </a:rPr>
              <a:t>Co-Founder, Project SAM (Smart Approaches to Marijuana)</a:t>
            </a:r>
          </a:p>
          <a:p>
            <a:pPr algn="ctr"/>
            <a:r>
              <a:rPr lang="en-US" sz="2400" dirty="0" smtClean="0">
                <a:latin typeface="Georgia" pitchFamily="18" charset="0"/>
                <a:hlinkClick r:id="rId3"/>
              </a:rPr>
              <a:t>www.learnaboutsam.org</a:t>
            </a:r>
            <a:endParaRPr lang="en-US" sz="2400" dirty="0" smtClean="0">
              <a:latin typeface="Georgia" pitchFamily="18" charset="0"/>
            </a:endParaRPr>
          </a:p>
          <a:p>
            <a:pPr algn="ctr"/>
            <a:r>
              <a:rPr lang="en-US" sz="2400" dirty="0" smtClean="0">
                <a:latin typeface="Georgia" pitchFamily="18" charset="0"/>
                <a:hlinkClick r:id="rId4"/>
              </a:rPr>
              <a:t>www.kevinsabet.com</a:t>
            </a:r>
            <a:r>
              <a:rPr lang="en-US" sz="2400" dirty="0" smtClean="0">
                <a:latin typeface="Georgia" pitchFamily="18" charset="0"/>
              </a:rPr>
              <a:t> </a:t>
            </a:r>
          </a:p>
          <a:p>
            <a:pPr algn="ctr"/>
            <a:endParaRPr lang="en-US" sz="1200" dirty="0">
              <a:latin typeface="Georgia" pitchFamily="18" charset="0"/>
            </a:endParaRPr>
          </a:p>
        </p:txBody>
      </p:sp>
      <p:pic>
        <p:nvPicPr>
          <p:cNvPr id="7" name="Picture 2" descr="http://learnaboutsam.com/wp-content/uploads/2013/01/sam-logo-horiz.png"/>
          <p:cNvPicPr>
            <a:picLocks noChangeAspect="1" noChangeArrowheads="1"/>
          </p:cNvPicPr>
          <p:nvPr/>
        </p:nvPicPr>
        <p:blipFill>
          <a:blip r:embed="rId5" cstate="print"/>
          <a:srcRect/>
          <a:stretch>
            <a:fillRect/>
          </a:stretch>
        </p:blipFill>
        <p:spPr bwMode="auto">
          <a:xfrm>
            <a:off x="2057400" y="228600"/>
            <a:ext cx="5419725" cy="1362075"/>
          </a:xfrm>
          <a:prstGeom prst="rect">
            <a:avLst/>
          </a:prstGeom>
          <a:noFill/>
        </p:spPr>
      </p:pic>
      <p:sp>
        <p:nvSpPr>
          <p:cNvPr id="3" name="Slide Number Placeholder 2"/>
          <p:cNvSpPr>
            <a:spLocks noGrp="1"/>
          </p:cNvSpPr>
          <p:nvPr>
            <p:ph type="sldNum" sz="quarter" idx="12"/>
          </p:nvPr>
        </p:nvSpPr>
        <p:spPr/>
        <p:txBody>
          <a:bodyPr/>
          <a:lstStyle/>
          <a:p>
            <a:fld id="{4226F133-244D-4A4C-B618-CB5A3EE004CC}" type="slidenum">
              <a:rPr lang="en-US" smtClean="0"/>
              <a:pPr/>
              <a:t>1</a:t>
            </a:fld>
            <a:endParaRPr lang="en-US" dirty="0"/>
          </a:p>
        </p:txBody>
      </p:sp>
    </p:spTree>
    <p:extLst>
      <p:ext uri="{BB962C8B-B14F-4D97-AF65-F5344CB8AC3E}">
        <p14:creationId xmlns:p14="http://schemas.microsoft.com/office/powerpoint/2010/main" val="228535935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362200" y="0"/>
            <a:ext cx="4585988" cy="6858000"/>
          </a:xfrm>
          <a:prstGeom prst="rect">
            <a:avLst/>
          </a:prstGeom>
        </p:spPr>
      </p:pic>
      <p:pic>
        <p:nvPicPr>
          <p:cNvPr id="2" name="Picture 1" descr="BarnesNobleLogo1.gi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672667" y="4876800"/>
            <a:ext cx="3505200" cy="914400"/>
          </a:xfrm>
          <a:prstGeom prst="rect">
            <a:avLst/>
          </a:prstGeom>
        </p:spPr>
      </p:pic>
      <p:pic>
        <p:nvPicPr>
          <p:cNvPr id="4" name="Picture 3" descr="Amazinlogo.gif"/>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3657600"/>
            <a:ext cx="3239911" cy="617126"/>
          </a:xfrm>
          <a:prstGeom prst="rect">
            <a:avLst/>
          </a:prstGeom>
        </p:spPr>
      </p:pic>
      <p:sp>
        <p:nvSpPr>
          <p:cNvPr id="5" name="Slide Number Placeholder 4"/>
          <p:cNvSpPr>
            <a:spLocks noGrp="1"/>
          </p:cNvSpPr>
          <p:nvPr>
            <p:ph type="sldNum" sz="quarter" idx="12"/>
          </p:nvPr>
        </p:nvSpPr>
        <p:spPr/>
        <p:txBody>
          <a:bodyPr/>
          <a:lstStyle/>
          <a:p>
            <a:fld id="{4226F133-244D-4A4C-B618-CB5A3EE004CC}" type="slidenum">
              <a:rPr lang="en-US" smtClean="0"/>
              <a:pPr/>
              <a:t>2</a:t>
            </a:fld>
            <a:endParaRPr lang="en-US" dirty="0"/>
          </a:p>
        </p:txBody>
      </p:sp>
    </p:spTree>
    <p:extLst>
      <p:ext uri="{BB962C8B-B14F-4D97-AF65-F5344CB8AC3E}">
        <p14:creationId xmlns:p14="http://schemas.microsoft.com/office/powerpoint/2010/main" val="2786105669"/>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5400" dirty="0" smtClean="0">
                <a:solidFill>
                  <a:srgbClr val="000000"/>
                </a:solidFill>
                <a:latin typeface="Georgia"/>
                <a:cs typeface="Georgia"/>
              </a:rPr>
              <a:t>Trends in drug use</a:t>
            </a:r>
            <a:endParaRPr lang="en-US" sz="5400" dirty="0">
              <a:solidFill>
                <a:srgbClr val="000000"/>
              </a:solidFill>
              <a:latin typeface="Georgia"/>
              <a:cs typeface="Georgia"/>
            </a:endParaRPr>
          </a:p>
        </p:txBody>
      </p:sp>
      <p:graphicFrame>
        <p:nvGraphicFramePr>
          <p:cNvPr id="4" name="Chart 3"/>
          <p:cNvGraphicFramePr>
            <a:graphicFrameLocks/>
          </p:cNvGraphicFramePr>
          <p:nvPr>
            <p:extLst>
              <p:ext uri="{D42A27DB-BD31-4B8C-83A1-F6EECF244321}">
                <p14:modId xmlns:p14="http://schemas.microsoft.com/office/powerpoint/2010/main" val="3512902705"/>
              </p:ext>
            </p:extLst>
          </p:nvPr>
        </p:nvGraphicFramePr>
        <p:xfrm>
          <a:off x="381000" y="1600200"/>
          <a:ext cx="8358094" cy="4600388"/>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1600200" y="1371600"/>
            <a:ext cx="6934200" cy="477054"/>
          </a:xfrm>
          <a:prstGeom prst="rect">
            <a:avLst/>
          </a:prstGeom>
          <a:noFill/>
        </p:spPr>
        <p:txBody>
          <a:bodyPr wrap="square" rtlCol="0">
            <a:spAutoFit/>
          </a:bodyPr>
          <a:lstStyle/>
          <a:p>
            <a:r>
              <a:rPr lang="en-US" sz="2500" dirty="0" smtClean="0">
                <a:latin typeface="Georgia"/>
                <a:cs typeface="Georgia"/>
              </a:rPr>
              <a:t>Current use among persons 12 and older: 2012</a:t>
            </a:r>
            <a:endParaRPr lang="en-US" sz="2500" dirty="0">
              <a:latin typeface="Georgia"/>
              <a:cs typeface="Georgia"/>
            </a:endParaRPr>
          </a:p>
        </p:txBody>
      </p:sp>
      <p:sp>
        <p:nvSpPr>
          <p:cNvPr id="6" name="Rectangle 5"/>
          <p:cNvSpPr/>
          <p:nvPr/>
        </p:nvSpPr>
        <p:spPr>
          <a:xfrm>
            <a:off x="5976" y="6581001"/>
            <a:ext cx="1159292" cy="276999"/>
          </a:xfrm>
          <a:prstGeom prst="rect">
            <a:avLst/>
          </a:prstGeom>
        </p:spPr>
        <p:txBody>
          <a:bodyPr wrap="none">
            <a:spAutoFit/>
          </a:bodyPr>
          <a:lstStyle/>
          <a:p>
            <a:r>
              <a:rPr lang="en-US" sz="1200" dirty="0">
                <a:latin typeface="Georgia"/>
                <a:cs typeface="Georgia"/>
              </a:rPr>
              <a:t>NSDUH, 2013</a:t>
            </a:r>
          </a:p>
        </p:txBody>
      </p:sp>
      <p:sp>
        <p:nvSpPr>
          <p:cNvPr id="2" name="Slide Number Placeholder 1"/>
          <p:cNvSpPr>
            <a:spLocks noGrp="1"/>
          </p:cNvSpPr>
          <p:nvPr>
            <p:ph type="sldNum" sz="quarter" idx="12"/>
          </p:nvPr>
        </p:nvSpPr>
        <p:spPr/>
        <p:txBody>
          <a:bodyPr/>
          <a:lstStyle/>
          <a:p>
            <a:fld id="{4226F133-244D-4A4C-B618-CB5A3EE004CC}" type="slidenum">
              <a:rPr lang="en-US" smtClean="0"/>
              <a:pPr/>
              <a:t>3</a:t>
            </a:fld>
            <a:endParaRPr lang="en-US" dirty="0"/>
          </a:p>
        </p:txBody>
      </p:sp>
      <p:sp>
        <p:nvSpPr>
          <p:cNvPr id="7" name="TextBox 6"/>
          <p:cNvSpPr txBox="1"/>
          <p:nvPr/>
        </p:nvSpPr>
        <p:spPr>
          <a:xfrm>
            <a:off x="4267200" y="6172200"/>
            <a:ext cx="1524000" cy="369332"/>
          </a:xfrm>
          <a:prstGeom prst="rect">
            <a:avLst/>
          </a:prstGeom>
          <a:noFill/>
        </p:spPr>
        <p:txBody>
          <a:bodyPr wrap="square" rtlCol="0">
            <a:spAutoFit/>
          </a:bodyPr>
          <a:lstStyle/>
          <a:p>
            <a:r>
              <a:rPr lang="en-US" b="1" dirty="0" smtClean="0">
                <a:solidFill>
                  <a:srgbClr val="C00000"/>
                </a:solidFill>
                <a:latin typeface="Georgia"/>
                <a:cs typeface="Georgia"/>
              </a:rPr>
              <a:t>Tobacco</a:t>
            </a:r>
            <a:endParaRPr lang="en-US" b="1" dirty="0">
              <a:solidFill>
                <a:srgbClr val="C00000"/>
              </a:solidFill>
              <a:latin typeface="Georgia"/>
              <a:cs typeface="Georgia"/>
            </a:endParaRPr>
          </a:p>
        </p:txBody>
      </p:sp>
      <p:sp>
        <p:nvSpPr>
          <p:cNvPr id="8" name="TextBox 7"/>
          <p:cNvSpPr txBox="1"/>
          <p:nvPr/>
        </p:nvSpPr>
        <p:spPr>
          <a:xfrm>
            <a:off x="1676400" y="6096000"/>
            <a:ext cx="1676400" cy="369332"/>
          </a:xfrm>
          <a:prstGeom prst="rect">
            <a:avLst/>
          </a:prstGeom>
          <a:noFill/>
        </p:spPr>
        <p:txBody>
          <a:bodyPr wrap="square" rtlCol="0">
            <a:spAutoFit/>
          </a:bodyPr>
          <a:lstStyle/>
          <a:p>
            <a:r>
              <a:rPr lang="en-US" b="1" dirty="0" smtClean="0">
                <a:solidFill>
                  <a:srgbClr val="C00000"/>
                </a:solidFill>
                <a:latin typeface="Georgia"/>
                <a:cs typeface="Georgia"/>
              </a:rPr>
              <a:t>Alcohol</a:t>
            </a:r>
            <a:endParaRPr lang="en-US" b="1" dirty="0">
              <a:solidFill>
                <a:srgbClr val="C00000"/>
              </a:solidFill>
              <a:latin typeface="Georgia"/>
              <a:cs typeface="Georgia"/>
            </a:endParaRPr>
          </a:p>
        </p:txBody>
      </p:sp>
      <p:sp>
        <p:nvSpPr>
          <p:cNvPr id="9" name="TextBox 8"/>
          <p:cNvSpPr txBox="1"/>
          <p:nvPr/>
        </p:nvSpPr>
        <p:spPr>
          <a:xfrm>
            <a:off x="6705600" y="6096000"/>
            <a:ext cx="2057400" cy="369332"/>
          </a:xfrm>
          <a:prstGeom prst="rect">
            <a:avLst/>
          </a:prstGeom>
          <a:noFill/>
        </p:spPr>
        <p:txBody>
          <a:bodyPr wrap="square" rtlCol="0">
            <a:spAutoFit/>
          </a:bodyPr>
          <a:lstStyle/>
          <a:p>
            <a:r>
              <a:rPr lang="en-US" b="1" dirty="0" smtClean="0">
                <a:solidFill>
                  <a:srgbClr val="C00000"/>
                </a:solidFill>
                <a:latin typeface="Georgia"/>
                <a:cs typeface="Georgia"/>
              </a:rPr>
              <a:t>Marijuana</a:t>
            </a:r>
            <a:endParaRPr lang="en-US" b="1" dirty="0">
              <a:solidFill>
                <a:srgbClr val="C00000"/>
              </a:solidFill>
              <a:latin typeface="Georgia"/>
              <a:cs typeface="Georgia"/>
            </a:endParaRPr>
          </a:p>
        </p:txBody>
      </p:sp>
      <p:cxnSp>
        <p:nvCxnSpPr>
          <p:cNvPr id="11" name="Straight Connector 10"/>
          <p:cNvCxnSpPr/>
          <p:nvPr/>
        </p:nvCxnSpPr>
        <p:spPr>
          <a:xfrm>
            <a:off x="990600" y="6019800"/>
            <a:ext cx="7162800" cy="0"/>
          </a:xfrm>
          <a:prstGeom prst="line">
            <a:avLst/>
          </a:prstGeom>
          <a:ln w="19050" cmpd="sng">
            <a:solidFill>
              <a:schemeClr val="accent2">
                <a:lumMod val="75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494412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226F133-244D-4A4C-B618-CB5A3EE004CC}" type="slidenum">
              <a:rPr lang="en-US" smtClean="0"/>
              <a:pPr/>
              <a:t>4</a:t>
            </a:fld>
            <a:endParaRPr lang="en-US" dirty="0"/>
          </a:p>
        </p:txBody>
      </p:sp>
      <p:sp>
        <p:nvSpPr>
          <p:cNvPr id="3" name="Rectangle 2"/>
          <p:cNvSpPr/>
          <p:nvPr/>
        </p:nvSpPr>
        <p:spPr>
          <a:xfrm>
            <a:off x="2133600" y="1143000"/>
            <a:ext cx="4572000" cy="4042131"/>
          </a:xfrm>
          <a:prstGeom prst="rect">
            <a:avLst/>
          </a:prstGeom>
        </p:spPr>
        <p:txBody>
          <a:bodyPr>
            <a:spAutoFit/>
          </a:bodyPr>
          <a:lstStyle/>
          <a:p>
            <a:pPr algn="ctr"/>
            <a:r>
              <a:rPr lang="en-US" sz="7000" dirty="0" smtClean="0">
                <a:latin typeface="Georgia"/>
                <a:cs typeface="Georgia"/>
              </a:rPr>
              <a:t>Myth 1: </a:t>
            </a:r>
          </a:p>
          <a:p>
            <a:pPr algn="ctr"/>
            <a:endParaRPr lang="en-US" sz="7000" baseline="30000" dirty="0">
              <a:latin typeface="Georgia"/>
              <a:cs typeface="Georgia"/>
            </a:endParaRPr>
          </a:p>
          <a:p>
            <a:pPr algn="ctr"/>
            <a:r>
              <a:rPr lang="en-US" sz="7000" baseline="30000" dirty="0" smtClean="0">
                <a:latin typeface="Georgia"/>
                <a:cs typeface="Georgia"/>
              </a:rPr>
              <a:t>Marijuana Is Harmless and Non-addictive</a:t>
            </a:r>
            <a:endParaRPr lang="en-US" sz="7000" dirty="0">
              <a:latin typeface="Georgia"/>
              <a:cs typeface="Georgia"/>
            </a:endParaRPr>
          </a:p>
        </p:txBody>
      </p:sp>
    </p:spTree>
    <p:extLst>
      <p:ext uri="{BB962C8B-B14F-4D97-AF65-F5344CB8AC3E}">
        <p14:creationId xmlns:p14="http://schemas.microsoft.com/office/powerpoint/2010/main" val="2189617136"/>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130" name="Group 997"/>
          <p:cNvGrpSpPr>
            <a:grpSpLocks/>
          </p:cNvGrpSpPr>
          <p:nvPr/>
        </p:nvGrpSpPr>
        <p:grpSpPr bwMode="auto">
          <a:xfrm>
            <a:off x="3352800" y="1752600"/>
            <a:ext cx="5752062" cy="4702225"/>
            <a:chOff x="3709988" y="1828800"/>
            <a:chExt cx="6532562" cy="4778375"/>
          </a:xfrm>
        </p:grpSpPr>
        <p:pic>
          <p:nvPicPr>
            <p:cNvPr id="48134" name="Picture 2" descr="slide-2.jpg                                                    00005663&#10;G3 Hard Drive                  B32A2BC5:"/>
            <p:cNvPicPr>
              <a:picLocks noChangeAspect="1" noChangeArrowheads="1"/>
            </p:cNvPicPr>
            <p:nvPr/>
          </p:nvPicPr>
          <p:blipFill>
            <a:blip r:embed="rId3" cstate="print">
              <a:lum contrast="24000"/>
            </a:blip>
            <a:srcRect/>
            <a:stretch>
              <a:fillRect/>
            </a:stretch>
          </p:blipFill>
          <p:spPr bwMode="auto">
            <a:xfrm>
              <a:off x="3709988" y="1828800"/>
              <a:ext cx="6532562" cy="4778375"/>
            </a:xfrm>
            <a:prstGeom prst="rect">
              <a:avLst/>
            </a:prstGeom>
            <a:noFill/>
            <a:ln w="9525">
              <a:noFill/>
              <a:miter lim="800000"/>
              <a:headEnd/>
              <a:tailEnd/>
            </a:ln>
          </p:spPr>
        </p:pic>
        <p:sp>
          <p:nvSpPr>
            <p:cNvPr id="48135" name="Text Box 4"/>
            <p:cNvSpPr txBox="1">
              <a:spLocks noChangeArrowheads="1"/>
            </p:cNvSpPr>
            <p:nvPr/>
          </p:nvSpPr>
          <p:spPr bwMode="auto">
            <a:xfrm>
              <a:off x="8482013" y="317976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136" name="Text Box 5"/>
            <p:cNvSpPr txBox="1">
              <a:spLocks noChangeArrowheads="1"/>
            </p:cNvSpPr>
            <p:nvPr/>
          </p:nvSpPr>
          <p:spPr bwMode="auto">
            <a:xfrm>
              <a:off x="8221664" y="288131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137" name="Text Box 6"/>
            <p:cNvSpPr txBox="1">
              <a:spLocks noChangeArrowheads="1"/>
            </p:cNvSpPr>
            <p:nvPr/>
          </p:nvSpPr>
          <p:spPr bwMode="auto">
            <a:xfrm>
              <a:off x="8359775" y="304958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138" name="Text Box 7"/>
            <p:cNvSpPr txBox="1">
              <a:spLocks noChangeArrowheads="1"/>
            </p:cNvSpPr>
            <p:nvPr/>
          </p:nvSpPr>
          <p:spPr bwMode="auto">
            <a:xfrm>
              <a:off x="8445502" y="304958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139" name="Text Box 8"/>
            <p:cNvSpPr txBox="1">
              <a:spLocks noChangeArrowheads="1"/>
            </p:cNvSpPr>
            <p:nvPr/>
          </p:nvSpPr>
          <p:spPr bwMode="auto">
            <a:xfrm>
              <a:off x="8315325" y="293528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140" name="Text Box 9"/>
            <p:cNvSpPr txBox="1">
              <a:spLocks noChangeArrowheads="1"/>
            </p:cNvSpPr>
            <p:nvPr/>
          </p:nvSpPr>
          <p:spPr bwMode="auto">
            <a:xfrm>
              <a:off x="4600575" y="350043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141" name="Text Box 10"/>
            <p:cNvSpPr txBox="1">
              <a:spLocks noChangeArrowheads="1"/>
            </p:cNvSpPr>
            <p:nvPr/>
          </p:nvSpPr>
          <p:spPr bwMode="auto">
            <a:xfrm>
              <a:off x="4635499" y="347980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142" name="Text Box 11"/>
            <p:cNvSpPr txBox="1">
              <a:spLocks noChangeArrowheads="1"/>
            </p:cNvSpPr>
            <p:nvPr/>
          </p:nvSpPr>
          <p:spPr bwMode="auto">
            <a:xfrm>
              <a:off x="4678363" y="339883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143" name="Text Box 12"/>
            <p:cNvSpPr txBox="1">
              <a:spLocks noChangeArrowheads="1"/>
            </p:cNvSpPr>
            <p:nvPr/>
          </p:nvSpPr>
          <p:spPr bwMode="auto">
            <a:xfrm>
              <a:off x="4710113" y="334168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144" name="Text Box 13"/>
            <p:cNvSpPr txBox="1">
              <a:spLocks noChangeArrowheads="1"/>
            </p:cNvSpPr>
            <p:nvPr/>
          </p:nvSpPr>
          <p:spPr bwMode="auto">
            <a:xfrm>
              <a:off x="4613275" y="336073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145" name="Text Box 14"/>
            <p:cNvSpPr txBox="1">
              <a:spLocks noChangeArrowheads="1"/>
            </p:cNvSpPr>
            <p:nvPr/>
          </p:nvSpPr>
          <p:spPr bwMode="auto">
            <a:xfrm>
              <a:off x="4576764" y="330358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146" name="Text Box 15"/>
            <p:cNvSpPr txBox="1">
              <a:spLocks noChangeArrowheads="1"/>
            </p:cNvSpPr>
            <p:nvPr/>
          </p:nvSpPr>
          <p:spPr bwMode="auto">
            <a:xfrm>
              <a:off x="4576764" y="318770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147" name="Text Box 16"/>
            <p:cNvSpPr txBox="1">
              <a:spLocks noChangeArrowheads="1"/>
            </p:cNvSpPr>
            <p:nvPr/>
          </p:nvSpPr>
          <p:spPr bwMode="auto">
            <a:xfrm>
              <a:off x="4598988" y="324485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148" name="Text Box 17"/>
            <p:cNvSpPr txBox="1">
              <a:spLocks noChangeArrowheads="1"/>
            </p:cNvSpPr>
            <p:nvPr/>
          </p:nvSpPr>
          <p:spPr bwMode="auto">
            <a:xfrm>
              <a:off x="4613275" y="321468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149" name="Text Box 18"/>
            <p:cNvSpPr txBox="1">
              <a:spLocks noChangeArrowheads="1"/>
            </p:cNvSpPr>
            <p:nvPr/>
          </p:nvSpPr>
          <p:spPr bwMode="auto">
            <a:xfrm>
              <a:off x="4657725" y="326866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150" name="Text Box 19"/>
            <p:cNvSpPr txBox="1">
              <a:spLocks noChangeArrowheads="1"/>
            </p:cNvSpPr>
            <p:nvPr/>
          </p:nvSpPr>
          <p:spPr bwMode="auto">
            <a:xfrm>
              <a:off x="4624388" y="333057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151" name="Text Box 20"/>
            <p:cNvSpPr txBox="1">
              <a:spLocks noChangeArrowheads="1"/>
            </p:cNvSpPr>
            <p:nvPr/>
          </p:nvSpPr>
          <p:spPr bwMode="auto">
            <a:xfrm>
              <a:off x="4718051" y="343058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152" name="Text Box 21"/>
            <p:cNvSpPr txBox="1">
              <a:spLocks noChangeArrowheads="1"/>
            </p:cNvSpPr>
            <p:nvPr/>
          </p:nvSpPr>
          <p:spPr bwMode="auto">
            <a:xfrm>
              <a:off x="4740275" y="345757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153" name="Text Box 22"/>
            <p:cNvSpPr txBox="1">
              <a:spLocks noChangeArrowheads="1"/>
            </p:cNvSpPr>
            <p:nvPr/>
          </p:nvSpPr>
          <p:spPr bwMode="auto">
            <a:xfrm>
              <a:off x="4657725" y="316706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154" name="Text Box 23"/>
            <p:cNvSpPr txBox="1">
              <a:spLocks noChangeArrowheads="1"/>
            </p:cNvSpPr>
            <p:nvPr/>
          </p:nvSpPr>
          <p:spPr bwMode="auto">
            <a:xfrm>
              <a:off x="4600575" y="301625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155" name="Text Box 24"/>
            <p:cNvSpPr txBox="1">
              <a:spLocks noChangeArrowheads="1"/>
            </p:cNvSpPr>
            <p:nvPr/>
          </p:nvSpPr>
          <p:spPr bwMode="auto">
            <a:xfrm>
              <a:off x="4629151" y="288290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156" name="Text Box 25"/>
            <p:cNvSpPr txBox="1">
              <a:spLocks noChangeArrowheads="1"/>
            </p:cNvSpPr>
            <p:nvPr/>
          </p:nvSpPr>
          <p:spPr bwMode="auto">
            <a:xfrm>
              <a:off x="4657725" y="309086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157" name="Text Box 26"/>
            <p:cNvSpPr txBox="1">
              <a:spLocks noChangeArrowheads="1"/>
            </p:cNvSpPr>
            <p:nvPr/>
          </p:nvSpPr>
          <p:spPr bwMode="auto">
            <a:xfrm>
              <a:off x="4745038" y="318770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158" name="Text Box 27"/>
            <p:cNvSpPr txBox="1">
              <a:spLocks noChangeArrowheads="1"/>
            </p:cNvSpPr>
            <p:nvPr/>
          </p:nvSpPr>
          <p:spPr bwMode="auto">
            <a:xfrm>
              <a:off x="4819650" y="329723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159" name="Text Box 28"/>
            <p:cNvSpPr txBox="1">
              <a:spLocks noChangeArrowheads="1"/>
            </p:cNvSpPr>
            <p:nvPr/>
          </p:nvSpPr>
          <p:spPr bwMode="auto">
            <a:xfrm>
              <a:off x="4849814" y="340360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160" name="Text Box 29"/>
            <p:cNvSpPr txBox="1">
              <a:spLocks noChangeArrowheads="1"/>
            </p:cNvSpPr>
            <p:nvPr/>
          </p:nvSpPr>
          <p:spPr bwMode="auto">
            <a:xfrm>
              <a:off x="4856163" y="328771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161" name="Text Box 30"/>
            <p:cNvSpPr txBox="1">
              <a:spLocks noChangeArrowheads="1"/>
            </p:cNvSpPr>
            <p:nvPr/>
          </p:nvSpPr>
          <p:spPr bwMode="auto">
            <a:xfrm>
              <a:off x="4902200" y="333057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162" name="Text Box 31"/>
            <p:cNvSpPr txBox="1">
              <a:spLocks noChangeArrowheads="1"/>
            </p:cNvSpPr>
            <p:nvPr/>
          </p:nvSpPr>
          <p:spPr bwMode="auto">
            <a:xfrm>
              <a:off x="4959350" y="331787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163" name="Text Box 32"/>
            <p:cNvSpPr txBox="1">
              <a:spLocks noChangeArrowheads="1"/>
            </p:cNvSpPr>
            <p:nvPr/>
          </p:nvSpPr>
          <p:spPr bwMode="auto">
            <a:xfrm>
              <a:off x="4986339" y="326390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164" name="Text Box 33"/>
            <p:cNvSpPr txBox="1">
              <a:spLocks noChangeArrowheads="1"/>
            </p:cNvSpPr>
            <p:nvPr/>
          </p:nvSpPr>
          <p:spPr bwMode="auto">
            <a:xfrm>
              <a:off x="5006976" y="331152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165" name="Text Box 34"/>
            <p:cNvSpPr txBox="1">
              <a:spLocks noChangeArrowheads="1"/>
            </p:cNvSpPr>
            <p:nvPr/>
          </p:nvSpPr>
          <p:spPr bwMode="auto">
            <a:xfrm>
              <a:off x="4776786" y="317500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166" name="Text Box 35"/>
            <p:cNvSpPr txBox="1">
              <a:spLocks noChangeArrowheads="1"/>
            </p:cNvSpPr>
            <p:nvPr/>
          </p:nvSpPr>
          <p:spPr bwMode="auto">
            <a:xfrm>
              <a:off x="4886326" y="326072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167" name="Text Box 36"/>
            <p:cNvSpPr txBox="1">
              <a:spLocks noChangeArrowheads="1"/>
            </p:cNvSpPr>
            <p:nvPr/>
          </p:nvSpPr>
          <p:spPr bwMode="auto">
            <a:xfrm>
              <a:off x="4884738" y="317976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168" name="Text Box 37"/>
            <p:cNvSpPr txBox="1">
              <a:spLocks noChangeArrowheads="1"/>
            </p:cNvSpPr>
            <p:nvPr/>
          </p:nvSpPr>
          <p:spPr bwMode="auto">
            <a:xfrm>
              <a:off x="4881563" y="309721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169" name="Text Box 38"/>
            <p:cNvSpPr txBox="1">
              <a:spLocks noChangeArrowheads="1"/>
            </p:cNvSpPr>
            <p:nvPr/>
          </p:nvSpPr>
          <p:spPr bwMode="auto">
            <a:xfrm>
              <a:off x="4694238" y="305593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170" name="Text Box 39"/>
            <p:cNvSpPr txBox="1">
              <a:spLocks noChangeArrowheads="1"/>
            </p:cNvSpPr>
            <p:nvPr/>
          </p:nvSpPr>
          <p:spPr bwMode="auto">
            <a:xfrm>
              <a:off x="4694238" y="300990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171" name="Text Box 40"/>
            <p:cNvSpPr txBox="1">
              <a:spLocks noChangeArrowheads="1"/>
            </p:cNvSpPr>
            <p:nvPr/>
          </p:nvSpPr>
          <p:spPr bwMode="auto">
            <a:xfrm>
              <a:off x="4722813" y="297497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172" name="Text Box 41"/>
            <p:cNvSpPr txBox="1">
              <a:spLocks noChangeArrowheads="1"/>
            </p:cNvSpPr>
            <p:nvPr/>
          </p:nvSpPr>
          <p:spPr bwMode="auto">
            <a:xfrm>
              <a:off x="4751388" y="289877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173" name="Text Box 42"/>
            <p:cNvSpPr txBox="1">
              <a:spLocks noChangeArrowheads="1"/>
            </p:cNvSpPr>
            <p:nvPr/>
          </p:nvSpPr>
          <p:spPr bwMode="auto">
            <a:xfrm>
              <a:off x="4694238" y="287337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174" name="Text Box 43"/>
            <p:cNvSpPr txBox="1">
              <a:spLocks noChangeArrowheads="1"/>
            </p:cNvSpPr>
            <p:nvPr/>
          </p:nvSpPr>
          <p:spPr bwMode="auto">
            <a:xfrm>
              <a:off x="4686300" y="282416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175" name="Text Box 44"/>
            <p:cNvSpPr txBox="1">
              <a:spLocks noChangeArrowheads="1"/>
            </p:cNvSpPr>
            <p:nvPr/>
          </p:nvSpPr>
          <p:spPr bwMode="auto">
            <a:xfrm>
              <a:off x="4716462" y="278130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176" name="Text Box 45"/>
            <p:cNvSpPr txBox="1">
              <a:spLocks noChangeArrowheads="1"/>
            </p:cNvSpPr>
            <p:nvPr/>
          </p:nvSpPr>
          <p:spPr bwMode="auto">
            <a:xfrm>
              <a:off x="4745038" y="304006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177" name="Text Box 46"/>
            <p:cNvSpPr txBox="1">
              <a:spLocks noChangeArrowheads="1"/>
            </p:cNvSpPr>
            <p:nvPr/>
          </p:nvSpPr>
          <p:spPr bwMode="auto">
            <a:xfrm>
              <a:off x="4803775" y="313531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178" name="Text Box 47"/>
            <p:cNvSpPr txBox="1">
              <a:spLocks noChangeArrowheads="1"/>
            </p:cNvSpPr>
            <p:nvPr/>
          </p:nvSpPr>
          <p:spPr bwMode="auto">
            <a:xfrm>
              <a:off x="4832350" y="307975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179" name="Text Box 48"/>
            <p:cNvSpPr txBox="1">
              <a:spLocks noChangeArrowheads="1"/>
            </p:cNvSpPr>
            <p:nvPr/>
          </p:nvSpPr>
          <p:spPr bwMode="auto">
            <a:xfrm>
              <a:off x="4845050" y="299402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180" name="Text Box 49"/>
            <p:cNvSpPr txBox="1">
              <a:spLocks noChangeArrowheads="1"/>
            </p:cNvSpPr>
            <p:nvPr/>
          </p:nvSpPr>
          <p:spPr bwMode="auto">
            <a:xfrm>
              <a:off x="4792663" y="294798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181" name="Text Box 50"/>
            <p:cNvSpPr txBox="1">
              <a:spLocks noChangeArrowheads="1"/>
            </p:cNvSpPr>
            <p:nvPr/>
          </p:nvSpPr>
          <p:spPr bwMode="auto">
            <a:xfrm>
              <a:off x="4865688" y="291306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182" name="Text Box 51"/>
            <p:cNvSpPr txBox="1">
              <a:spLocks noChangeArrowheads="1"/>
            </p:cNvSpPr>
            <p:nvPr/>
          </p:nvSpPr>
          <p:spPr bwMode="auto">
            <a:xfrm>
              <a:off x="4899025" y="302736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183" name="Text Box 52"/>
            <p:cNvSpPr txBox="1">
              <a:spLocks noChangeArrowheads="1"/>
            </p:cNvSpPr>
            <p:nvPr/>
          </p:nvSpPr>
          <p:spPr bwMode="auto">
            <a:xfrm>
              <a:off x="4933950" y="316388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184" name="Text Box 53"/>
            <p:cNvSpPr txBox="1">
              <a:spLocks noChangeArrowheads="1"/>
            </p:cNvSpPr>
            <p:nvPr/>
          </p:nvSpPr>
          <p:spPr bwMode="auto">
            <a:xfrm>
              <a:off x="5138738" y="332263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185" name="Text Box 54"/>
            <p:cNvSpPr txBox="1">
              <a:spLocks noChangeArrowheads="1"/>
            </p:cNvSpPr>
            <p:nvPr/>
          </p:nvSpPr>
          <p:spPr bwMode="auto">
            <a:xfrm>
              <a:off x="5149850" y="337185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186" name="Text Box 55"/>
            <p:cNvSpPr txBox="1">
              <a:spLocks noChangeArrowheads="1"/>
            </p:cNvSpPr>
            <p:nvPr/>
          </p:nvSpPr>
          <p:spPr bwMode="auto">
            <a:xfrm>
              <a:off x="5045075" y="318770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187" name="Text Box 56"/>
            <p:cNvSpPr txBox="1">
              <a:spLocks noChangeArrowheads="1"/>
            </p:cNvSpPr>
            <p:nvPr/>
          </p:nvSpPr>
          <p:spPr bwMode="auto">
            <a:xfrm>
              <a:off x="4986339" y="309721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188" name="Text Box 57"/>
            <p:cNvSpPr txBox="1">
              <a:spLocks noChangeArrowheads="1"/>
            </p:cNvSpPr>
            <p:nvPr/>
          </p:nvSpPr>
          <p:spPr bwMode="auto">
            <a:xfrm>
              <a:off x="4795838" y="303212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189" name="Text Box 58"/>
            <p:cNvSpPr txBox="1">
              <a:spLocks noChangeArrowheads="1"/>
            </p:cNvSpPr>
            <p:nvPr/>
          </p:nvSpPr>
          <p:spPr bwMode="auto">
            <a:xfrm>
              <a:off x="4957762" y="298926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190" name="Text Box 59"/>
            <p:cNvSpPr txBox="1">
              <a:spLocks noChangeArrowheads="1"/>
            </p:cNvSpPr>
            <p:nvPr/>
          </p:nvSpPr>
          <p:spPr bwMode="auto">
            <a:xfrm>
              <a:off x="4986339" y="294005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191" name="Text Box 60"/>
            <p:cNvSpPr txBox="1">
              <a:spLocks noChangeArrowheads="1"/>
            </p:cNvSpPr>
            <p:nvPr/>
          </p:nvSpPr>
          <p:spPr bwMode="auto">
            <a:xfrm>
              <a:off x="5006976" y="304006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192" name="Text Box 61"/>
            <p:cNvSpPr txBox="1">
              <a:spLocks noChangeArrowheads="1"/>
            </p:cNvSpPr>
            <p:nvPr/>
          </p:nvSpPr>
          <p:spPr bwMode="auto">
            <a:xfrm>
              <a:off x="5016500" y="307816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193" name="Text Box 62"/>
            <p:cNvSpPr txBox="1">
              <a:spLocks noChangeArrowheads="1"/>
            </p:cNvSpPr>
            <p:nvPr/>
          </p:nvSpPr>
          <p:spPr bwMode="auto">
            <a:xfrm>
              <a:off x="5127625" y="314483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194" name="Text Box 63"/>
            <p:cNvSpPr txBox="1">
              <a:spLocks noChangeArrowheads="1"/>
            </p:cNvSpPr>
            <p:nvPr/>
          </p:nvSpPr>
          <p:spPr bwMode="auto">
            <a:xfrm>
              <a:off x="5102225" y="311150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195" name="Text Box 64"/>
            <p:cNvSpPr txBox="1">
              <a:spLocks noChangeArrowheads="1"/>
            </p:cNvSpPr>
            <p:nvPr/>
          </p:nvSpPr>
          <p:spPr bwMode="auto">
            <a:xfrm>
              <a:off x="5126036" y="307816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196" name="Text Box 65"/>
            <p:cNvSpPr txBox="1">
              <a:spLocks noChangeArrowheads="1"/>
            </p:cNvSpPr>
            <p:nvPr/>
          </p:nvSpPr>
          <p:spPr bwMode="auto">
            <a:xfrm>
              <a:off x="5153026" y="309721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197" name="Text Box 66"/>
            <p:cNvSpPr txBox="1">
              <a:spLocks noChangeArrowheads="1"/>
            </p:cNvSpPr>
            <p:nvPr/>
          </p:nvSpPr>
          <p:spPr bwMode="auto">
            <a:xfrm>
              <a:off x="5183188" y="303688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198" name="Text Box 67"/>
            <p:cNvSpPr txBox="1">
              <a:spLocks noChangeArrowheads="1"/>
            </p:cNvSpPr>
            <p:nvPr/>
          </p:nvSpPr>
          <p:spPr bwMode="auto">
            <a:xfrm>
              <a:off x="5059362" y="288925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199" name="Text Box 68"/>
            <p:cNvSpPr txBox="1">
              <a:spLocks noChangeArrowheads="1"/>
            </p:cNvSpPr>
            <p:nvPr/>
          </p:nvSpPr>
          <p:spPr bwMode="auto">
            <a:xfrm>
              <a:off x="8362950" y="299878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00" name="Text Box 69"/>
            <p:cNvSpPr txBox="1">
              <a:spLocks noChangeArrowheads="1"/>
            </p:cNvSpPr>
            <p:nvPr/>
          </p:nvSpPr>
          <p:spPr bwMode="auto">
            <a:xfrm>
              <a:off x="8591550" y="295275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01" name="Text Box 70"/>
            <p:cNvSpPr txBox="1">
              <a:spLocks noChangeArrowheads="1"/>
            </p:cNvSpPr>
            <p:nvPr/>
          </p:nvSpPr>
          <p:spPr bwMode="auto">
            <a:xfrm>
              <a:off x="8550275" y="297497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02" name="Text Box 71"/>
            <p:cNvSpPr txBox="1">
              <a:spLocks noChangeArrowheads="1"/>
            </p:cNvSpPr>
            <p:nvPr/>
          </p:nvSpPr>
          <p:spPr bwMode="auto">
            <a:xfrm>
              <a:off x="8502649" y="298608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03" name="Text Box 72"/>
            <p:cNvSpPr txBox="1">
              <a:spLocks noChangeArrowheads="1"/>
            </p:cNvSpPr>
            <p:nvPr/>
          </p:nvSpPr>
          <p:spPr bwMode="auto">
            <a:xfrm>
              <a:off x="8526463" y="285750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04" name="Text Box 73"/>
            <p:cNvSpPr txBox="1">
              <a:spLocks noChangeArrowheads="1"/>
            </p:cNvSpPr>
            <p:nvPr/>
          </p:nvSpPr>
          <p:spPr bwMode="auto">
            <a:xfrm>
              <a:off x="8474076" y="283051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05" name="Text Box 74"/>
            <p:cNvSpPr txBox="1">
              <a:spLocks noChangeArrowheads="1"/>
            </p:cNvSpPr>
            <p:nvPr/>
          </p:nvSpPr>
          <p:spPr bwMode="auto">
            <a:xfrm>
              <a:off x="8388350" y="278923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06" name="Text Box 75"/>
            <p:cNvSpPr txBox="1">
              <a:spLocks noChangeArrowheads="1"/>
            </p:cNvSpPr>
            <p:nvPr/>
          </p:nvSpPr>
          <p:spPr bwMode="auto">
            <a:xfrm>
              <a:off x="8402639" y="282892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07" name="Text Box 76"/>
            <p:cNvSpPr txBox="1">
              <a:spLocks noChangeArrowheads="1"/>
            </p:cNvSpPr>
            <p:nvPr/>
          </p:nvSpPr>
          <p:spPr bwMode="auto">
            <a:xfrm>
              <a:off x="8412163" y="287337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08" name="Text Box 77"/>
            <p:cNvSpPr txBox="1">
              <a:spLocks noChangeArrowheads="1"/>
            </p:cNvSpPr>
            <p:nvPr/>
          </p:nvSpPr>
          <p:spPr bwMode="auto">
            <a:xfrm>
              <a:off x="8283575" y="288131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09" name="Text Box 78"/>
            <p:cNvSpPr txBox="1">
              <a:spLocks noChangeArrowheads="1"/>
            </p:cNvSpPr>
            <p:nvPr/>
          </p:nvSpPr>
          <p:spPr bwMode="auto">
            <a:xfrm>
              <a:off x="8347076" y="290036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10" name="Text Box 79"/>
            <p:cNvSpPr txBox="1">
              <a:spLocks noChangeArrowheads="1"/>
            </p:cNvSpPr>
            <p:nvPr/>
          </p:nvSpPr>
          <p:spPr bwMode="auto">
            <a:xfrm>
              <a:off x="4872039" y="298926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11" name="Text Box 80"/>
            <p:cNvSpPr txBox="1">
              <a:spLocks noChangeArrowheads="1"/>
            </p:cNvSpPr>
            <p:nvPr/>
          </p:nvSpPr>
          <p:spPr bwMode="auto">
            <a:xfrm>
              <a:off x="4902200" y="296386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12" name="Text Box 81"/>
            <p:cNvSpPr txBox="1">
              <a:spLocks noChangeArrowheads="1"/>
            </p:cNvSpPr>
            <p:nvPr/>
          </p:nvSpPr>
          <p:spPr bwMode="auto">
            <a:xfrm>
              <a:off x="4948237" y="288925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13" name="Text Box 82"/>
            <p:cNvSpPr txBox="1">
              <a:spLocks noChangeArrowheads="1"/>
            </p:cNvSpPr>
            <p:nvPr/>
          </p:nvSpPr>
          <p:spPr bwMode="auto">
            <a:xfrm>
              <a:off x="4981575" y="283051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14" name="Text Box 83"/>
            <p:cNvSpPr txBox="1">
              <a:spLocks noChangeArrowheads="1"/>
            </p:cNvSpPr>
            <p:nvPr/>
          </p:nvSpPr>
          <p:spPr bwMode="auto">
            <a:xfrm>
              <a:off x="4884738" y="284797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15" name="Text Box 84"/>
            <p:cNvSpPr txBox="1">
              <a:spLocks noChangeArrowheads="1"/>
            </p:cNvSpPr>
            <p:nvPr/>
          </p:nvSpPr>
          <p:spPr bwMode="auto">
            <a:xfrm>
              <a:off x="4845050" y="278923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16" name="Text Box 85"/>
            <p:cNvSpPr txBox="1">
              <a:spLocks noChangeArrowheads="1"/>
            </p:cNvSpPr>
            <p:nvPr/>
          </p:nvSpPr>
          <p:spPr bwMode="auto">
            <a:xfrm>
              <a:off x="4872039" y="273050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17" name="Text Box 86"/>
            <p:cNvSpPr txBox="1">
              <a:spLocks noChangeArrowheads="1"/>
            </p:cNvSpPr>
            <p:nvPr/>
          </p:nvSpPr>
          <p:spPr bwMode="auto">
            <a:xfrm>
              <a:off x="4884738" y="270033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18" name="Text Box 87"/>
            <p:cNvSpPr txBox="1">
              <a:spLocks noChangeArrowheads="1"/>
            </p:cNvSpPr>
            <p:nvPr/>
          </p:nvSpPr>
          <p:spPr bwMode="auto">
            <a:xfrm>
              <a:off x="4929189" y="275748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19" name="Text Box 88"/>
            <p:cNvSpPr txBox="1">
              <a:spLocks noChangeArrowheads="1"/>
            </p:cNvSpPr>
            <p:nvPr/>
          </p:nvSpPr>
          <p:spPr bwMode="auto">
            <a:xfrm>
              <a:off x="4892676" y="281622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20" name="Text Box 89"/>
            <p:cNvSpPr txBox="1">
              <a:spLocks noChangeArrowheads="1"/>
            </p:cNvSpPr>
            <p:nvPr/>
          </p:nvSpPr>
          <p:spPr bwMode="auto">
            <a:xfrm>
              <a:off x="4986339" y="291623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21" name="Text Box 90"/>
            <p:cNvSpPr txBox="1">
              <a:spLocks noChangeArrowheads="1"/>
            </p:cNvSpPr>
            <p:nvPr/>
          </p:nvSpPr>
          <p:spPr bwMode="auto">
            <a:xfrm>
              <a:off x="5008563" y="294798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22" name="Text Box 91"/>
            <p:cNvSpPr txBox="1">
              <a:spLocks noChangeArrowheads="1"/>
            </p:cNvSpPr>
            <p:nvPr/>
          </p:nvSpPr>
          <p:spPr bwMode="auto">
            <a:xfrm>
              <a:off x="5272088" y="228600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23" name="Text Box 92"/>
            <p:cNvSpPr txBox="1">
              <a:spLocks noChangeArrowheads="1"/>
            </p:cNvSpPr>
            <p:nvPr/>
          </p:nvSpPr>
          <p:spPr bwMode="auto">
            <a:xfrm>
              <a:off x="5091113" y="278765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24" name="Text Box 93"/>
            <p:cNvSpPr txBox="1">
              <a:spLocks noChangeArrowheads="1"/>
            </p:cNvSpPr>
            <p:nvPr/>
          </p:nvSpPr>
          <p:spPr bwMode="auto">
            <a:xfrm>
              <a:off x="5121275" y="288925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25" name="Text Box 94"/>
            <p:cNvSpPr txBox="1">
              <a:spLocks noChangeArrowheads="1"/>
            </p:cNvSpPr>
            <p:nvPr/>
          </p:nvSpPr>
          <p:spPr bwMode="auto">
            <a:xfrm>
              <a:off x="5127625" y="277336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26" name="Text Box 95"/>
            <p:cNvSpPr txBox="1">
              <a:spLocks noChangeArrowheads="1"/>
            </p:cNvSpPr>
            <p:nvPr/>
          </p:nvSpPr>
          <p:spPr bwMode="auto">
            <a:xfrm>
              <a:off x="5176838" y="281622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27" name="Text Box 96"/>
            <p:cNvSpPr txBox="1">
              <a:spLocks noChangeArrowheads="1"/>
            </p:cNvSpPr>
            <p:nvPr/>
          </p:nvSpPr>
          <p:spPr bwMode="auto">
            <a:xfrm>
              <a:off x="5232402" y="280352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28" name="Text Box 97"/>
            <p:cNvSpPr txBox="1">
              <a:spLocks noChangeArrowheads="1"/>
            </p:cNvSpPr>
            <p:nvPr/>
          </p:nvSpPr>
          <p:spPr bwMode="auto">
            <a:xfrm>
              <a:off x="5257800" y="274955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29" name="Text Box 98"/>
            <p:cNvSpPr txBox="1">
              <a:spLocks noChangeArrowheads="1"/>
            </p:cNvSpPr>
            <p:nvPr/>
          </p:nvSpPr>
          <p:spPr bwMode="auto">
            <a:xfrm>
              <a:off x="5278438" y="280035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30" name="Text Box 99"/>
            <p:cNvSpPr txBox="1">
              <a:spLocks noChangeArrowheads="1"/>
            </p:cNvSpPr>
            <p:nvPr/>
          </p:nvSpPr>
          <p:spPr bwMode="auto">
            <a:xfrm>
              <a:off x="5156200" y="274637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31" name="Text Box 100"/>
            <p:cNvSpPr txBox="1">
              <a:spLocks noChangeArrowheads="1"/>
            </p:cNvSpPr>
            <p:nvPr/>
          </p:nvSpPr>
          <p:spPr bwMode="auto">
            <a:xfrm>
              <a:off x="5394325" y="227488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32" name="Text Box 101"/>
            <p:cNvSpPr txBox="1">
              <a:spLocks noChangeArrowheads="1"/>
            </p:cNvSpPr>
            <p:nvPr/>
          </p:nvSpPr>
          <p:spPr bwMode="auto">
            <a:xfrm>
              <a:off x="5335588" y="227488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33" name="Text Box 102"/>
            <p:cNvSpPr txBox="1">
              <a:spLocks noChangeArrowheads="1"/>
            </p:cNvSpPr>
            <p:nvPr/>
          </p:nvSpPr>
          <p:spPr bwMode="auto">
            <a:xfrm>
              <a:off x="5527675" y="280035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34" name="Text Box 103"/>
            <p:cNvSpPr txBox="1">
              <a:spLocks noChangeArrowheads="1"/>
            </p:cNvSpPr>
            <p:nvPr/>
          </p:nvSpPr>
          <p:spPr bwMode="auto">
            <a:xfrm>
              <a:off x="5360988" y="232568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35" name="Text Box 104"/>
            <p:cNvSpPr txBox="1">
              <a:spLocks noChangeArrowheads="1"/>
            </p:cNvSpPr>
            <p:nvPr/>
          </p:nvSpPr>
          <p:spPr bwMode="auto">
            <a:xfrm>
              <a:off x="5381626" y="238283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36" name="Text Box 105"/>
            <p:cNvSpPr txBox="1">
              <a:spLocks noChangeArrowheads="1"/>
            </p:cNvSpPr>
            <p:nvPr/>
          </p:nvSpPr>
          <p:spPr bwMode="auto">
            <a:xfrm>
              <a:off x="5397500" y="235108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37" name="Text Box 106"/>
            <p:cNvSpPr txBox="1">
              <a:spLocks noChangeArrowheads="1"/>
            </p:cNvSpPr>
            <p:nvPr/>
          </p:nvSpPr>
          <p:spPr bwMode="auto">
            <a:xfrm>
              <a:off x="5480049" y="236696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38" name="Text Box 107"/>
            <p:cNvSpPr txBox="1">
              <a:spLocks noChangeArrowheads="1"/>
            </p:cNvSpPr>
            <p:nvPr/>
          </p:nvSpPr>
          <p:spPr bwMode="auto">
            <a:xfrm>
              <a:off x="5570539" y="238283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39" name="Text Box 108"/>
            <p:cNvSpPr txBox="1">
              <a:spLocks noChangeArrowheads="1"/>
            </p:cNvSpPr>
            <p:nvPr/>
          </p:nvSpPr>
          <p:spPr bwMode="auto">
            <a:xfrm>
              <a:off x="5443538" y="230187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40" name="Text Box 109"/>
            <p:cNvSpPr txBox="1">
              <a:spLocks noChangeArrowheads="1"/>
            </p:cNvSpPr>
            <p:nvPr/>
          </p:nvSpPr>
          <p:spPr bwMode="auto">
            <a:xfrm>
              <a:off x="5384800" y="218281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41" name="Text Box 110"/>
            <p:cNvSpPr txBox="1">
              <a:spLocks noChangeArrowheads="1"/>
            </p:cNvSpPr>
            <p:nvPr/>
          </p:nvSpPr>
          <p:spPr bwMode="auto">
            <a:xfrm>
              <a:off x="5440363" y="225107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42" name="Text Box 111"/>
            <p:cNvSpPr txBox="1">
              <a:spLocks noChangeArrowheads="1"/>
            </p:cNvSpPr>
            <p:nvPr/>
          </p:nvSpPr>
          <p:spPr bwMode="auto">
            <a:xfrm>
              <a:off x="5527675" y="232568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43" name="Text Box 112"/>
            <p:cNvSpPr txBox="1">
              <a:spLocks noChangeArrowheads="1"/>
            </p:cNvSpPr>
            <p:nvPr/>
          </p:nvSpPr>
          <p:spPr bwMode="auto">
            <a:xfrm>
              <a:off x="8315325" y="303212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44" name="Text Box 113"/>
            <p:cNvSpPr txBox="1">
              <a:spLocks noChangeArrowheads="1"/>
            </p:cNvSpPr>
            <p:nvPr/>
          </p:nvSpPr>
          <p:spPr bwMode="auto">
            <a:xfrm>
              <a:off x="5561012" y="231140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45" name="Text Box 114"/>
            <p:cNvSpPr txBox="1">
              <a:spLocks noChangeArrowheads="1"/>
            </p:cNvSpPr>
            <p:nvPr/>
          </p:nvSpPr>
          <p:spPr bwMode="auto">
            <a:xfrm>
              <a:off x="5667376" y="2314576"/>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46" name="Text Box 115"/>
            <p:cNvSpPr txBox="1">
              <a:spLocks noChangeArrowheads="1"/>
            </p:cNvSpPr>
            <p:nvPr/>
          </p:nvSpPr>
          <p:spPr bwMode="auto">
            <a:xfrm>
              <a:off x="5664200" y="226060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47" name="Text Box 116"/>
            <p:cNvSpPr txBox="1">
              <a:spLocks noChangeArrowheads="1"/>
            </p:cNvSpPr>
            <p:nvPr/>
          </p:nvSpPr>
          <p:spPr bwMode="auto">
            <a:xfrm>
              <a:off x="5475288" y="221615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48" name="Text Box 117"/>
            <p:cNvSpPr txBox="1">
              <a:spLocks noChangeArrowheads="1"/>
            </p:cNvSpPr>
            <p:nvPr/>
          </p:nvSpPr>
          <p:spPr bwMode="auto">
            <a:xfrm>
              <a:off x="5475288" y="217011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49" name="Text Box 118"/>
            <p:cNvSpPr txBox="1">
              <a:spLocks noChangeArrowheads="1"/>
            </p:cNvSpPr>
            <p:nvPr/>
          </p:nvSpPr>
          <p:spPr bwMode="auto">
            <a:xfrm>
              <a:off x="5508624" y="213518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50" name="Text Box 119"/>
            <p:cNvSpPr txBox="1">
              <a:spLocks noChangeArrowheads="1"/>
            </p:cNvSpPr>
            <p:nvPr/>
          </p:nvSpPr>
          <p:spPr bwMode="auto">
            <a:xfrm>
              <a:off x="5535613" y="206216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51" name="Text Box 120"/>
            <p:cNvSpPr txBox="1">
              <a:spLocks noChangeArrowheads="1"/>
            </p:cNvSpPr>
            <p:nvPr/>
          </p:nvSpPr>
          <p:spPr bwMode="auto">
            <a:xfrm>
              <a:off x="5527675" y="220662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52" name="Text Box 121"/>
            <p:cNvSpPr txBox="1">
              <a:spLocks noChangeArrowheads="1"/>
            </p:cNvSpPr>
            <p:nvPr/>
          </p:nvSpPr>
          <p:spPr bwMode="auto">
            <a:xfrm>
              <a:off x="5584824" y="227012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53" name="Text Box 122"/>
            <p:cNvSpPr txBox="1">
              <a:spLocks noChangeArrowheads="1"/>
            </p:cNvSpPr>
            <p:nvPr/>
          </p:nvSpPr>
          <p:spPr bwMode="auto">
            <a:xfrm>
              <a:off x="5618163" y="224313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54" name="Text Box 123"/>
            <p:cNvSpPr txBox="1">
              <a:spLocks noChangeArrowheads="1"/>
            </p:cNvSpPr>
            <p:nvPr/>
          </p:nvSpPr>
          <p:spPr bwMode="auto">
            <a:xfrm>
              <a:off x="5630862" y="215423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55" name="Text Box 124"/>
            <p:cNvSpPr txBox="1">
              <a:spLocks noChangeArrowheads="1"/>
            </p:cNvSpPr>
            <p:nvPr/>
          </p:nvSpPr>
          <p:spPr bwMode="auto">
            <a:xfrm>
              <a:off x="5575301" y="211296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56" name="Text Box 125"/>
            <p:cNvSpPr txBox="1">
              <a:spLocks noChangeArrowheads="1"/>
            </p:cNvSpPr>
            <p:nvPr/>
          </p:nvSpPr>
          <p:spPr bwMode="auto">
            <a:xfrm>
              <a:off x="5648325" y="207645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57" name="Text Box 126"/>
            <p:cNvSpPr txBox="1">
              <a:spLocks noChangeArrowheads="1"/>
            </p:cNvSpPr>
            <p:nvPr/>
          </p:nvSpPr>
          <p:spPr bwMode="auto">
            <a:xfrm>
              <a:off x="5684837" y="218757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58" name="Text Box 127"/>
            <p:cNvSpPr txBox="1">
              <a:spLocks noChangeArrowheads="1"/>
            </p:cNvSpPr>
            <p:nvPr/>
          </p:nvSpPr>
          <p:spPr bwMode="auto">
            <a:xfrm>
              <a:off x="7954963" y="239395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59" name="Text Box 128"/>
            <p:cNvSpPr txBox="1">
              <a:spLocks noChangeArrowheads="1"/>
            </p:cNvSpPr>
            <p:nvPr/>
          </p:nvSpPr>
          <p:spPr bwMode="auto">
            <a:xfrm>
              <a:off x="5924551" y="2484439"/>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60" name="Text Box 129"/>
            <p:cNvSpPr txBox="1">
              <a:spLocks noChangeArrowheads="1"/>
            </p:cNvSpPr>
            <p:nvPr/>
          </p:nvSpPr>
          <p:spPr bwMode="auto">
            <a:xfrm>
              <a:off x="5932489" y="253523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61" name="Text Box 130"/>
            <p:cNvSpPr txBox="1">
              <a:spLocks noChangeArrowheads="1"/>
            </p:cNvSpPr>
            <p:nvPr/>
          </p:nvSpPr>
          <p:spPr bwMode="auto">
            <a:xfrm>
              <a:off x="5830887" y="235108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62" name="Text Box 131"/>
            <p:cNvSpPr txBox="1">
              <a:spLocks noChangeArrowheads="1"/>
            </p:cNvSpPr>
            <p:nvPr/>
          </p:nvSpPr>
          <p:spPr bwMode="auto">
            <a:xfrm>
              <a:off x="8002589" y="233203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63" name="Text Box 132"/>
            <p:cNvSpPr txBox="1">
              <a:spLocks noChangeArrowheads="1"/>
            </p:cNvSpPr>
            <p:nvPr/>
          </p:nvSpPr>
          <p:spPr bwMode="auto">
            <a:xfrm>
              <a:off x="5580062" y="219392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64" name="Text Box 133"/>
            <p:cNvSpPr txBox="1">
              <a:spLocks noChangeArrowheads="1"/>
            </p:cNvSpPr>
            <p:nvPr/>
          </p:nvSpPr>
          <p:spPr bwMode="auto">
            <a:xfrm>
              <a:off x="5272088" y="268446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65" name="Text Box 134"/>
            <p:cNvSpPr txBox="1">
              <a:spLocks noChangeArrowheads="1"/>
            </p:cNvSpPr>
            <p:nvPr/>
          </p:nvSpPr>
          <p:spPr bwMode="auto">
            <a:xfrm>
              <a:off x="8455024" y="277495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66" name="Text Box 135"/>
            <p:cNvSpPr txBox="1">
              <a:spLocks noChangeArrowheads="1"/>
            </p:cNvSpPr>
            <p:nvPr/>
          </p:nvSpPr>
          <p:spPr bwMode="auto">
            <a:xfrm>
              <a:off x="8026400" y="227488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67" name="Text Box 136"/>
            <p:cNvSpPr txBox="1">
              <a:spLocks noChangeArrowheads="1"/>
            </p:cNvSpPr>
            <p:nvPr/>
          </p:nvSpPr>
          <p:spPr bwMode="auto">
            <a:xfrm>
              <a:off x="5746751" y="217805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68" name="Text Box 137"/>
            <p:cNvSpPr txBox="1">
              <a:spLocks noChangeArrowheads="1"/>
            </p:cNvSpPr>
            <p:nvPr/>
          </p:nvSpPr>
          <p:spPr bwMode="auto">
            <a:xfrm>
              <a:off x="5911850" y="230822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69" name="Text Box 138"/>
            <p:cNvSpPr txBox="1">
              <a:spLocks noChangeArrowheads="1"/>
            </p:cNvSpPr>
            <p:nvPr/>
          </p:nvSpPr>
          <p:spPr bwMode="auto">
            <a:xfrm>
              <a:off x="5886450" y="227488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70" name="Text Box 139"/>
            <p:cNvSpPr txBox="1">
              <a:spLocks noChangeArrowheads="1"/>
            </p:cNvSpPr>
            <p:nvPr/>
          </p:nvSpPr>
          <p:spPr bwMode="auto">
            <a:xfrm>
              <a:off x="5908675" y="224155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71" name="Text Box 140"/>
            <p:cNvSpPr txBox="1">
              <a:spLocks noChangeArrowheads="1"/>
            </p:cNvSpPr>
            <p:nvPr/>
          </p:nvSpPr>
          <p:spPr bwMode="auto">
            <a:xfrm>
              <a:off x="5934074" y="226060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72" name="Text Box 141"/>
            <p:cNvSpPr txBox="1">
              <a:spLocks noChangeArrowheads="1"/>
            </p:cNvSpPr>
            <p:nvPr/>
          </p:nvSpPr>
          <p:spPr bwMode="auto">
            <a:xfrm>
              <a:off x="5967412" y="220186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73" name="Text Box 142"/>
            <p:cNvSpPr txBox="1">
              <a:spLocks noChangeArrowheads="1"/>
            </p:cNvSpPr>
            <p:nvPr/>
          </p:nvSpPr>
          <p:spPr bwMode="auto">
            <a:xfrm>
              <a:off x="5872163" y="216693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74" name="Text Box 143"/>
            <p:cNvSpPr txBox="1">
              <a:spLocks noChangeArrowheads="1"/>
            </p:cNvSpPr>
            <p:nvPr/>
          </p:nvSpPr>
          <p:spPr bwMode="auto">
            <a:xfrm>
              <a:off x="7848600" y="266541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75" name="Text Box 144"/>
            <p:cNvSpPr txBox="1">
              <a:spLocks noChangeArrowheads="1"/>
            </p:cNvSpPr>
            <p:nvPr/>
          </p:nvSpPr>
          <p:spPr bwMode="auto">
            <a:xfrm>
              <a:off x="4929189" y="259873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76" name="Text Box 145"/>
            <p:cNvSpPr txBox="1">
              <a:spLocks noChangeArrowheads="1"/>
            </p:cNvSpPr>
            <p:nvPr/>
          </p:nvSpPr>
          <p:spPr bwMode="auto">
            <a:xfrm>
              <a:off x="5160964" y="293528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77" name="Text Box 146"/>
            <p:cNvSpPr txBox="1">
              <a:spLocks noChangeArrowheads="1"/>
            </p:cNvSpPr>
            <p:nvPr/>
          </p:nvSpPr>
          <p:spPr bwMode="auto">
            <a:xfrm>
              <a:off x="5945187" y="217805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78" name="Text Box 147"/>
            <p:cNvSpPr txBox="1">
              <a:spLocks noChangeArrowheads="1"/>
            </p:cNvSpPr>
            <p:nvPr/>
          </p:nvSpPr>
          <p:spPr bwMode="auto">
            <a:xfrm>
              <a:off x="6564313" y="223043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79" name="Text Box 148"/>
            <p:cNvSpPr txBox="1">
              <a:spLocks noChangeArrowheads="1"/>
            </p:cNvSpPr>
            <p:nvPr/>
          </p:nvSpPr>
          <p:spPr bwMode="auto">
            <a:xfrm>
              <a:off x="6121400" y="217011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80" name="Text Box 149"/>
            <p:cNvSpPr txBox="1">
              <a:spLocks noChangeArrowheads="1"/>
            </p:cNvSpPr>
            <p:nvPr/>
          </p:nvSpPr>
          <p:spPr bwMode="auto">
            <a:xfrm>
              <a:off x="6121400" y="226695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81" name="Text Box 150"/>
            <p:cNvSpPr txBox="1">
              <a:spLocks noChangeArrowheads="1"/>
            </p:cNvSpPr>
            <p:nvPr/>
          </p:nvSpPr>
          <p:spPr bwMode="auto">
            <a:xfrm>
              <a:off x="6142038" y="232568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82" name="Text Box 151"/>
            <p:cNvSpPr txBox="1">
              <a:spLocks noChangeArrowheads="1"/>
            </p:cNvSpPr>
            <p:nvPr/>
          </p:nvSpPr>
          <p:spPr bwMode="auto">
            <a:xfrm>
              <a:off x="6157913" y="229393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83" name="Text Box 152"/>
            <p:cNvSpPr txBox="1">
              <a:spLocks noChangeArrowheads="1"/>
            </p:cNvSpPr>
            <p:nvPr/>
          </p:nvSpPr>
          <p:spPr bwMode="auto">
            <a:xfrm>
              <a:off x="6200774" y="211296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84" name="Text Box 153"/>
            <p:cNvSpPr txBox="1">
              <a:spLocks noChangeArrowheads="1"/>
            </p:cNvSpPr>
            <p:nvPr/>
          </p:nvSpPr>
          <p:spPr bwMode="auto">
            <a:xfrm>
              <a:off x="5245100" y="239395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85" name="Text Box 154"/>
            <p:cNvSpPr txBox="1">
              <a:spLocks noChangeArrowheads="1"/>
            </p:cNvSpPr>
            <p:nvPr/>
          </p:nvSpPr>
          <p:spPr bwMode="auto">
            <a:xfrm>
              <a:off x="5746751" y="226060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86" name="Text Box 155"/>
            <p:cNvSpPr txBox="1">
              <a:spLocks noChangeArrowheads="1"/>
            </p:cNvSpPr>
            <p:nvPr/>
          </p:nvSpPr>
          <p:spPr bwMode="auto">
            <a:xfrm>
              <a:off x="6283325" y="217011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87" name="Text Box 156"/>
            <p:cNvSpPr txBox="1">
              <a:spLocks noChangeArrowheads="1"/>
            </p:cNvSpPr>
            <p:nvPr/>
          </p:nvSpPr>
          <p:spPr bwMode="auto">
            <a:xfrm>
              <a:off x="6203951" y="224472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88" name="Text Box 157"/>
            <p:cNvSpPr txBox="1">
              <a:spLocks noChangeArrowheads="1"/>
            </p:cNvSpPr>
            <p:nvPr/>
          </p:nvSpPr>
          <p:spPr bwMode="auto">
            <a:xfrm>
              <a:off x="6145212" y="209708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89" name="Text Box 158"/>
            <p:cNvSpPr txBox="1">
              <a:spLocks noChangeArrowheads="1"/>
            </p:cNvSpPr>
            <p:nvPr/>
          </p:nvSpPr>
          <p:spPr bwMode="auto">
            <a:xfrm>
              <a:off x="6170612" y="196215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90" name="Text Box 159"/>
            <p:cNvSpPr txBox="1">
              <a:spLocks noChangeArrowheads="1"/>
            </p:cNvSpPr>
            <p:nvPr/>
          </p:nvSpPr>
          <p:spPr bwMode="auto">
            <a:xfrm>
              <a:off x="6197600" y="217011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91" name="Text Box 160"/>
            <p:cNvSpPr txBox="1">
              <a:spLocks noChangeArrowheads="1"/>
            </p:cNvSpPr>
            <p:nvPr/>
          </p:nvSpPr>
          <p:spPr bwMode="auto">
            <a:xfrm>
              <a:off x="6288087" y="228600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92" name="Text Box 161"/>
            <p:cNvSpPr txBox="1">
              <a:spLocks noChangeArrowheads="1"/>
            </p:cNvSpPr>
            <p:nvPr/>
          </p:nvSpPr>
          <p:spPr bwMode="auto">
            <a:xfrm>
              <a:off x="7092950" y="202723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93" name="Text Box 162"/>
            <p:cNvSpPr txBox="1">
              <a:spLocks noChangeArrowheads="1"/>
            </p:cNvSpPr>
            <p:nvPr/>
          </p:nvSpPr>
          <p:spPr bwMode="auto">
            <a:xfrm>
              <a:off x="6396037" y="201771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94" name="Text Box 163"/>
            <p:cNvSpPr txBox="1">
              <a:spLocks noChangeArrowheads="1"/>
            </p:cNvSpPr>
            <p:nvPr/>
          </p:nvSpPr>
          <p:spPr bwMode="auto">
            <a:xfrm>
              <a:off x="7789863" y="234315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95" name="Text Box 164"/>
            <p:cNvSpPr txBox="1">
              <a:spLocks noChangeArrowheads="1"/>
            </p:cNvSpPr>
            <p:nvPr/>
          </p:nvSpPr>
          <p:spPr bwMode="auto">
            <a:xfrm>
              <a:off x="6421437" y="222408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96" name="Text Box 165"/>
            <p:cNvSpPr txBox="1">
              <a:spLocks noChangeArrowheads="1"/>
            </p:cNvSpPr>
            <p:nvPr/>
          </p:nvSpPr>
          <p:spPr bwMode="auto">
            <a:xfrm>
              <a:off x="6097589" y="194627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97" name="Text Box 166"/>
            <p:cNvSpPr txBox="1">
              <a:spLocks noChangeArrowheads="1"/>
            </p:cNvSpPr>
            <p:nvPr/>
          </p:nvSpPr>
          <p:spPr bwMode="auto">
            <a:xfrm>
              <a:off x="6470651" y="223043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98" name="Text Box 167"/>
            <p:cNvSpPr txBox="1">
              <a:spLocks noChangeArrowheads="1"/>
            </p:cNvSpPr>
            <p:nvPr/>
          </p:nvSpPr>
          <p:spPr bwMode="auto">
            <a:xfrm>
              <a:off x="6121400" y="217011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299" name="Text Box 168"/>
            <p:cNvSpPr txBox="1">
              <a:spLocks noChangeArrowheads="1"/>
            </p:cNvSpPr>
            <p:nvPr/>
          </p:nvSpPr>
          <p:spPr bwMode="auto">
            <a:xfrm>
              <a:off x="6319838" y="225107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00" name="Text Box 169"/>
            <p:cNvSpPr txBox="1">
              <a:spLocks noChangeArrowheads="1"/>
            </p:cNvSpPr>
            <p:nvPr/>
          </p:nvSpPr>
          <p:spPr bwMode="auto">
            <a:xfrm>
              <a:off x="6430962" y="195262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01" name="Text Box 170"/>
            <p:cNvSpPr txBox="1">
              <a:spLocks noChangeArrowheads="1"/>
            </p:cNvSpPr>
            <p:nvPr/>
          </p:nvSpPr>
          <p:spPr bwMode="auto">
            <a:xfrm>
              <a:off x="6424612" y="211296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02" name="Text Box 171"/>
            <p:cNvSpPr txBox="1">
              <a:spLocks noChangeArrowheads="1"/>
            </p:cNvSpPr>
            <p:nvPr/>
          </p:nvSpPr>
          <p:spPr bwMode="auto">
            <a:xfrm>
              <a:off x="6424612" y="217646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03" name="Text Box 172"/>
            <p:cNvSpPr txBox="1">
              <a:spLocks noChangeArrowheads="1"/>
            </p:cNvSpPr>
            <p:nvPr/>
          </p:nvSpPr>
          <p:spPr bwMode="auto">
            <a:xfrm>
              <a:off x="6238875" y="213201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04" name="Text Box 173"/>
            <p:cNvSpPr txBox="1">
              <a:spLocks noChangeArrowheads="1"/>
            </p:cNvSpPr>
            <p:nvPr/>
          </p:nvSpPr>
          <p:spPr bwMode="auto">
            <a:xfrm>
              <a:off x="6238875" y="208915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05" name="Text Box 174"/>
            <p:cNvSpPr txBox="1">
              <a:spLocks noChangeArrowheads="1"/>
            </p:cNvSpPr>
            <p:nvPr/>
          </p:nvSpPr>
          <p:spPr bwMode="auto">
            <a:xfrm>
              <a:off x="6267451" y="205105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06" name="Text Box 175"/>
            <p:cNvSpPr txBox="1">
              <a:spLocks noChangeArrowheads="1"/>
            </p:cNvSpPr>
            <p:nvPr/>
          </p:nvSpPr>
          <p:spPr bwMode="auto">
            <a:xfrm>
              <a:off x="6296024" y="197643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07" name="Text Box 176"/>
            <p:cNvSpPr txBox="1">
              <a:spLocks noChangeArrowheads="1"/>
            </p:cNvSpPr>
            <p:nvPr/>
          </p:nvSpPr>
          <p:spPr bwMode="auto">
            <a:xfrm>
              <a:off x="6238875" y="195262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08" name="Text Box 177"/>
            <p:cNvSpPr txBox="1">
              <a:spLocks noChangeArrowheads="1"/>
            </p:cNvSpPr>
            <p:nvPr/>
          </p:nvSpPr>
          <p:spPr bwMode="auto">
            <a:xfrm>
              <a:off x="6288087" y="212090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09" name="Text Box 178"/>
            <p:cNvSpPr txBox="1">
              <a:spLocks noChangeArrowheads="1"/>
            </p:cNvSpPr>
            <p:nvPr/>
          </p:nvSpPr>
          <p:spPr bwMode="auto">
            <a:xfrm>
              <a:off x="6348413" y="221297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10" name="Text Box 179"/>
            <p:cNvSpPr txBox="1">
              <a:spLocks noChangeArrowheads="1"/>
            </p:cNvSpPr>
            <p:nvPr/>
          </p:nvSpPr>
          <p:spPr bwMode="auto">
            <a:xfrm>
              <a:off x="6375400" y="215900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11" name="Text Box 180"/>
            <p:cNvSpPr txBox="1">
              <a:spLocks noChangeArrowheads="1"/>
            </p:cNvSpPr>
            <p:nvPr/>
          </p:nvSpPr>
          <p:spPr bwMode="auto">
            <a:xfrm>
              <a:off x="6388099" y="207010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12" name="Text Box 181"/>
            <p:cNvSpPr txBox="1">
              <a:spLocks noChangeArrowheads="1"/>
            </p:cNvSpPr>
            <p:nvPr/>
          </p:nvSpPr>
          <p:spPr bwMode="auto">
            <a:xfrm>
              <a:off x="6332537" y="202723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13" name="Text Box 182"/>
            <p:cNvSpPr txBox="1">
              <a:spLocks noChangeArrowheads="1"/>
            </p:cNvSpPr>
            <p:nvPr/>
          </p:nvSpPr>
          <p:spPr bwMode="auto">
            <a:xfrm>
              <a:off x="6410326" y="198913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14" name="Text Box 183"/>
            <p:cNvSpPr txBox="1">
              <a:spLocks noChangeArrowheads="1"/>
            </p:cNvSpPr>
            <p:nvPr/>
          </p:nvSpPr>
          <p:spPr bwMode="auto">
            <a:xfrm>
              <a:off x="6446838" y="210502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15" name="Text Box 184"/>
            <p:cNvSpPr txBox="1">
              <a:spLocks noChangeArrowheads="1"/>
            </p:cNvSpPr>
            <p:nvPr/>
          </p:nvSpPr>
          <p:spPr bwMode="auto">
            <a:xfrm>
              <a:off x="7440613" y="239395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16" name="Text Box 185"/>
            <p:cNvSpPr txBox="1">
              <a:spLocks noChangeArrowheads="1"/>
            </p:cNvSpPr>
            <p:nvPr/>
          </p:nvSpPr>
          <p:spPr bwMode="auto">
            <a:xfrm>
              <a:off x="5527675" y="240665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17" name="Text Box 186"/>
            <p:cNvSpPr txBox="1">
              <a:spLocks noChangeArrowheads="1"/>
            </p:cNvSpPr>
            <p:nvPr/>
          </p:nvSpPr>
          <p:spPr bwMode="auto">
            <a:xfrm>
              <a:off x="7145339" y="228600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18" name="Text Box 187"/>
            <p:cNvSpPr txBox="1">
              <a:spLocks noChangeArrowheads="1"/>
            </p:cNvSpPr>
            <p:nvPr/>
          </p:nvSpPr>
          <p:spPr bwMode="auto">
            <a:xfrm>
              <a:off x="6591299" y="226695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19" name="Text Box 188"/>
            <p:cNvSpPr txBox="1">
              <a:spLocks noChangeArrowheads="1"/>
            </p:cNvSpPr>
            <p:nvPr/>
          </p:nvSpPr>
          <p:spPr bwMode="auto">
            <a:xfrm>
              <a:off x="6529388" y="217646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20" name="Text Box 189"/>
            <p:cNvSpPr txBox="1">
              <a:spLocks noChangeArrowheads="1"/>
            </p:cNvSpPr>
            <p:nvPr/>
          </p:nvSpPr>
          <p:spPr bwMode="auto">
            <a:xfrm>
              <a:off x="6338889" y="211296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21" name="Text Box 190"/>
            <p:cNvSpPr txBox="1">
              <a:spLocks noChangeArrowheads="1"/>
            </p:cNvSpPr>
            <p:nvPr/>
          </p:nvSpPr>
          <p:spPr bwMode="auto">
            <a:xfrm>
              <a:off x="6503988" y="207010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22" name="Text Box 191"/>
            <p:cNvSpPr txBox="1">
              <a:spLocks noChangeArrowheads="1"/>
            </p:cNvSpPr>
            <p:nvPr/>
          </p:nvSpPr>
          <p:spPr bwMode="auto">
            <a:xfrm>
              <a:off x="6529388" y="201930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23" name="Text Box 192"/>
            <p:cNvSpPr txBox="1">
              <a:spLocks noChangeArrowheads="1"/>
            </p:cNvSpPr>
            <p:nvPr/>
          </p:nvSpPr>
          <p:spPr bwMode="auto">
            <a:xfrm>
              <a:off x="6551613" y="212090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24" name="Text Box 193"/>
            <p:cNvSpPr txBox="1">
              <a:spLocks noChangeArrowheads="1"/>
            </p:cNvSpPr>
            <p:nvPr/>
          </p:nvSpPr>
          <p:spPr bwMode="auto">
            <a:xfrm>
              <a:off x="6564313" y="215423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25" name="Text Box 194"/>
            <p:cNvSpPr txBox="1">
              <a:spLocks noChangeArrowheads="1"/>
            </p:cNvSpPr>
            <p:nvPr/>
          </p:nvSpPr>
          <p:spPr bwMode="auto">
            <a:xfrm>
              <a:off x="6670674" y="222408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26" name="Text Box 195"/>
            <p:cNvSpPr txBox="1">
              <a:spLocks noChangeArrowheads="1"/>
            </p:cNvSpPr>
            <p:nvPr/>
          </p:nvSpPr>
          <p:spPr bwMode="auto">
            <a:xfrm>
              <a:off x="6646863" y="218757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27" name="Text Box 196"/>
            <p:cNvSpPr txBox="1">
              <a:spLocks noChangeArrowheads="1"/>
            </p:cNvSpPr>
            <p:nvPr/>
          </p:nvSpPr>
          <p:spPr bwMode="auto">
            <a:xfrm>
              <a:off x="6667500" y="215423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28" name="Text Box 197"/>
            <p:cNvSpPr txBox="1">
              <a:spLocks noChangeArrowheads="1"/>
            </p:cNvSpPr>
            <p:nvPr/>
          </p:nvSpPr>
          <p:spPr bwMode="auto">
            <a:xfrm>
              <a:off x="6697663" y="217646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29" name="Text Box 198"/>
            <p:cNvSpPr txBox="1">
              <a:spLocks noChangeArrowheads="1"/>
            </p:cNvSpPr>
            <p:nvPr/>
          </p:nvSpPr>
          <p:spPr bwMode="auto">
            <a:xfrm>
              <a:off x="6726238" y="211296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30" name="Text Box 199"/>
            <p:cNvSpPr txBox="1">
              <a:spLocks noChangeArrowheads="1"/>
            </p:cNvSpPr>
            <p:nvPr/>
          </p:nvSpPr>
          <p:spPr bwMode="auto">
            <a:xfrm>
              <a:off x="6630987" y="208121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31" name="Text Box 200"/>
            <p:cNvSpPr txBox="1">
              <a:spLocks noChangeArrowheads="1"/>
            </p:cNvSpPr>
            <p:nvPr/>
          </p:nvSpPr>
          <p:spPr bwMode="auto">
            <a:xfrm>
              <a:off x="6621463" y="200977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32" name="Text Box 201"/>
            <p:cNvSpPr txBox="1">
              <a:spLocks noChangeArrowheads="1"/>
            </p:cNvSpPr>
            <p:nvPr/>
          </p:nvSpPr>
          <p:spPr bwMode="auto">
            <a:xfrm>
              <a:off x="6354764" y="195262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33" name="Text Box 202"/>
            <p:cNvSpPr txBox="1">
              <a:spLocks noChangeArrowheads="1"/>
            </p:cNvSpPr>
            <p:nvPr/>
          </p:nvSpPr>
          <p:spPr bwMode="auto">
            <a:xfrm>
              <a:off x="5746751" y="221615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34" name="Text Box 203"/>
            <p:cNvSpPr txBox="1">
              <a:spLocks noChangeArrowheads="1"/>
            </p:cNvSpPr>
            <p:nvPr/>
          </p:nvSpPr>
          <p:spPr bwMode="auto">
            <a:xfrm>
              <a:off x="5803899" y="217011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35" name="Text Box 204"/>
            <p:cNvSpPr txBox="1">
              <a:spLocks noChangeArrowheads="1"/>
            </p:cNvSpPr>
            <p:nvPr/>
          </p:nvSpPr>
          <p:spPr bwMode="auto">
            <a:xfrm>
              <a:off x="6696075" y="200977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36" name="Text Box 205"/>
            <p:cNvSpPr txBox="1">
              <a:spLocks noChangeArrowheads="1"/>
            </p:cNvSpPr>
            <p:nvPr/>
          </p:nvSpPr>
          <p:spPr bwMode="auto">
            <a:xfrm>
              <a:off x="6913563" y="195262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37" name="Text Box 206"/>
            <p:cNvSpPr txBox="1">
              <a:spLocks noChangeArrowheads="1"/>
            </p:cNvSpPr>
            <p:nvPr/>
          </p:nvSpPr>
          <p:spPr bwMode="auto">
            <a:xfrm>
              <a:off x="6661150" y="224313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38" name="Text Box 207"/>
            <p:cNvSpPr txBox="1">
              <a:spLocks noChangeArrowheads="1"/>
            </p:cNvSpPr>
            <p:nvPr/>
          </p:nvSpPr>
          <p:spPr bwMode="auto">
            <a:xfrm>
              <a:off x="6680199" y="230187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39" name="Text Box 208"/>
            <p:cNvSpPr txBox="1">
              <a:spLocks noChangeArrowheads="1"/>
            </p:cNvSpPr>
            <p:nvPr/>
          </p:nvSpPr>
          <p:spPr bwMode="auto">
            <a:xfrm>
              <a:off x="5813425" y="223678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40" name="Text Box 209"/>
            <p:cNvSpPr txBox="1">
              <a:spLocks noChangeArrowheads="1"/>
            </p:cNvSpPr>
            <p:nvPr/>
          </p:nvSpPr>
          <p:spPr bwMode="auto">
            <a:xfrm>
              <a:off x="7027863" y="217011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41" name="Text Box 210"/>
            <p:cNvSpPr txBox="1">
              <a:spLocks noChangeArrowheads="1"/>
            </p:cNvSpPr>
            <p:nvPr/>
          </p:nvSpPr>
          <p:spPr bwMode="auto">
            <a:xfrm>
              <a:off x="6797675" y="217011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42" name="Text Box 211"/>
            <p:cNvSpPr txBox="1">
              <a:spLocks noChangeArrowheads="1"/>
            </p:cNvSpPr>
            <p:nvPr/>
          </p:nvSpPr>
          <p:spPr bwMode="auto">
            <a:xfrm>
              <a:off x="5803899" y="211296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43" name="Text Box 212"/>
            <p:cNvSpPr txBox="1">
              <a:spLocks noChangeArrowheads="1"/>
            </p:cNvSpPr>
            <p:nvPr/>
          </p:nvSpPr>
          <p:spPr bwMode="auto">
            <a:xfrm>
              <a:off x="6819900" y="215106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44" name="Text Box 213"/>
            <p:cNvSpPr txBox="1">
              <a:spLocks noChangeArrowheads="1"/>
            </p:cNvSpPr>
            <p:nvPr/>
          </p:nvSpPr>
          <p:spPr bwMode="auto">
            <a:xfrm>
              <a:off x="6743700" y="222408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45" name="Text Box 214"/>
            <p:cNvSpPr txBox="1">
              <a:spLocks noChangeArrowheads="1"/>
            </p:cNvSpPr>
            <p:nvPr/>
          </p:nvSpPr>
          <p:spPr bwMode="auto">
            <a:xfrm>
              <a:off x="6680199" y="207645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46" name="Text Box 215"/>
            <p:cNvSpPr txBox="1">
              <a:spLocks noChangeArrowheads="1"/>
            </p:cNvSpPr>
            <p:nvPr/>
          </p:nvSpPr>
          <p:spPr bwMode="auto">
            <a:xfrm>
              <a:off x="6710364" y="193833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47" name="Text Box 216"/>
            <p:cNvSpPr txBox="1">
              <a:spLocks noChangeArrowheads="1"/>
            </p:cNvSpPr>
            <p:nvPr/>
          </p:nvSpPr>
          <p:spPr bwMode="auto">
            <a:xfrm>
              <a:off x="6737349" y="214312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48" name="Text Box 217"/>
            <p:cNvSpPr txBox="1">
              <a:spLocks noChangeArrowheads="1"/>
            </p:cNvSpPr>
            <p:nvPr/>
          </p:nvSpPr>
          <p:spPr bwMode="auto">
            <a:xfrm>
              <a:off x="6821488" y="224313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49" name="Text Box 218"/>
            <p:cNvSpPr txBox="1">
              <a:spLocks noChangeArrowheads="1"/>
            </p:cNvSpPr>
            <p:nvPr/>
          </p:nvSpPr>
          <p:spPr bwMode="auto">
            <a:xfrm>
              <a:off x="6900863" y="235267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50" name="Text Box 219"/>
            <p:cNvSpPr txBox="1">
              <a:spLocks noChangeArrowheads="1"/>
            </p:cNvSpPr>
            <p:nvPr/>
          </p:nvSpPr>
          <p:spPr bwMode="auto">
            <a:xfrm>
              <a:off x="6529388" y="195262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51" name="Text Box 220"/>
            <p:cNvSpPr txBox="1">
              <a:spLocks noChangeArrowheads="1"/>
            </p:cNvSpPr>
            <p:nvPr/>
          </p:nvSpPr>
          <p:spPr bwMode="auto">
            <a:xfrm>
              <a:off x="6938964" y="234315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52" name="Text Box 221"/>
            <p:cNvSpPr txBox="1">
              <a:spLocks noChangeArrowheads="1"/>
            </p:cNvSpPr>
            <p:nvPr/>
          </p:nvSpPr>
          <p:spPr bwMode="auto">
            <a:xfrm>
              <a:off x="6986588" y="238283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53" name="Text Box 222"/>
            <p:cNvSpPr txBox="1">
              <a:spLocks noChangeArrowheads="1"/>
            </p:cNvSpPr>
            <p:nvPr/>
          </p:nvSpPr>
          <p:spPr bwMode="auto">
            <a:xfrm>
              <a:off x="7043738" y="237172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54" name="Text Box 223"/>
            <p:cNvSpPr txBox="1">
              <a:spLocks noChangeArrowheads="1"/>
            </p:cNvSpPr>
            <p:nvPr/>
          </p:nvSpPr>
          <p:spPr bwMode="auto">
            <a:xfrm>
              <a:off x="7070723" y="231775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55" name="Text Box 224"/>
            <p:cNvSpPr txBox="1">
              <a:spLocks noChangeArrowheads="1"/>
            </p:cNvSpPr>
            <p:nvPr/>
          </p:nvSpPr>
          <p:spPr bwMode="auto">
            <a:xfrm>
              <a:off x="7092950" y="236696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56" name="Text Box 225"/>
            <p:cNvSpPr txBox="1">
              <a:spLocks noChangeArrowheads="1"/>
            </p:cNvSpPr>
            <p:nvPr/>
          </p:nvSpPr>
          <p:spPr bwMode="auto">
            <a:xfrm>
              <a:off x="6858000" y="222885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57" name="Text Box 226"/>
            <p:cNvSpPr txBox="1">
              <a:spLocks noChangeArrowheads="1"/>
            </p:cNvSpPr>
            <p:nvPr/>
          </p:nvSpPr>
          <p:spPr bwMode="auto">
            <a:xfrm>
              <a:off x="6965948" y="2314576"/>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58" name="Text Box 227"/>
            <p:cNvSpPr txBox="1">
              <a:spLocks noChangeArrowheads="1"/>
            </p:cNvSpPr>
            <p:nvPr/>
          </p:nvSpPr>
          <p:spPr bwMode="auto">
            <a:xfrm>
              <a:off x="6964364" y="223043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59" name="Text Box 228"/>
            <p:cNvSpPr txBox="1">
              <a:spLocks noChangeArrowheads="1"/>
            </p:cNvSpPr>
            <p:nvPr/>
          </p:nvSpPr>
          <p:spPr bwMode="auto">
            <a:xfrm>
              <a:off x="6962776" y="215106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60" name="Text Box 229"/>
            <p:cNvSpPr txBox="1">
              <a:spLocks noChangeArrowheads="1"/>
            </p:cNvSpPr>
            <p:nvPr/>
          </p:nvSpPr>
          <p:spPr bwMode="auto">
            <a:xfrm>
              <a:off x="6773862" y="210820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61" name="Text Box 230"/>
            <p:cNvSpPr txBox="1">
              <a:spLocks noChangeArrowheads="1"/>
            </p:cNvSpPr>
            <p:nvPr/>
          </p:nvSpPr>
          <p:spPr bwMode="auto">
            <a:xfrm>
              <a:off x="6773862" y="206216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62" name="Text Box 231"/>
            <p:cNvSpPr txBox="1">
              <a:spLocks noChangeArrowheads="1"/>
            </p:cNvSpPr>
            <p:nvPr/>
          </p:nvSpPr>
          <p:spPr bwMode="auto">
            <a:xfrm>
              <a:off x="6804025" y="202723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63" name="Text Box 232"/>
            <p:cNvSpPr txBox="1">
              <a:spLocks noChangeArrowheads="1"/>
            </p:cNvSpPr>
            <p:nvPr/>
          </p:nvSpPr>
          <p:spPr bwMode="auto">
            <a:xfrm>
              <a:off x="6831013" y="195262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64" name="Text Box 233"/>
            <p:cNvSpPr txBox="1">
              <a:spLocks noChangeArrowheads="1"/>
            </p:cNvSpPr>
            <p:nvPr/>
          </p:nvSpPr>
          <p:spPr bwMode="auto">
            <a:xfrm>
              <a:off x="6773862" y="192881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65" name="Text Box 234"/>
            <p:cNvSpPr txBox="1">
              <a:spLocks noChangeArrowheads="1"/>
            </p:cNvSpPr>
            <p:nvPr/>
          </p:nvSpPr>
          <p:spPr bwMode="auto">
            <a:xfrm>
              <a:off x="6821488" y="209708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66" name="Text Box 235"/>
            <p:cNvSpPr txBox="1">
              <a:spLocks noChangeArrowheads="1"/>
            </p:cNvSpPr>
            <p:nvPr/>
          </p:nvSpPr>
          <p:spPr bwMode="auto">
            <a:xfrm>
              <a:off x="6888162" y="218757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67" name="Text Box 236"/>
            <p:cNvSpPr txBox="1">
              <a:spLocks noChangeArrowheads="1"/>
            </p:cNvSpPr>
            <p:nvPr/>
          </p:nvSpPr>
          <p:spPr bwMode="auto">
            <a:xfrm>
              <a:off x="6913563" y="213518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68" name="Text Box 237"/>
            <p:cNvSpPr txBox="1">
              <a:spLocks noChangeArrowheads="1"/>
            </p:cNvSpPr>
            <p:nvPr/>
          </p:nvSpPr>
          <p:spPr bwMode="auto">
            <a:xfrm>
              <a:off x="6927851" y="204628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69" name="Text Box 238"/>
            <p:cNvSpPr txBox="1">
              <a:spLocks noChangeArrowheads="1"/>
            </p:cNvSpPr>
            <p:nvPr/>
          </p:nvSpPr>
          <p:spPr bwMode="auto">
            <a:xfrm>
              <a:off x="6872287" y="200342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70" name="Text Box 239"/>
            <p:cNvSpPr txBox="1">
              <a:spLocks noChangeArrowheads="1"/>
            </p:cNvSpPr>
            <p:nvPr/>
          </p:nvSpPr>
          <p:spPr bwMode="auto">
            <a:xfrm>
              <a:off x="6950075" y="196850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71" name="Text Box 240"/>
            <p:cNvSpPr txBox="1">
              <a:spLocks noChangeArrowheads="1"/>
            </p:cNvSpPr>
            <p:nvPr/>
          </p:nvSpPr>
          <p:spPr bwMode="auto">
            <a:xfrm>
              <a:off x="6981824" y="208121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72" name="Text Box 241"/>
            <p:cNvSpPr txBox="1">
              <a:spLocks noChangeArrowheads="1"/>
            </p:cNvSpPr>
            <p:nvPr/>
          </p:nvSpPr>
          <p:spPr bwMode="auto">
            <a:xfrm>
              <a:off x="7015164" y="221615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73" name="Text Box 242"/>
            <p:cNvSpPr txBox="1">
              <a:spLocks noChangeArrowheads="1"/>
            </p:cNvSpPr>
            <p:nvPr/>
          </p:nvSpPr>
          <p:spPr bwMode="auto">
            <a:xfrm>
              <a:off x="7221538" y="237648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74" name="Text Box 243"/>
            <p:cNvSpPr txBox="1">
              <a:spLocks noChangeArrowheads="1"/>
            </p:cNvSpPr>
            <p:nvPr/>
          </p:nvSpPr>
          <p:spPr bwMode="auto">
            <a:xfrm>
              <a:off x="7231065" y="242728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75" name="Text Box 244"/>
            <p:cNvSpPr txBox="1">
              <a:spLocks noChangeArrowheads="1"/>
            </p:cNvSpPr>
            <p:nvPr/>
          </p:nvSpPr>
          <p:spPr bwMode="auto">
            <a:xfrm>
              <a:off x="7129463" y="224313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76" name="Text Box 245"/>
            <p:cNvSpPr txBox="1">
              <a:spLocks noChangeArrowheads="1"/>
            </p:cNvSpPr>
            <p:nvPr/>
          </p:nvSpPr>
          <p:spPr bwMode="auto">
            <a:xfrm>
              <a:off x="7067550" y="215106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77" name="Text Box 246"/>
            <p:cNvSpPr txBox="1">
              <a:spLocks noChangeArrowheads="1"/>
            </p:cNvSpPr>
            <p:nvPr/>
          </p:nvSpPr>
          <p:spPr bwMode="auto">
            <a:xfrm>
              <a:off x="6877051" y="208915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78" name="Text Box 247"/>
            <p:cNvSpPr txBox="1">
              <a:spLocks noChangeArrowheads="1"/>
            </p:cNvSpPr>
            <p:nvPr/>
          </p:nvSpPr>
          <p:spPr bwMode="auto">
            <a:xfrm>
              <a:off x="7040563" y="204470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79" name="Text Box 248"/>
            <p:cNvSpPr txBox="1">
              <a:spLocks noChangeArrowheads="1"/>
            </p:cNvSpPr>
            <p:nvPr/>
          </p:nvSpPr>
          <p:spPr bwMode="auto">
            <a:xfrm>
              <a:off x="7067550" y="199707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80" name="Text Box 249"/>
            <p:cNvSpPr txBox="1">
              <a:spLocks noChangeArrowheads="1"/>
            </p:cNvSpPr>
            <p:nvPr/>
          </p:nvSpPr>
          <p:spPr bwMode="auto">
            <a:xfrm>
              <a:off x="7086599" y="209708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81" name="Text Box 250"/>
            <p:cNvSpPr txBox="1">
              <a:spLocks noChangeArrowheads="1"/>
            </p:cNvSpPr>
            <p:nvPr/>
          </p:nvSpPr>
          <p:spPr bwMode="auto">
            <a:xfrm>
              <a:off x="7099299" y="213201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82" name="Text Box 251"/>
            <p:cNvSpPr txBox="1">
              <a:spLocks noChangeArrowheads="1"/>
            </p:cNvSpPr>
            <p:nvPr/>
          </p:nvSpPr>
          <p:spPr bwMode="auto">
            <a:xfrm>
              <a:off x="7208837" y="220186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83" name="Text Box 252"/>
            <p:cNvSpPr txBox="1">
              <a:spLocks noChangeArrowheads="1"/>
            </p:cNvSpPr>
            <p:nvPr/>
          </p:nvSpPr>
          <p:spPr bwMode="auto">
            <a:xfrm>
              <a:off x="7186613" y="216693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84" name="Text Box 253"/>
            <p:cNvSpPr txBox="1">
              <a:spLocks noChangeArrowheads="1"/>
            </p:cNvSpPr>
            <p:nvPr/>
          </p:nvSpPr>
          <p:spPr bwMode="auto">
            <a:xfrm>
              <a:off x="7205663" y="213201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85" name="Text Box 254"/>
            <p:cNvSpPr txBox="1">
              <a:spLocks noChangeArrowheads="1"/>
            </p:cNvSpPr>
            <p:nvPr/>
          </p:nvSpPr>
          <p:spPr bwMode="auto">
            <a:xfrm>
              <a:off x="7235825" y="215106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86" name="Text Box 255"/>
            <p:cNvSpPr txBox="1">
              <a:spLocks noChangeArrowheads="1"/>
            </p:cNvSpPr>
            <p:nvPr/>
          </p:nvSpPr>
          <p:spPr bwMode="auto">
            <a:xfrm>
              <a:off x="7262813" y="209232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87" name="Text Box 256"/>
            <p:cNvSpPr txBox="1">
              <a:spLocks noChangeArrowheads="1"/>
            </p:cNvSpPr>
            <p:nvPr/>
          </p:nvSpPr>
          <p:spPr bwMode="auto">
            <a:xfrm>
              <a:off x="7169150" y="205898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88" name="Text Box 257"/>
            <p:cNvSpPr txBox="1">
              <a:spLocks noChangeArrowheads="1"/>
            </p:cNvSpPr>
            <p:nvPr/>
          </p:nvSpPr>
          <p:spPr bwMode="auto">
            <a:xfrm>
              <a:off x="7381875" y="227488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89" name="Text Box 258"/>
            <p:cNvSpPr txBox="1">
              <a:spLocks noChangeArrowheads="1"/>
            </p:cNvSpPr>
            <p:nvPr/>
          </p:nvSpPr>
          <p:spPr bwMode="auto">
            <a:xfrm>
              <a:off x="7613649" y="234315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90" name="Text Box 259"/>
            <p:cNvSpPr txBox="1">
              <a:spLocks noChangeArrowheads="1"/>
            </p:cNvSpPr>
            <p:nvPr/>
          </p:nvSpPr>
          <p:spPr bwMode="auto">
            <a:xfrm>
              <a:off x="7027863" y="196215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91" name="Text Box 260"/>
            <p:cNvSpPr txBox="1">
              <a:spLocks noChangeArrowheads="1"/>
            </p:cNvSpPr>
            <p:nvPr/>
          </p:nvSpPr>
          <p:spPr bwMode="auto">
            <a:xfrm>
              <a:off x="7362824" y="247491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92" name="Text Box 261"/>
            <p:cNvSpPr txBox="1">
              <a:spLocks noChangeArrowheads="1"/>
            </p:cNvSpPr>
            <p:nvPr/>
          </p:nvSpPr>
          <p:spPr bwMode="auto">
            <a:xfrm>
              <a:off x="7264400" y="233203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93" name="Text Box 262"/>
            <p:cNvSpPr txBox="1">
              <a:spLocks noChangeArrowheads="1"/>
            </p:cNvSpPr>
            <p:nvPr/>
          </p:nvSpPr>
          <p:spPr bwMode="auto">
            <a:xfrm>
              <a:off x="7231065" y="243363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94" name="Text Box 263"/>
            <p:cNvSpPr txBox="1">
              <a:spLocks noChangeArrowheads="1"/>
            </p:cNvSpPr>
            <p:nvPr/>
          </p:nvSpPr>
          <p:spPr bwMode="auto">
            <a:xfrm>
              <a:off x="7231065" y="232092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95" name="Text Box 264"/>
            <p:cNvSpPr txBox="1">
              <a:spLocks noChangeArrowheads="1"/>
            </p:cNvSpPr>
            <p:nvPr/>
          </p:nvSpPr>
          <p:spPr bwMode="auto">
            <a:xfrm>
              <a:off x="7251701" y="237648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96" name="Text Box 265"/>
            <p:cNvSpPr txBox="1">
              <a:spLocks noChangeArrowheads="1"/>
            </p:cNvSpPr>
            <p:nvPr/>
          </p:nvSpPr>
          <p:spPr bwMode="auto">
            <a:xfrm>
              <a:off x="7264400" y="234950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97" name="Text Box 266"/>
            <p:cNvSpPr txBox="1">
              <a:spLocks noChangeArrowheads="1"/>
            </p:cNvSpPr>
            <p:nvPr/>
          </p:nvSpPr>
          <p:spPr bwMode="auto">
            <a:xfrm>
              <a:off x="7310438" y="240188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98" name="Text Box 267"/>
            <p:cNvSpPr txBox="1">
              <a:spLocks noChangeArrowheads="1"/>
            </p:cNvSpPr>
            <p:nvPr/>
          </p:nvSpPr>
          <p:spPr bwMode="auto">
            <a:xfrm>
              <a:off x="7277100" y="246380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399" name="Text Box 268"/>
            <p:cNvSpPr txBox="1">
              <a:spLocks noChangeArrowheads="1"/>
            </p:cNvSpPr>
            <p:nvPr/>
          </p:nvSpPr>
          <p:spPr bwMode="auto">
            <a:xfrm>
              <a:off x="7346950" y="233203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00" name="Text Box 269"/>
            <p:cNvSpPr txBox="1">
              <a:spLocks noChangeArrowheads="1"/>
            </p:cNvSpPr>
            <p:nvPr/>
          </p:nvSpPr>
          <p:spPr bwMode="auto">
            <a:xfrm>
              <a:off x="7305675" y="212090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01" name="Text Box 270"/>
            <p:cNvSpPr txBox="1">
              <a:spLocks noChangeArrowheads="1"/>
            </p:cNvSpPr>
            <p:nvPr/>
          </p:nvSpPr>
          <p:spPr bwMode="auto">
            <a:xfrm>
              <a:off x="7313613" y="230187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02" name="Text Box 271"/>
            <p:cNvSpPr txBox="1">
              <a:spLocks noChangeArrowheads="1"/>
            </p:cNvSpPr>
            <p:nvPr/>
          </p:nvSpPr>
          <p:spPr bwMode="auto">
            <a:xfrm>
              <a:off x="7254875" y="215106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03" name="Text Box 272"/>
            <p:cNvSpPr txBox="1">
              <a:spLocks noChangeArrowheads="1"/>
            </p:cNvSpPr>
            <p:nvPr/>
          </p:nvSpPr>
          <p:spPr bwMode="auto">
            <a:xfrm>
              <a:off x="7280277" y="201771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04" name="Text Box 273"/>
            <p:cNvSpPr txBox="1">
              <a:spLocks noChangeArrowheads="1"/>
            </p:cNvSpPr>
            <p:nvPr/>
          </p:nvSpPr>
          <p:spPr bwMode="auto">
            <a:xfrm>
              <a:off x="7308851" y="222408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05" name="Text Box 274"/>
            <p:cNvSpPr txBox="1">
              <a:spLocks noChangeArrowheads="1"/>
            </p:cNvSpPr>
            <p:nvPr/>
          </p:nvSpPr>
          <p:spPr bwMode="auto">
            <a:xfrm>
              <a:off x="7399338" y="232092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06" name="Text Box 275"/>
            <p:cNvSpPr txBox="1">
              <a:spLocks noChangeArrowheads="1"/>
            </p:cNvSpPr>
            <p:nvPr/>
          </p:nvSpPr>
          <p:spPr bwMode="auto">
            <a:xfrm>
              <a:off x="7470775" y="243205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07" name="Text Box 276"/>
            <p:cNvSpPr txBox="1">
              <a:spLocks noChangeArrowheads="1"/>
            </p:cNvSpPr>
            <p:nvPr/>
          </p:nvSpPr>
          <p:spPr bwMode="auto">
            <a:xfrm>
              <a:off x="7502525" y="253523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08" name="Text Box 277"/>
            <p:cNvSpPr txBox="1">
              <a:spLocks noChangeArrowheads="1"/>
            </p:cNvSpPr>
            <p:nvPr/>
          </p:nvSpPr>
          <p:spPr bwMode="auto">
            <a:xfrm>
              <a:off x="7510463" y="241776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09" name="Text Box 278"/>
            <p:cNvSpPr txBox="1">
              <a:spLocks noChangeArrowheads="1"/>
            </p:cNvSpPr>
            <p:nvPr/>
          </p:nvSpPr>
          <p:spPr bwMode="auto">
            <a:xfrm>
              <a:off x="7558088" y="246380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10" name="Text Box 279"/>
            <p:cNvSpPr txBox="1">
              <a:spLocks noChangeArrowheads="1"/>
            </p:cNvSpPr>
            <p:nvPr/>
          </p:nvSpPr>
          <p:spPr bwMode="auto">
            <a:xfrm>
              <a:off x="7613649" y="245110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11" name="Text Box 280"/>
            <p:cNvSpPr txBox="1">
              <a:spLocks noChangeArrowheads="1"/>
            </p:cNvSpPr>
            <p:nvPr/>
          </p:nvSpPr>
          <p:spPr bwMode="auto">
            <a:xfrm>
              <a:off x="7642224" y="239395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12" name="Text Box 281"/>
            <p:cNvSpPr txBox="1">
              <a:spLocks noChangeArrowheads="1"/>
            </p:cNvSpPr>
            <p:nvPr/>
          </p:nvSpPr>
          <p:spPr bwMode="auto">
            <a:xfrm>
              <a:off x="7659689" y="244475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13" name="Text Box 282"/>
            <p:cNvSpPr txBox="1">
              <a:spLocks noChangeArrowheads="1"/>
            </p:cNvSpPr>
            <p:nvPr/>
          </p:nvSpPr>
          <p:spPr bwMode="auto">
            <a:xfrm>
              <a:off x="7429501" y="230822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14" name="Text Box 283"/>
            <p:cNvSpPr txBox="1">
              <a:spLocks noChangeArrowheads="1"/>
            </p:cNvSpPr>
            <p:nvPr/>
          </p:nvSpPr>
          <p:spPr bwMode="auto">
            <a:xfrm>
              <a:off x="7539040" y="239395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15" name="Text Box 284"/>
            <p:cNvSpPr txBox="1">
              <a:spLocks noChangeArrowheads="1"/>
            </p:cNvSpPr>
            <p:nvPr/>
          </p:nvSpPr>
          <p:spPr bwMode="auto">
            <a:xfrm>
              <a:off x="7539040" y="231140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16" name="Text Box 285"/>
            <p:cNvSpPr txBox="1">
              <a:spLocks noChangeArrowheads="1"/>
            </p:cNvSpPr>
            <p:nvPr/>
          </p:nvSpPr>
          <p:spPr bwMode="auto">
            <a:xfrm>
              <a:off x="7537451" y="222885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17" name="Text Box 286"/>
            <p:cNvSpPr txBox="1">
              <a:spLocks noChangeArrowheads="1"/>
            </p:cNvSpPr>
            <p:nvPr/>
          </p:nvSpPr>
          <p:spPr bwMode="auto">
            <a:xfrm>
              <a:off x="7346950" y="218598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18" name="Text Box 287"/>
            <p:cNvSpPr txBox="1">
              <a:spLocks noChangeArrowheads="1"/>
            </p:cNvSpPr>
            <p:nvPr/>
          </p:nvSpPr>
          <p:spPr bwMode="auto">
            <a:xfrm>
              <a:off x="7346950" y="214312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19" name="Text Box 288"/>
            <p:cNvSpPr txBox="1">
              <a:spLocks noChangeArrowheads="1"/>
            </p:cNvSpPr>
            <p:nvPr/>
          </p:nvSpPr>
          <p:spPr bwMode="auto">
            <a:xfrm>
              <a:off x="7375526" y="210502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20" name="Text Box 289"/>
            <p:cNvSpPr txBox="1">
              <a:spLocks noChangeArrowheads="1"/>
            </p:cNvSpPr>
            <p:nvPr/>
          </p:nvSpPr>
          <p:spPr bwMode="auto">
            <a:xfrm>
              <a:off x="7405689" y="203041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21" name="Text Box 290"/>
            <p:cNvSpPr txBox="1">
              <a:spLocks noChangeArrowheads="1"/>
            </p:cNvSpPr>
            <p:nvPr/>
          </p:nvSpPr>
          <p:spPr bwMode="auto">
            <a:xfrm>
              <a:off x="7346950" y="200977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22" name="Text Box 291"/>
            <p:cNvSpPr txBox="1">
              <a:spLocks noChangeArrowheads="1"/>
            </p:cNvSpPr>
            <p:nvPr/>
          </p:nvSpPr>
          <p:spPr bwMode="auto">
            <a:xfrm>
              <a:off x="7399338" y="217646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23" name="Text Box 292"/>
            <p:cNvSpPr txBox="1">
              <a:spLocks noChangeArrowheads="1"/>
            </p:cNvSpPr>
            <p:nvPr/>
          </p:nvSpPr>
          <p:spPr bwMode="auto">
            <a:xfrm>
              <a:off x="7456489" y="226695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24" name="Text Box 293"/>
            <p:cNvSpPr txBox="1">
              <a:spLocks noChangeArrowheads="1"/>
            </p:cNvSpPr>
            <p:nvPr/>
          </p:nvSpPr>
          <p:spPr bwMode="auto">
            <a:xfrm>
              <a:off x="7486651" y="221297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25" name="Text Box 294"/>
            <p:cNvSpPr txBox="1">
              <a:spLocks noChangeArrowheads="1"/>
            </p:cNvSpPr>
            <p:nvPr/>
          </p:nvSpPr>
          <p:spPr bwMode="auto">
            <a:xfrm>
              <a:off x="7500938" y="212566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26" name="Text Box 295"/>
            <p:cNvSpPr txBox="1">
              <a:spLocks noChangeArrowheads="1"/>
            </p:cNvSpPr>
            <p:nvPr/>
          </p:nvSpPr>
          <p:spPr bwMode="auto">
            <a:xfrm>
              <a:off x="7443788" y="208121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27" name="Text Box 296"/>
            <p:cNvSpPr txBox="1">
              <a:spLocks noChangeArrowheads="1"/>
            </p:cNvSpPr>
            <p:nvPr/>
          </p:nvSpPr>
          <p:spPr bwMode="auto">
            <a:xfrm>
              <a:off x="7519988" y="204470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28" name="Text Box 297"/>
            <p:cNvSpPr txBox="1">
              <a:spLocks noChangeArrowheads="1"/>
            </p:cNvSpPr>
            <p:nvPr/>
          </p:nvSpPr>
          <p:spPr bwMode="auto">
            <a:xfrm>
              <a:off x="7554914" y="215900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29" name="Text Box 298"/>
            <p:cNvSpPr txBox="1">
              <a:spLocks noChangeArrowheads="1"/>
            </p:cNvSpPr>
            <p:nvPr/>
          </p:nvSpPr>
          <p:spPr bwMode="auto">
            <a:xfrm>
              <a:off x="7586663" y="229393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30" name="Text Box 299"/>
            <p:cNvSpPr txBox="1">
              <a:spLocks noChangeArrowheads="1"/>
            </p:cNvSpPr>
            <p:nvPr/>
          </p:nvSpPr>
          <p:spPr bwMode="auto">
            <a:xfrm>
              <a:off x="7791449" y="245586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31" name="Text Box 300"/>
            <p:cNvSpPr txBox="1">
              <a:spLocks noChangeArrowheads="1"/>
            </p:cNvSpPr>
            <p:nvPr/>
          </p:nvSpPr>
          <p:spPr bwMode="auto">
            <a:xfrm>
              <a:off x="7804150" y="250666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32" name="Text Box 301"/>
            <p:cNvSpPr txBox="1">
              <a:spLocks noChangeArrowheads="1"/>
            </p:cNvSpPr>
            <p:nvPr/>
          </p:nvSpPr>
          <p:spPr bwMode="auto">
            <a:xfrm>
              <a:off x="7700963" y="232092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33" name="Text Box 302"/>
            <p:cNvSpPr txBox="1">
              <a:spLocks noChangeArrowheads="1"/>
            </p:cNvSpPr>
            <p:nvPr/>
          </p:nvSpPr>
          <p:spPr bwMode="auto">
            <a:xfrm>
              <a:off x="7642224" y="222885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34" name="Text Box 303"/>
            <p:cNvSpPr txBox="1">
              <a:spLocks noChangeArrowheads="1"/>
            </p:cNvSpPr>
            <p:nvPr/>
          </p:nvSpPr>
          <p:spPr bwMode="auto">
            <a:xfrm>
              <a:off x="7448550" y="216693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35" name="Text Box 304"/>
            <p:cNvSpPr txBox="1">
              <a:spLocks noChangeArrowheads="1"/>
            </p:cNvSpPr>
            <p:nvPr/>
          </p:nvSpPr>
          <p:spPr bwMode="auto">
            <a:xfrm>
              <a:off x="7612063" y="212090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36" name="Text Box 305"/>
            <p:cNvSpPr txBox="1">
              <a:spLocks noChangeArrowheads="1"/>
            </p:cNvSpPr>
            <p:nvPr/>
          </p:nvSpPr>
          <p:spPr bwMode="auto">
            <a:xfrm>
              <a:off x="7642224" y="207645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37" name="Text Box 306"/>
            <p:cNvSpPr txBox="1">
              <a:spLocks noChangeArrowheads="1"/>
            </p:cNvSpPr>
            <p:nvPr/>
          </p:nvSpPr>
          <p:spPr bwMode="auto">
            <a:xfrm>
              <a:off x="7658100" y="217646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38" name="Text Box 307"/>
            <p:cNvSpPr txBox="1">
              <a:spLocks noChangeArrowheads="1"/>
            </p:cNvSpPr>
            <p:nvPr/>
          </p:nvSpPr>
          <p:spPr bwMode="auto">
            <a:xfrm>
              <a:off x="7669213" y="220980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39" name="Text Box 308"/>
            <p:cNvSpPr txBox="1">
              <a:spLocks noChangeArrowheads="1"/>
            </p:cNvSpPr>
            <p:nvPr/>
          </p:nvSpPr>
          <p:spPr bwMode="auto">
            <a:xfrm>
              <a:off x="7778750" y="227488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40" name="Text Box 309"/>
            <p:cNvSpPr txBox="1">
              <a:spLocks noChangeArrowheads="1"/>
            </p:cNvSpPr>
            <p:nvPr/>
          </p:nvSpPr>
          <p:spPr bwMode="auto">
            <a:xfrm>
              <a:off x="7756525" y="224313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41" name="Text Box 310"/>
            <p:cNvSpPr txBox="1">
              <a:spLocks noChangeArrowheads="1"/>
            </p:cNvSpPr>
            <p:nvPr/>
          </p:nvSpPr>
          <p:spPr bwMode="auto">
            <a:xfrm>
              <a:off x="7778750" y="220980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42" name="Text Box 311"/>
            <p:cNvSpPr txBox="1">
              <a:spLocks noChangeArrowheads="1"/>
            </p:cNvSpPr>
            <p:nvPr/>
          </p:nvSpPr>
          <p:spPr bwMode="auto">
            <a:xfrm>
              <a:off x="7807324" y="222885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43" name="Text Box 312"/>
            <p:cNvSpPr txBox="1">
              <a:spLocks noChangeArrowheads="1"/>
            </p:cNvSpPr>
            <p:nvPr/>
          </p:nvSpPr>
          <p:spPr bwMode="auto">
            <a:xfrm>
              <a:off x="7837488" y="217011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44" name="Text Box 313"/>
            <p:cNvSpPr txBox="1">
              <a:spLocks noChangeArrowheads="1"/>
            </p:cNvSpPr>
            <p:nvPr/>
          </p:nvSpPr>
          <p:spPr bwMode="auto">
            <a:xfrm>
              <a:off x="7742238" y="213518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45" name="Text Box 314"/>
            <p:cNvSpPr txBox="1">
              <a:spLocks noChangeArrowheads="1"/>
            </p:cNvSpPr>
            <p:nvPr/>
          </p:nvSpPr>
          <p:spPr bwMode="auto">
            <a:xfrm>
              <a:off x="7747000" y="249078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46" name="Text Box 315"/>
            <p:cNvSpPr txBox="1">
              <a:spLocks noChangeArrowheads="1"/>
            </p:cNvSpPr>
            <p:nvPr/>
          </p:nvSpPr>
          <p:spPr bwMode="auto">
            <a:xfrm>
              <a:off x="7813673" y="238283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47" name="Text Box 316"/>
            <p:cNvSpPr txBox="1">
              <a:spLocks noChangeArrowheads="1"/>
            </p:cNvSpPr>
            <p:nvPr/>
          </p:nvSpPr>
          <p:spPr bwMode="auto">
            <a:xfrm>
              <a:off x="7872413" y="228600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48" name="Text Box 317"/>
            <p:cNvSpPr txBox="1">
              <a:spLocks noChangeArrowheads="1"/>
            </p:cNvSpPr>
            <p:nvPr/>
          </p:nvSpPr>
          <p:spPr bwMode="auto">
            <a:xfrm>
              <a:off x="7935912" y="283051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49" name="Text Box 318"/>
            <p:cNvSpPr txBox="1">
              <a:spLocks noChangeArrowheads="1"/>
            </p:cNvSpPr>
            <p:nvPr/>
          </p:nvSpPr>
          <p:spPr bwMode="auto">
            <a:xfrm>
              <a:off x="7697788" y="254952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50" name="Text Box 319"/>
            <p:cNvSpPr txBox="1">
              <a:spLocks noChangeArrowheads="1"/>
            </p:cNvSpPr>
            <p:nvPr/>
          </p:nvSpPr>
          <p:spPr bwMode="auto">
            <a:xfrm>
              <a:off x="7815261" y="258921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51" name="Text Box 320"/>
            <p:cNvSpPr txBox="1">
              <a:spLocks noChangeArrowheads="1"/>
            </p:cNvSpPr>
            <p:nvPr/>
          </p:nvSpPr>
          <p:spPr bwMode="auto">
            <a:xfrm>
              <a:off x="7907336" y="244157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52" name="Text Box 321"/>
            <p:cNvSpPr txBox="1">
              <a:spLocks noChangeArrowheads="1"/>
            </p:cNvSpPr>
            <p:nvPr/>
          </p:nvSpPr>
          <p:spPr bwMode="auto">
            <a:xfrm>
              <a:off x="7824788" y="273050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53" name="Text Box 322"/>
            <p:cNvSpPr txBox="1">
              <a:spLocks noChangeArrowheads="1"/>
            </p:cNvSpPr>
            <p:nvPr/>
          </p:nvSpPr>
          <p:spPr bwMode="auto">
            <a:xfrm>
              <a:off x="7837488" y="270033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54" name="Text Box 323"/>
            <p:cNvSpPr txBox="1">
              <a:spLocks noChangeArrowheads="1"/>
            </p:cNvSpPr>
            <p:nvPr/>
          </p:nvSpPr>
          <p:spPr bwMode="auto">
            <a:xfrm>
              <a:off x="7883526" y="275748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55" name="Text Box 324"/>
            <p:cNvSpPr txBox="1">
              <a:spLocks noChangeArrowheads="1"/>
            </p:cNvSpPr>
            <p:nvPr/>
          </p:nvSpPr>
          <p:spPr bwMode="auto">
            <a:xfrm>
              <a:off x="7932738" y="2549525"/>
              <a:ext cx="233362" cy="656798"/>
            </a:xfrm>
            <a:prstGeom prst="rect">
              <a:avLst/>
            </a:prstGeom>
            <a:noFill/>
            <a:ln w="9525">
              <a:noFill/>
              <a:miter lim="800000"/>
              <a:headEnd/>
              <a:tailEnd/>
            </a:ln>
          </p:spPr>
          <p:txBody>
            <a:bodyPr>
              <a:spAutoFit/>
            </a:bodyPr>
            <a:lstStyle/>
            <a:p>
              <a:r>
                <a:rPr lang="en-US" sz="3600" i="0">
                  <a:latin typeface="Corbel" panose="020B0503020204020204" pitchFamily="34" charset="0"/>
                </a:rPr>
                <a:t>.</a:t>
              </a:r>
            </a:p>
          </p:txBody>
        </p:sp>
        <p:sp>
          <p:nvSpPr>
            <p:cNvPr id="48456" name="Text Box 325"/>
            <p:cNvSpPr txBox="1">
              <a:spLocks noChangeArrowheads="1"/>
            </p:cNvSpPr>
            <p:nvPr/>
          </p:nvSpPr>
          <p:spPr bwMode="auto">
            <a:xfrm>
              <a:off x="7932738" y="249237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57" name="Text Box 326"/>
            <p:cNvSpPr txBox="1">
              <a:spLocks noChangeArrowheads="1"/>
            </p:cNvSpPr>
            <p:nvPr/>
          </p:nvSpPr>
          <p:spPr bwMode="auto">
            <a:xfrm>
              <a:off x="8139113" y="288925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58" name="Text Box 327"/>
            <p:cNvSpPr txBox="1">
              <a:spLocks noChangeArrowheads="1"/>
            </p:cNvSpPr>
            <p:nvPr/>
          </p:nvSpPr>
          <p:spPr bwMode="auto">
            <a:xfrm>
              <a:off x="7962900" y="259873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59" name="Text Box 328"/>
            <p:cNvSpPr txBox="1">
              <a:spLocks noChangeArrowheads="1"/>
            </p:cNvSpPr>
            <p:nvPr/>
          </p:nvSpPr>
          <p:spPr bwMode="auto">
            <a:xfrm>
              <a:off x="7826375" y="250666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60" name="Text Box 329"/>
            <p:cNvSpPr txBox="1">
              <a:spLocks noChangeArrowheads="1"/>
            </p:cNvSpPr>
            <p:nvPr/>
          </p:nvSpPr>
          <p:spPr bwMode="auto">
            <a:xfrm>
              <a:off x="7853363" y="237172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61" name="Text Box 330"/>
            <p:cNvSpPr txBox="1">
              <a:spLocks noChangeArrowheads="1"/>
            </p:cNvSpPr>
            <p:nvPr/>
          </p:nvSpPr>
          <p:spPr bwMode="auto">
            <a:xfrm>
              <a:off x="7880351" y="257651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62" name="Text Box 331"/>
            <p:cNvSpPr txBox="1">
              <a:spLocks noChangeArrowheads="1"/>
            </p:cNvSpPr>
            <p:nvPr/>
          </p:nvSpPr>
          <p:spPr bwMode="auto">
            <a:xfrm>
              <a:off x="7970837" y="277336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63" name="Text Box 332"/>
            <p:cNvSpPr txBox="1">
              <a:spLocks noChangeArrowheads="1"/>
            </p:cNvSpPr>
            <p:nvPr/>
          </p:nvSpPr>
          <p:spPr bwMode="auto">
            <a:xfrm>
              <a:off x="8047038" y="278765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64" name="Text Box 333"/>
            <p:cNvSpPr txBox="1">
              <a:spLocks noChangeArrowheads="1"/>
            </p:cNvSpPr>
            <p:nvPr/>
          </p:nvSpPr>
          <p:spPr bwMode="auto">
            <a:xfrm>
              <a:off x="8139113" y="255746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65" name="Text Box 334"/>
            <p:cNvSpPr txBox="1">
              <a:spLocks noChangeArrowheads="1"/>
            </p:cNvSpPr>
            <p:nvPr/>
          </p:nvSpPr>
          <p:spPr bwMode="auto">
            <a:xfrm>
              <a:off x="8083550" y="277336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66" name="Text Box 335"/>
            <p:cNvSpPr txBox="1">
              <a:spLocks noChangeArrowheads="1"/>
            </p:cNvSpPr>
            <p:nvPr/>
          </p:nvSpPr>
          <p:spPr bwMode="auto">
            <a:xfrm>
              <a:off x="8131175" y="281622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67" name="Text Box 336"/>
            <p:cNvSpPr txBox="1">
              <a:spLocks noChangeArrowheads="1"/>
            </p:cNvSpPr>
            <p:nvPr/>
          </p:nvSpPr>
          <p:spPr bwMode="auto">
            <a:xfrm>
              <a:off x="8186739" y="280352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68" name="Text Box 337"/>
            <p:cNvSpPr txBox="1">
              <a:spLocks noChangeArrowheads="1"/>
            </p:cNvSpPr>
            <p:nvPr/>
          </p:nvSpPr>
          <p:spPr bwMode="auto">
            <a:xfrm>
              <a:off x="8215313" y="274955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69" name="Text Box 338"/>
            <p:cNvSpPr txBox="1">
              <a:spLocks noChangeArrowheads="1"/>
            </p:cNvSpPr>
            <p:nvPr/>
          </p:nvSpPr>
          <p:spPr bwMode="auto">
            <a:xfrm>
              <a:off x="8232774" y="280035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70" name="Text Box 339"/>
            <p:cNvSpPr txBox="1">
              <a:spLocks noChangeArrowheads="1"/>
            </p:cNvSpPr>
            <p:nvPr/>
          </p:nvSpPr>
          <p:spPr bwMode="auto">
            <a:xfrm>
              <a:off x="8002589" y="266223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71" name="Text Box 340"/>
            <p:cNvSpPr txBox="1">
              <a:spLocks noChangeArrowheads="1"/>
            </p:cNvSpPr>
            <p:nvPr/>
          </p:nvSpPr>
          <p:spPr bwMode="auto">
            <a:xfrm>
              <a:off x="8110538" y="274637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72" name="Text Box 341"/>
            <p:cNvSpPr txBox="1">
              <a:spLocks noChangeArrowheads="1"/>
            </p:cNvSpPr>
            <p:nvPr/>
          </p:nvSpPr>
          <p:spPr bwMode="auto">
            <a:xfrm>
              <a:off x="8107362" y="266541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73" name="Text Box 342"/>
            <p:cNvSpPr txBox="1">
              <a:spLocks noChangeArrowheads="1"/>
            </p:cNvSpPr>
            <p:nvPr/>
          </p:nvSpPr>
          <p:spPr bwMode="auto">
            <a:xfrm>
              <a:off x="8107362" y="258445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74" name="Text Box 343"/>
            <p:cNvSpPr txBox="1">
              <a:spLocks noChangeArrowheads="1"/>
            </p:cNvSpPr>
            <p:nvPr/>
          </p:nvSpPr>
          <p:spPr bwMode="auto">
            <a:xfrm>
              <a:off x="7920038" y="254158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75" name="Text Box 344"/>
            <p:cNvSpPr txBox="1">
              <a:spLocks noChangeArrowheads="1"/>
            </p:cNvSpPr>
            <p:nvPr/>
          </p:nvSpPr>
          <p:spPr bwMode="auto">
            <a:xfrm>
              <a:off x="7920038" y="249713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76" name="Text Box 345"/>
            <p:cNvSpPr txBox="1">
              <a:spLocks noChangeArrowheads="1"/>
            </p:cNvSpPr>
            <p:nvPr/>
          </p:nvSpPr>
          <p:spPr bwMode="auto">
            <a:xfrm>
              <a:off x="7950200" y="245903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77" name="Text Box 346"/>
            <p:cNvSpPr txBox="1">
              <a:spLocks noChangeArrowheads="1"/>
            </p:cNvSpPr>
            <p:nvPr/>
          </p:nvSpPr>
          <p:spPr bwMode="auto">
            <a:xfrm>
              <a:off x="7980362" y="238283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78" name="Text Box 347"/>
            <p:cNvSpPr txBox="1">
              <a:spLocks noChangeArrowheads="1"/>
            </p:cNvSpPr>
            <p:nvPr/>
          </p:nvSpPr>
          <p:spPr bwMode="auto">
            <a:xfrm>
              <a:off x="7920038" y="236220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79" name="Text Box 348"/>
            <p:cNvSpPr txBox="1">
              <a:spLocks noChangeArrowheads="1"/>
            </p:cNvSpPr>
            <p:nvPr/>
          </p:nvSpPr>
          <p:spPr bwMode="auto">
            <a:xfrm>
              <a:off x="7970837" y="253206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80" name="Text Box 349"/>
            <p:cNvSpPr txBox="1">
              <a:spLocks noChangeArrowheads="1"/>
            </p:cNvSpPr>
            <p:nvPr/>
          </p:nvSpPr>
          <p:spPr bwMode="auto">
            <a:xfrm>
              <a:off x="8029575" y="2622549"/>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81" name="Text Box 350"/>
            <p:cNvSpPr txBox="1">
              <a:spLocks noChangeArrowheads="1"/>
            </p:cNvSpPr>
            <p:nvPr/>
          </p:nvSpPr>
          <p:spPr bwMode="auto">
            <a:xfrm>
              <a:off x="8058150" y="256857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82" name="Text Box 351"/>
            <p:cNvSpPr txBox="1">
              <a:spLocks noChangeArrowheads="1"/>
            </p:cNvSpPr>
            <p:nvPr/>
          </p:nvSpPr>
          <p:spPr bwMode="auto">
            <a:xfrm>
              <a:off x="8075613" y="247808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83" name="Text Box 352"/>
            <p:cNvSpPr txBox="1">
              <a:spLocks noChangeArrowheads="1"/>
            </p:cNvSpPr>
            <p:nvPr/>
          </p:nvSpPr>
          <p:spPr bwMode="auto">
            <a:xfrm>
              <a:off x="8016875" y="243363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84" name="Text Box 353"/>
            <p:cNvSpPr txBox="1">
              <a:spLocks noChangeArrowheads="1"/>
            </p:cNvSpPr>
            <p:nvPr/>
          </p:nvSpPr>
          <p:spPr bwMode="auto">
            <a:xfrm>
              <a:off x="8091488" y="240030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85" name="Text Box 354"/>
            <p:cNvSpPr txBox="1">
              <a:spLocks noChangeArrowheads="1"/>
            </p:cNvSpPr>
            <p:nvPr/>
          </p:nvSpPr>
          <p:spPr bwMode="auto">
            <a:xfrm>
              <a:off x="8128001" y="250983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86" name="Text Box 355"/>
            <p:cNvSpPr txBox="1">
              <a:spLocks noChangeArrowheads="1"/>
            </p:cNvSpPr>
            <p:nvPr/>
          </p:nvSpPr>
          <p:spPr bwMode="auto">
            <a:xfrm>
              <a:off x="8159750" y="264953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87" name="Text Box 356"/>
            <p:cNvSpPr txBox="1">
              <a:spLocks noChangeArrowheads="1"/>
            </p:cNvSpPr>
            <p:nvPr/>
          </p:nvSpPr>
          <p:spPr bwMode="auto">
            <a:xfrm>
              <a:off x="8366126" y="2808289"/>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88" name="Text Box 357"/>
            <p:cNvSpPr txBox="1">
              <a:spLocks noChangeArrowheads="1"/>
            </p:cNvSpPr>
            <p:nvPr/>
          </p:nvSpPr>
          <p:spPr bwMode="auto">
            <a:xfrm>
              <a:off x="8375650" y="286226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89" name="Text Box 358"/>
            <p:cNvSpPr txBox="1">
              <a:spLocks noChangeArrowheads="1"/>
            </p:cNvSpPr>
            <p:nvPr/>
          </p:nvSpPr>
          <p:spPr bwMode="auto">
            <a:xfrm>
              <a:off x="8270876" y="267652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90" name="Text Box 359"/>
            <p:cNvSpPr txBox="1">
              <a:spLocks noChangeArrowheads="1"/>
            </p:cNvSpPr>
            <p:nvPr/>
          </p:nvSpPr>
          <p:spPr bwMode="auto">
            <a:xfrm>
              <a:off x="8210550" y="258445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91" name="Text Box 360"/>
            <p:cNvSpPr txBox="1">
              <a:spLocks noChangeArrowheads="1"/>
            </p:cNvSpPr>
            <p:nvPr/>
          </p:nvSpPr>
          <p:spPr bwMode="auto">
            <a:xfrm>
              <a:off x="8021639" y="251777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92" name="Text Box 361"/>
            <p:cNvSpPr txBox="1">
              <a:spLocks noChangeArrowheads="1"/>
            </p:cNvSpPr>
            <p:nvPr/>
          </p:nvSpPr>
          <p:spPr bwMode="auto">
            <a:xfrm>
              <a:off x="8185151" y="247491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93" name="Text Box 362"/>
            <p:cNvSpPr txBox="1">
              <a:spLocks noChangeArrowheads="1"/>
            </p:cNvSpPr>
            <p:nvPr/>
          </p:nvSpPr>
          <p:spPr bwMode="auto">
            <a:xfrm>
              <a:off x="8210550" y="242728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94" name="Text Box 363"/>
            <p:cNvSpPr txBox="1">
              <a:spLocks noChangeArrowheads="1"/>
            </p:cNvSpPr>
            <p:nvPr/>
          </p:nvSpPr>
          <p:spPr bwMode="auto">
            <a:xfrm>
              <a:off x="8231189" y="253206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95" name="Text Box 364"/>
            <p:cNvSpPr txBox="1">
              <a:spLocks noChangeArrowheads="1"/>
            </p:cNvSpPr>
            <p:nvPr/>
          </p:nvSpPr>
          <p:spPr bwMode="auto">
            <a:xfrm>
              <a:off x="8245475" y="256540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96" name="Text Box 365"/>
            <p:cNvSpPr txBox="1">
              <a:spLocks noChangeArrowheads="1"/>
            </p:cNvSpPr>
            <p:nvPr/>
          </p:nvSpPr>
          <p:spPr bwMode="auto">
            <a:xfrm>
              <a:off x="8351838" y="263048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97" name="Text Box 366"/>
            <p:cNvSpPr txBox="1">
              <a:spLocks noChangeArrowheads="1"/>
            </p:cNvSpPr>
            <p:nvPr/>
          </p:nvSpPr>
          <p:spPr bwMode="auto">
            <a:xfrm>
              <a:off x="8329611" y="259873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98" name="Text Box 367"/>
            <p:cNvSpPr txBox="1">
              <a:spLocks noChangeArrowheads="1"/>
            </p:cNvSpPr>
            <p:nvPr/>
          </p:nvSpPr>
          <p:spPr bwMode="auto">
            <a:xfrm>
              <a:off x="8351838" y="256540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499" name="Text Box 368"/>
            <p:cNvSpPr txBox="1">
              <a:spLocks noChangeArrowheads="1"/>
            </p:cNvSpPr>
            <p:nvPr/>
          </p:nvSpPr>
          <p:spPr bwMode="auto">
            <a:xfrm>
              <a:off x="8378825" y="258445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00" name="Text Box 369"/>
            <p:cNvSpPr txBox="1">
              <a:spLocks noChangeArrowheads="1"/>
            </p:cNvSpPr>
            <p:nvPr/>
          </p:nvSpPr>
          <p:spPr bwMode="auto">
            <a:xfrm>
              <a:off x="8407400" y="252571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01" name="Text Box 370"/>
            <p:cNvSpPr txBox="1">
              <a:spLocks noChangeArrowheads="1"/>
            </p:cNvSpPr>
            <p:nvPr/>
          </p:nvSpPr>
          <p:spPr bwMode="auto">
            <a:xfrm>
              <a:off x="8315325" y="249078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02" name="Text Box 371"/>
            <p:cNvSpPr txBox="1">
              <a:spLocks noChangeArrowheads="1"/>
            </p:cNvSpPr>
            <p:nvPr/>
          </p:nvSpPr>
          <p:spPr bwMode="auto">
            <a:xfrm>
              <a:off x="5775324" y="274161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03" name="Text Box 372"/>
            <p:cNvSpPr txBox="1">
              <a:spLocks noChangeArrowheads="1"/>
            </p:cNvSpPr>
            <p:nvPr/>
          </p:nvSpPr>
          <p:spPr bwMode="auto">
            <a:xfrm>
              <a:off x="5776913" y="281622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04" name="Text Box 373"/>
            <p:cNvSpPr txBox="1">
              <a:spLocks noChangeArrowheads="1"/>
            </p:cNvSpPr>
            <p:nvPr/>
          </p:nvSpPr>
          <p:spPr bwMode="auto">
            <a:xfrm>
              <a:off x="5835651" y="276860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05" name="Text Box 374"/>
            <p:cNvSpPr txBox="1">
              <a:spLocks noChangeArrowheads="1"/>
            </p:cNvSpPr>
            <p:nvPr/>
          </p:nvSpPr>
          <p:spPr bwMode="auto">
            <a:xfrm>
              <a:off x="5980113" y="266541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06" name="Text Box 375"/>
            <p:cNvSpPr txBox="1">
              <a:spLocks noChangeArrowheads="1"/>
            </p:cNvSpPr>
            <p:nvPr/>
          </p:nvSpPr>
          <p:spPr bwMode="auto">
            <a:xfrm>
              <a:off x="5980113" y="272097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07" name="Text Box 376"/>
            <p:cNvSpPr txBox="1">
              <a:spLocks noChangeArrowheads="1"/>
            </p:cNvSpPr>
            <p:nvPr/>
          </p:nvSpPr>
          <p:spPr bwMode="auto">
            <a:xfrm>
              <a:off x="5861049" y="2622549"/>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08" name="Text Box 377"/>
            <p:cNvSpPr txBox="1">
              <a:spLocks noChangeArrowheads="1"/>
            </p:cNvSpPr>
            <p:nvPr/>
          </p:nvSpPr>
          <p:spPr bwMode="auto">
            <a:xfrm>
              <a:off x="5903913" y="266858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09" name="Text Box 378"/>
            <p:cNvSpPr txBox="1">
              <a:spLocks noChangeArrowheads="1"/>
            </p:cNvSpPr>
            <p:nvPr/>
          </p:nvSpPr>
          <p:spPr bwMode="auto">
            <a:xfrm>
              <a:off x="5980113" y="257492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10" name="Text Box 379"/>
            <p:cNvSpPr txBox="1">
              <a:spLocks noChangeArrowheads="1"/>
            </p:cNvSpPr>
            <p:nvPr/>
          </p:nvSpPr>
          <p:spPr bwMode="auto">
            <a:xfrm>
              <a:off x="6238875" y="222408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11" name="Text Box 380"/>
            <p:cNvSpPr txBox="1">
              <a:spLocks noChangeArrowheads="1"/>
            </p:cNvSpPr>
            <p:nvPr/>
          </p:nvSpPr>
          <p:spPr bwMode="auto">
            <a:xfrm>
              <a:off x="5861049" y="270827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12" name="Text Box 381"/>
            <p:cNvSpPr txBox="1">
              <a:spLocks noChangeArrowheads="1"/>
            </p:cNvSpPr>
            <p:nvPr/>
          </p:nvSpPr>
          <p:spPr bwMode="auto">
            <a:xfrm>
              <a:off x="6003924" y="262572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13" name="Text Box 382"/>
            <p:cNvSpPr txBox="1">
              <a:spLocks noChangeArrowheads="1"/>
            </p:cNvSpPr>
            <p:nvPr/>
          </p:nvSpPr>
          <p:spPr bwMode="auto">
            <a:xfrm>
              <a:off x="5715000" y="270033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14" name="Text Box 383"/>
            <p:cNvSpPr txBox="1">
              <a:spLocks noChangeArrowheads="1"/>
            </p:cNvSpPr>
            <p:nvPr/>
          </p:nvSpPr>
          <p:spPr bwMode="auto">
            <a:xfrm>
              <a:off x="5684837" y="291623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15" name="Text Box 384"/>
            <p:cNvSpPr txBox="1">
              <a:spLocks noChangeArrowheads="1"/>
            </p:cNvSpPr>
            <p:nvPr/>
          </p:nvSpPr>
          <p:spPr bwMode="auto">
            <a:xfrm>
              <a:off x="5575301" y="301307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16" name="Text Box 385"/>
            <p:cNvSpPr txBox="1">
              <a:spLocks noChangeArrowheads="1"/>
            </p:cNvSpPr>
            <p:nvPr/>
          </p:nvSpPr>
          <p:spPr bwMode="auto">
            <a:xfrm>
              <a:off x="5570539" y="298132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17" name="Text Box 386"/>
            <p:cNvSpPr txBox="1">
              <a:spLocks noChangeArrowheads="1"/>
            </p:cNvSpPr>
            <p:nvPr/>
          </p:nvSpPr>
          <p:spPr bwMode="auto">
            <a:xfrm>
              <a:off x="5535613" y="292417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18" name="Text Box 387"/>
            <p:cNvSpPr txBox="1">
              <a:spLocks noChangeArrowheads="1"/>
            </p:cNvSpPr>
            <p:nvPr/>
          </p:nvSpPr>
          <p:spPr bwMode="auto">
            <a:xfrm>
              <a:off x="5584824" y="292417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19" name="Text Box 388"/>
            <p:cNvSpPr txBox="1">
              <a:spLocks noChangeArrowheads="1"/>
            </p:cNvSpPr>
            <p:nvPr/>
          </p:nvSpPr>
          <p:spPr bwMode="auto">
            <a:xfrm>
              <a:off x="5595937" y="281622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20" name="Text Box 389"/>
            <p:cNvSpPr txBox="1">
              <a:spLocks noChangeArrowheads="1"/>
            </p:cNvSpPr>
            <p:nvPr/>
          </p:nvSpPr>
          <p:spPr bwMode="auto">
            <a:xfrm>
              <a:off x="5648325" y="281622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21" name="Text Box 390"/>
            <p:cNvSpPr txBox="1">
              <a:spLocks noChangeArrowheads="1"/>
            </p:cNvSpPr>
            <p:nvPr/>
          </p:nvSpPr>
          <p:spPr bwMode="auto">
            <a:xfrm>
              <a:off x="5657850" y="286226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22" name="Text Box 391"/>
            <p:cNvSpPr txBox="1">
              <a:spLocks noChangeArrowheads="1"/>
            </p:cNvSpPr>
            <p:nvPr/>
          </p:nvSpPr>
          <p:spPr bwMode="auto">
            <a:xfrm>
              <a:off x="5713413" y="281622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23" name="Text Box 392"/>
            <p:cNvSpPr txBox="1">
              <a:spLocks noChangeArrowheads="1"/>
            </p:cNvSpPr>
            <p:nvPr/>
          </p:nvSpPr>
          <p:spPr bwMode="auto">
            <a:xfrm>
              <a:off x="5732463" y="206216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24" name="Text Box 393"/>
            <p:cNvSpPr txBox="1">
              <a:spLocks noChangeArrowheads="1"/>
            </p:cNvSpPr>
            <p:nvPr/>
          </p:nvSpPr>
          <p:spPr bwMode="auto">
            <a:xfrm>
              <a:off x="5916613" y="259873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25" name="Text Box 394"/>
            <p:cNvSpPr txBox="1">
              <a:spLocks noChangeArrowheads="1"/>
            </p:cNvSpPr>
            <p:nvPr/>
          </p:nvSpPr>
          <p:spPr bwMode="auto">
            <a:xfrm>
              <a:off x="6092826" y="222408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26" name="Text Box 395"/>
            <p:cNvSpPr txBox="1">
              <a:spLocks noChangeArrowheads="1"/>
            </p:cNvSpPr>
            <p:nvPr/>
          </p:nvSpPr>
          <p:spPr bwMode="auto">
            <a:xfrm>
              <a:off x="5995986" y="222408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27" name="Text Box 396"/>
            <p:cNvSpPr txBox="1">
              <a:spLocks noChangeArrowheads="1"/>
            </p:cNvSpPr>
            <p:nvPr/>
          </p:nvSpPr>
          <p:spPr bwMode="auto">
            <a:xfrm>
              <a:off x="6015038" y="217011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28" name="Text Box 397"/>
            <p:cNvSpPr txBox="1">
              <a:spLocks noChangeArrowheads="1"/>
            </p:cNvSpPr>
            <p:nvPr/>
          </p:nvSpPr>
          <p:spPr bwMode="auto">
            <a:xfrm>
              <a:off x="5886450" y="207010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29" name="Text Box 398"/>
            <p:cNvSpPr txBox="1">
              <a:spLocks noChangeArrowheads="1"/>
            </p:cNvSpPr>
            <p:nvPr/>
          </p:nvSpPr>
          <p:spPr bwMode="auto">
            <a:xfrm>
              <a:off x="5303836" y="239395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30" name="Text Box 399"/>
            <p:cNvSpPr txBox="1">
              <a:spLocks noChangeArrowheads="1"/>
            </p:cNvSpPr>
            <p:nvPr/>
          </p:nvSpPr>
          <p:spPr bwMode="auto">
            <a:xfrm>
              <a:off x="6038850" y="223043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31" name="Text Box 400"/>
            <p:cNvSpPr txBox="1">
              <a:spLocks noChangeArrowheads="1"/>
            </p:cNvSpPr>
            <p:nvPr/>
          </p:nvSpPr>
          <p:spPr bwMode="auto">
            <a:xfrm>
              <a:off x="6148388" y="201930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32" name="Text Box 401"/>
            <p:cNvSpPr txBox="1">
              <a:spLocks noChangeArrowheads="1"/>
            </p:cNvSpPr>
            <p:nvPr/>
          </p:nvSpPr>
          <p:spPr bwMode="auto">
            <a:xfrm>
              <a:off x="5945187" y="201771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33" name="Text Box 402"/>
            <p:cNvSpPr txBox="1">
              <a:spLocks noChangeArrowheads="1"/>
            </p:cNvSpPr>
            <p:nvPr/>
          </p:nvSpPr>
          <p:spPr bwMode="auto">
            <a:xfrm>
              <a:off x="6070600" y="203041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34" name="Text Box 403"/>
            <p:cNvSpPr txBox="1">
              <a:spLocks noChangeArrowheads="1"/>
            </p:cNvSpPr>
            <p:nvPr/>
          </p:nvSpPr>
          <p:spPr bwMode="auto">
            <a:xfrm>
              <a:off x="6013451" y="200977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35" name="Text Box 404"/>
            <p:cNvSpPr txBox="1">
              <a:spLocks noChangeArrowheads="1"/>
            </p:cNvSpPr>
            <p:nvPr/>
          </p:nvSpPr>
          <p:spPr bwMode="auto">
            <a:xfrm>
              <a:off x="5945187" y="211296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36" name="Text Box 405"/>
            <p:cNvSpPr txBox="1">
              <a:spLocks noChangeArrowheads="1"/>
            </p:cNvSpPr>
            <p:nvPr/>
          </p:nvSpPr>
          <p:spPr bwMode="auto">
            <a:xfrm>
              <a:off x="6070600" y="212566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37" name="Text Box 406"/>
            <p:cNvSpPr txBox="1">
              <a:spLocks noChangeArrowheads="1"/>
            </p:cNvSpPr>
            <p:nvPr/>
          </p:nvSpPr>
          <p:spPr bwMode="auto">
            <a:xfrm>
              <a:off x="6013451" y="210026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38" name="Text Box 407"/>
            <p:cNvSpPr txBox="1">
              <a:spLocks noChangeArrowheads="1"/>
            </p:cNvSpPr>
            <p:nvPr/>
          </p:nvSpPr>
          <p:spPr bwMode="auto">
            <a:xfrm>
              <a:off x="5868987" y="210026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39" name="Text Box 408"/>
            <p:cNvSpPr txBox="1">
              <a:spLocks noChangeArrowheads="1"/>
            </p:cNvSpPr>
            <p:nvPr/>
          </p:nvSpPr>
          <p:spPr bwMode="auto">
            <a:xfrm>
              <a:off x="6296024" y="211296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40" name="Text Box 409"/>
            <p:cNvSpPr txBox="1">
              <a:spLocks noChangeArrowheads="1"/>
            </p:cNvSpPr>
            <p:nvPr/>
          </p:nvSpPr>
          <p:spPr bwMode="auto">
            <a:xfrm>
              <a:off x="6062663" y="197326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41" name="Text Box 410"/>
            <p:cNvSpPr txBox="1">
              <a:spLocks noChangeArrowheads="1"/>
            </p:cNvSpPr>
            <p:nvPr/>
          </p:nvSpPr>
          <p:spPr bwMode="auto">
            <a:xfrm>
              <a:off x="5008563" y="276383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42" name="Text Box 411"/>
            <p:cNvSpPr txBox="1">
              <a:spLocks noChangeArrowheads="1"/>
            </p:cNvSpPr>
            <p:nvPr/>
          </p:nvSpPr>
          <p:spPr bwMode="auto">
            <a:xfrm>
              <a:off x="6062663" y="217011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43" name="Text Box 412"/>
            <p:cNvSpPr txBox="1">
              <a:spLocks noChangeArrowheads="1"/>
            </p:cNvSpPr>
            <p:nvPr/>
          </p:nvSpPr>
          <p:spPr bwMode="auto">
            <a:xfrm>
              <a:off x="6588124" y="207010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44" name="Text Box 413"/>
            <p:cNvSpPr txBox="1">
              <a:spLocks noChangeArrowheads="1"/>
            </p:cNvSpPr>
            <p:nvPr/>
          </p:nvSpPr>
          <p:spPr bwMode="auto">
            <a:xfrm>
              <a:off x="6470651" y="200977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45" name="Text Box 414"/>
            <p:cNvSpPr txBox="1">
              <a:spLocks noChangeArrowheads="1"/>
            </p:cNvSpPr>
            <p:nvPr/>
          </p:nvSpPr>
          <p:spPr bwMode="auto">
            <a:xfrm>
              <a:off x="6588124" y="195262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46" name="Text Box 415"/>
            <p:cNvSpPr txBox="1">
              <a:spLocks noChangeArrowheads="1"/>
            </p:cNvSpPr>
            <p:nvPr/>
          </p:nvSpPr>
          <p:spPr bwMode="auto">
            <a:xfrm>
              <a:off x="6216650" y="201136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47" name="Text Box 416"/>
            <p:cNvSpPr txBox="1">
              <a:spLocks noChangeArrowheads="1"/>
            </p:cNvSpPr>
            <p:nvPr/>
          </p:nvSpPr>
          <p:spPr bwMode="auto">
            <a:xfrm>
              <a:off x="4938714" y="250983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48" name="Text Box 417"/>
            <p:cNvSpPr txBox="1">
              <a:spLocks noChangeArrowheads="1"/>
            </p:cNvSpPr>
            <p:nvPr/>
          </p:nvSpPr>
          <p:spPr bwMode="auto">
            <a:xfrm>
              <a:off x="5065713" y="249872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49" name="Text Box 418"/>
            <p:cNvSpPr txBox="1">
              <a:spLocks noChangeArrowheads="1"/>
            </p:cNvSpPr>
            <p:nvPr/>
          </p:nvSpPr>
          <p:spPr bwMode="auto">
            <a:xfrm>
              <a:off x="5006976" y="250348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50" name="Text Box 419"/>
            <p:cNvSpPr txBox="1">
              <a:spLocks noChangeArrowheads="1"/>
            </p:cNvSpPr>
            <p:nvPr/>
          </p:nvSpPr>
          <p:spPr bwMode="auto">
            <a:xfrm>
              <a:off x="5030787" y="254952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51" name="Text Box 420"/>
            <p:cNvSpPr txBox="1">
              <a:spLocks noChangeArrowheads="1"/>
            </p:cNvSpPr>
            <p:nvPr/>
          </p:nvSpPr>
          <p:spPr bwMode="auto">
            <a:xfrm>
              <a:off x="5051424" y="260667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52" name="Text Box 421"/>
            <p:cNvSpPr txBox="1">
              <a:spLocks noChangeArrowheads="1"/>
            </p:cNvSpPr>
            <p:nvPr/>
          </p:nvSpPr>
          <p:spPr bwMode="auto">
            <a:xfrm>
              <a:off x="5067301" y="257651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53" name="Text Box 422"/>
            <p:cNvSpPr txBox="1">
              <a:spLocks noChangeArrowheads="1"/>
            </p:cNvSpPr>
            <p:nvPr/>
          </p:nvSpPr>
          <p:spPr bwMode="auto">
            <a:xfrm>
              <a:off x="5149850" y="259238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54" name="Text Box 423"/>
            <p:cNvSpPr txBox="1">
              <a:spLocks noChangeArrowheads="1"/>
            </p:cNvSpPr>
            <p:nvPr/>
          </p:nvSpPr>
          <p:spPr bwMode="auto">
            <a:xfrm>
              <a:off x="5238750" y="261143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55" name="Text Box 424"/>
            <p:cNvSpPr txBox="1">
              <a:spLocks noChangeArrowheads="1"/>
            </p:cNvSpPr>
            <p:nvPr/>
          </p:nvSpPr>
          <p:spPr bwMode="auto">
            <a:xfrm>
              <a:off x="5114925" y="253206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56" name="Text Box 425"/>
            <p:cNvSpPr txBox="1">
              <a:spLocks noChangeArrowheads="1"/>
            </p:cNvSpPr>
            <p:nvPr/>
          </p:nvSpPr>
          <p:spPr bwMode="auto">
            <a:xfrm>
              <a:off x="5105400" y="247808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57" name="Text Box 426"/>
            <p:cNvSpPr txBox="1">
              <a:spLocks noChangeArrowheads="1"/>
            </p:cNvSpPr>
            <p:nvPr/>
          </p:nvSpPr>
          <p:spPr bwMode="auto">
            <a:xfrm>
              <a:off x="5197474" y="254952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58" name="Text Box 427"/>
            <p:cNvSpPr txBox="1">
              <a:spLocks noChangeArrowheads="1"/>
            </p:cNvSpPr>
            <p:nvPr/>
          </p:nvSpPr>
          <p:spPr bwMode="auto">
            <a:xfrm>
              <a:off x="5226050" y="253523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59" name="Text Box 428"/>
            <p:cNvSpPr txBox="1">
              <a:spLocks noChangeArrowheads="1"/>
            </p:cNvSpPr>
            <p:nvPr/>
          </p:nvSpPr>
          <p:spPr bwMode="auto">
            <a:xfrm>
              <a:off x="5335588" y="254158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60" name="Text Box 429"/>
            <p:cNvSpPr txBox="1">
              <a:spLocks noChangeArrowheads="1"/>
            </p:cNvSpPr>
            <p:nvPr/>
          </p:nvSpPr>
          <p:spPr bwMode="auto">
            <a:xfrm>
              <a:off x="5333999" y="2484439"/>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61" name="Text Box 430"/>
            <p:cNvSpPr txBox="1">
              <a:spLocks noChangeArrowheads="1"/>
            </p:cNvSpPr>
            <p:nvPr/>
          </p:nvSpPr>
          <p:spPr bwMode="auto">
            <a:xfrm>
              <a:off x="5148263" y="244475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62" name="Text Box 431"/>
            <p:cNvSpPr txBox="1">
              <a:spLocks noChangeArrowheads="1"/>
            </p:cNvSpPr>
            <p:nvPr/>
          </p:nvSpPr>
          <p:spPr bwMode="auto">
            <a:xfrm>
              <a:off x="5197474" y="243205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63" name="Text Box 432"/>
            <p:cNvSpPr txBox="1">
              <a:spLocks noChangeArrowheads="1"/>
            </p:cNvSpPr>
            <p:nvPr/>
          </p:nvSpPr>
          <p:spPr bwMode="auto">
            <a:xfrm>
              <a:off x="5256212" y="249713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64" name="Text Box 433"/>
            <p:cNvSpPr txBox="1">
              <a:spLocks noChangeArrowheads="1"/>
            </p:cNvSpPr>
            <p:nvPr/>
          </p:nvSpPr>
          <p:spPr bwMode="auto">
            <a:xfrm>
              <a:off x="5284789" y="2468562"/>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65" name="Text Box 434"/>
            <p:cNvSpPr txBox="1">
              <a:spLocks noChangeArrowheads="1"/>
            </p:cNvSpPr>
            <p:nvPr/>
          </p:nvSpPr>
          <p:spPr bwMode="auto">
            <a:xfrm>
              <a:off x="4872039" y="260508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66" name="Text Box 435"/>
            <p:cNvSpPr txBox="1">
              <a:spLocks noChangeArrowheads="1"/>
            </p:cNvSpPr>
            <p:nvPr/>
          </p:nvSpPr>
          <p:spPr bwMode="auto">
            <a:xfrm>
              <a:off x="4951414" y="267335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67" name="Text Box 436"/>
            <p:cNvSpPr txBox="1">
              <a:spLocks noChangeArrowheads="1"/>
            </p:cNvSpPr>
            <p:nvPr/>
          </p:nvSpPr>
          <p:spPr bwMode="auto">
            <a:xfrm>
              <a:off x="5043488" y="240030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68" name="Text Box 437"/>
            <p:cNvSpPr txBox="1">
              <a:spLocks noChangeArrowheads="1"/>
            </p:cNvSpPr>
            <p:nvPr/>
          </p:nvSpPr>
          <p:spPr bwMode="auto">
            <a:xfrm>
              <a:off x="5043488" y="272097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69" name="Text Box 438"/>
            <p:cNvSpPr txBox="1">
              <a:spLocks noChangeArrowheads="1"/>
            </p:cNvSpPr>
            <p:nvPr/>
          </p:nvSpPr>
          <p:spPr bwMode="auto">
            <a:xfrm>
              <a:off x="5186363" y="265747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70" name="Text Box 439"/>
            <p:cNvSpPr txBox="1">
              <a:spLocks noChangeArrowheads="1"/>
            </p:cNvSpPr>
            <p:nvPr/>
          </p:nvSpPr>
          <p:spPr bwMode="auto">
            <a:xfrm>
              <a:off x="5068888" y="266541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71" name="Text Box 440"/>
            <p:cNvSpPr txBox="1">
              <a:spLocks noChangeArrowheads="1"/>
            </p:cNvSpPr>
            <p:nvPr/>
          </p:nvSpPr>
          <p:spPr bwMode="auto">
            <a:xfrm>
              <a:off x="5367337" y="262572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72" name="Text Box 441"/>
            <p:cNvSpPr txBox="1">
              <a:spLocks noChangeArrowheads="1"/>
            </p:cNvSpPr>
            <p:nvPr/>
          </p:nvSpPr>
          <p:spPr bwMode="auto">
            <a:xfrm>
              <a:off x="5418139" y="2484439"/>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73" name="Text Box 442"/>
            <p:cNvSpPr txBox="1">
              <a:spLocks noChangeArrowheads="1"/>
            </p:cNvSpPr>
            <p:nvPr/>
          </p:nvSpPr>
          <p:spPr bwMode="auto">
            <a:xfrm>
              <a:off x="5418139" y="252571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74" name="Text Box 443"/>
            <p:cNvSpPr txBox="1">
              <a:spLocks noChangeArrowheads="1"/>
            </p:cNvSpPr>
            <p:nvPr/>
          </p:nvSpPr>
          <p:spPr bwMode="auto">
            <a:xfrm>
              <a:off x="5186363" y="234315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75" name="Text Box 444"/>
            <p:cNvSpPr txBox="1">
              <a:spLocks noChangeArrowheads="1"/>
            </p:cNvSpPr>
            <p:nvPr/>
          </p:nvSpPr>
          <p:spPr bwMode="auto">
            <a:xfrm>
              <a:off x="5102225" y="298926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76" name="Text Box 445"/>
            <p:cNvSpPr txBox="1">
              <a:spLocks noChangeArrowheads="1"/>
            </p:cNvSpPr>
            <p:nvPr/>
          </p:nvSpPr>
          <p:spPr bwMode="auto">
            <a:xfrm>
              <a:off x="6038850" y="270033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77" name="Text Box 446"/>
            <p:cNvSpPr txBox="1">
              <a:spLocks noChangeArrowheads="1"/>
            </p:cNvSpPr>
            <p:nvPr/>
          </p:nvSpPr>
          <p:spPr bwMode="auto">
            <a:xfrm>
              <a:off x="5980113" y="249237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78" name="Text Box 447"/>
            <p:cNvSpPr txBox="1">
              <a:spLocks noChangeArrowheads="1"/>
            </p:cNvSpPr>
            <p:nvPr/>
          </p:nvSpPr>
          <p:spPr bwMode="auto">
            <a:xfrm>
              <a:off x="6097589" y="249237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79" name="Text Box 448"/>
            <p:cNvSpPr txBox="1">
              <a:spLocks noChangeArrowheads="1"/>
            </p:cNvSpPr>
            <p:nvPr/>
          </p:nvSpPr>
          <p:spPr bwMode="auto">
            <a:xfrm>
              <a:off x="6191252" y="250666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80" name="Text Box 449"/>
            <p:cNvSpPr txBox="1">
              <a:spLocks noChangeArrowheads="1"/>
            </p:cNvSpPr>
            <p:nvPr/>
          </p:nvSpPr>
          <p:spPr bwMode="auto">
            <a:xfrm>
              <a:off x="6062663" y="255746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81" name="Text Box 450"/>
            <p:cNvSpPr txBox="1">
              <a:spLocks noChangeArrowheads="1"/>
            </p:cNvSpPr>
            <p:nvPr/>
          </p:nvSpPr>
          <p:spPr bwMode="auto">
            <a:xfrm>
              <a:off x="6097589" y="262572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82" name="Text Box 451"/>
            <p:cNvSpPr txBox="1">
              <a:spLocks noChangeArrowheads="1"/>
            </p:cNvSpPr>
            <p:nvPr/>
          </p:nvSpPr>
          <p:spPr bwMode="auto">
            <a:xfrm>
              <a:off x="6156324" y="259873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83" name="Text Box 452"/>
            <p:cNvSpPr txBox="1">
              <a:spLocks noChangeArrowheads="1"/>
            </p:cNvSpPr>
            <p:nvPr/>
          </p:nvSpPr>
          <p:spPr bwMode="auto">
            <a:xfrm>
              <a:off x="6216650" y="257651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84" name="Text Box 453"/>
            <p:cNvSpPr txBox="1">
              <a:spLocks noChangeArrowheads="1"/>
            </p:cNvSpPr>
            <p:nvPr/>
          </p:nvSpPr>
          <p:spPr bwMode="auto">
            <a:xfrm>
              <a:off x="6272212" y="255270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85" name="Text Box 454"/>
            <p:cNvSpPr txBox="1">
              <a:spLocks noChangeArrowheads="1"/>
            </p:cNvSpPr>
            <p:nvPr/>
          </p:nvSpPr>
          <p:spPr bwMode="auto">
            <a:xfrm>
              <a:off x="6280149" y="253206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86" name="Text Box 455"/>
            <p:cNvSpPr txBox="1">
              <a:spLocks noChangeArrowheads="1"/>
            </p:cNvSpPr>
            <p:nvPr/>
          </p:nvSpPr>
          <p:spPr bwMode="auto">
            <a:xfrm>
              <a:off x="6388099" y="250666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87" name="Text Box 456"/>
            <p:cNvSpPr txBox="1">
              <a:spLocks noChangeArrowheads="1"/>
            </p:cNvSpPr>
            <p:nvPr/>
          </p:nvSpPr>
          <p:spPr bwMode="auto">
            <a:xfrm>
              <a:off x="6494463" y="248285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88" name="Text Box 457"/>
            <p:cNvSpPr txBox="1">
              <a:spLocks noChangeArrowheads="1"/>
            </p:cNvSpPr>
            <p:nvPr/>
          </p:nvSpPr>
          <p:spPr bwMode="auto">
            <a:xfrm>
              <a:off x="6296024" y="249078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89" name="Text Box 458"/>
            <p:cNvSpPr txBox="1">
              <a:spLocks noChangeArrowheads="1"/>
            </p:cNvSpPr>
            <p:nvPr/>
          </p:nvSpPr>
          <p:spPr bwMode="auto">
            <a:xfrm>
              <a:off x="6329363" y="249713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90" name="Text Box 459"/>
            <p:cNvSpPr txBox="1">
              <a:spLocks noChangeArrowheads="1"/>
            </p:cNvSpPr>
            <p:nvPr/>
          </p:nvSpPr>
          <p:spPr bwMode="auto">
            <a:xfrm>
              <a:off x="6354764" y="2459038"/>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91" name="Text Box 460"/>
            <p:cNvSpPr txBox="1">
              <a:spLocks noChangeArrowheads="1"/>
            </p:cNvSpPr>
            <p:nvPr/>
          </p:nvSpPr>
          <p:spPr bwMode="auto">
            <a:xfrm>
              <a:off x="6505575" y="245110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92" name="Text Box 461"/>
            <p:cNvSpPr txBox="1">
              <a:spLocks noChangeArrowheads="1"/>
            </p:cNvSpPr>
            <p:nvPr/>
          </p:nvSpPr>
          <p:spPr bwMode="auto">
            <a:xfrm>
              <a:off x="6588124" y="244475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93" name="Text Box 462"/>
            <p:cNvSpPr txBox="1">
              <a:spLocks noChangeArrowheads="1"/>
            </p:cNvSpPr>
            <p:nvPr/>
          </p:nvSpPr>
          <p:spPr bwMode="auto">
            <a:xfrm>
              <a:off x="6543675" y="257651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94" name="Text Box 463"/>
            <p:cNvSpPr txBox="1">
              <a:spLocks noChangeArrowheads="1"/>
            </p:cNvSpPr>
            <p:nvPr/>
          </p:nvSpPr>
          <p:spPr bwMode="auto">
            <a:xfrm>
              <a:off x="6529388" y="2525713"/>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95" name="Text Box 464"/>
            <p:cNvSpPr txBox="1">
              <a:spLocks noChangeArrowheads="1"/>
            </p:cNvSpPr>
            <p:nvPr/>
          </p:nvSpPr>
          <p:spPr bwMode="auto">
            <a:xfrm>
              <a:off x="6557964" y="2482850"/>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96" name="Text Box 465"/>
            <p:cNvSpPr txBox="1">
              <a:spLocks noChangeArrowheads="1"/>
            </p:cNvSpPr>
            <p:nvPr/>
          </p:nvSpPr>
          <p:spPr bwMode="auto">
            <a:xfrm>
              <a:off x="5783263" y="265747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97" name="Text Box 466"/>
            <p:cNvSpPr txBox="1">
              <a:spLocks noChangeArrowheads="1"/>
            </p:cNvSpPr>
            <p:nvPr/>
          </p:nvSpPr>
          <p:spPr bwMode="auto">
            <a:xfrm>
              <a:off x="6156324" y="254952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98" name="Text Box 467"/>
            <p:cNvSpPr txBox="1">
              <a:spLocks noChangeArrowheads="1"/>
            </p:cNvSpPr>
            <p:nvPr/>
          </p:nvSpPr>
          <p:spPr bwMode="auto">
            <a:xfrm>
              <a:off x="6361113" y="263842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sp>
          <p:nvSpPr>
            <p:cNvPr id="48599" name="Text Box 468"/>
            <p:cNvSpPr txBox="1">
              <a:spLocks noChangeArrowheads="1"/>
            </p:cNvSpPr>
            <p:nvPr/>
          </p:nvSpPr>
          <p:spPr bwMode="auto">
            <a:xfrm>
              <a:off x="5245100" y="2657475"/>
              <a:ext cx="348224" cy="656798"/>
            </a:xfrm>
            <a:prstGeom prst="rect">
              <a:avLst/>
            </a:prstGeom>
            <a:noFill/>
            <a:ln w="9525">
              <a:noFill/>
              <a:miter lim="800000"/>
              <a:headEnd/>
              <a:tailEnd/>
            </a:ln>
          </p:spPr>
          <p:txBody>
            <a:bodyPr wrap="none">
              <a:spAutoFit/>
            </a:bodyPr>
            <a:lstStyle/>
            <a:p>
              <a:r>
                <a:rPr lang="en-US" sz="3600" i="0">
                  <a:latin typeface="Corbel" panose="020B0503020204020204" pitchFamily="34" charset="0"/>
                </a:rPr>
                <a:t>.</a:t>
              </a:r>
            </a:p>
          </p:txBody>
        </p:sp>
        <p:grpSp>
          <p:nvGrpSpPr>
            <p:cNvPr id="48600" name="Group 581"/>
            <p:cNvGrpSpPr>
              <a:grpSpLocks/>
            </p:cNvGrpSpPr>
            <p:nvPr/>
          </p:nvGrpSpPr>
          <p:grpSpPr bwMode="auto">
            <a:xfrm>
              <a:off x="5988046" y="3065463"/>
              <a:ext cx="1547565" cy="1170115"/>
              <a:chOff x="5008" y="528"/>
              <a:chExt cx="1271" cy="1041"/>
            </a:xfrm>
          </p:grpSpPr>
          <p:sp>
            <p:nvSpPr>
              <p:cNvPr id="49003" name="Text Box 496"/>
              <p:cNvSpPr txBox="1">
                <a:spLocks noChangeArrowheads="1"/>
              </p:cNvSpPr>
              <p:nvPr/>
            </p:nvSpPr>
            <p:spPr bwMode="auto">
              <a:xfrm>
                <a:off x="5832" y="565"/>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04" name="Text Box 509"/>
              <p:cNvSpPr txBox="1">
                <a:spLocks noChangeArrowheads="1"/>
              </p:cNvSpPr>
              <p:nvPr/>
            </p:nvSpPr>
            <p:spPr bwMode="auto">
              <a:xfrm>
                <a:off x="5355" y="581"/>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05" name="Text Box 510"/>
              <p:cNvSpPr txBox="1">
                <a:spLocks noChangeArrowheads="1"/>
              </p:cNvSpPr>
              <p:nvPr/>
            </p:nvSpPr>
            <p:spPr bwMode="auto">
              <a:xfrm>
                <a:off x="5472" y="528"/>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06" name="Text Box 511"/>
              <p:cNvSpPr txBox="1">
                <a:spLocks noChangeArrowheads="1"/>
              </p:cNvSpPr>
              <p:nvPr/>
            </p:nvSpPr>
            <p:spPr bwMode="auto">
              <a:xfrm>
                <a:off x="5549" y="528"/>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07" name="Text Box 512"/>
              <p:cNvSpPr txBox="1">
                <a:spLocks noChangeArrowheads="1"/>
              </p:cNvSpPr>
              <p:nvPr/>
            </p:nvSpPr>
            <p:spPr bwMode="auto">
              <a:xfrm>
                <a:off x="5691" y="528"/>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08" name="Text Box 513"/>
              <p:cNvSpPr txBox="1">
                <a:spLocks noChangeArrowheads="1"/>
              </p:cNvSpPr>
              <p:nvPr/>
            </p:nvSpPr>
            <p:spPr bwMode="auto">
              <a:xfrm>
                <a:off x="5826" y="559"/>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09" name="Text Box 524"/>
              <p:cNvSpPr txBox="1">
                <a:spLocks noChangeArrowheads="1"/>
              </p:cNvSpPr>
              <p:nvPr/>
            </p:nvSpPr>
            <p:spPr bwMode="auto">
              <a:xfrm>
                <a:off x="5691" y="559"/>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10" name="Text Box 525"/>
              <p:cNvSpPr txBox="1">
                <a:spLocks noChangeArrowheads="1"/>
              </p:cNvSpPr>
              <p:nvPr/>
            </p:nvSpPr>
            <p:spPr bwMode="auto">
              <a:xfrm>
                <a:off x="5472" y="559"/>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11" name="Text Box 526"/>
              <p:cNvSpPr txBox="1">
                <a:spLocks noChangeArrowheads="1"/>
              </p:cNvSpPr>
              <p:nvPr/>
            </p:nvSpPr>
            <p:spPr bwMode="auto">
              <a:xfrm>
                <a:off x="5424" y="574"/>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12" name="Text Box 527"/>
              <p:cNvSpPr txBox="1">
                <a:spLocks noChangeArrowheads="1"/>
              </p:cNvSpPr>
              <p:nvPr/>
            </p:nvSpPr>
            <p:spPr bwMode="auto">
              <a:xfrm>
                <a:off x="5520" y="574"/>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13" name="Text Box 533"/>
              <p:cNvSpPr txBox="1">
                <a:spLocks noChangeArrowheads="1"/>
              </p:cNvSpPr>
              <p:nvPr/>
            </p:nvSpPr>
            <p:spPr bwMode="auto">
              <a:xfrm>
                <a:off x="5736" y="565"/>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14" name="Text Box 544"/>
              <p:cNvSpPr txBox="1">
                <a:spLocks noChangeArrowheads="1"/>
              </p:cNvSpPr>
              <p:nvPr/>
            </p:nvSpPr>
            <p:spPr bwMode="auto">
              <a:xfrm>
                <a:off x="5580" y="534"/>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15" name="Text Box 553"/>
              <p:cNvSpPr txBox="1">
                <a:spLocks noChangeArrowheads="1"/>
              </p:cNvSpPr>
              <p:nvPr/>
            </p:nvSpPr>
            <p:spPr bwMode="auto">
              <a:xfrm>
                <a:off x="5541" y="594"/>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grpSp>
            <p:nvGrpSpPr>
              <p:cNvPr id="49016" name="Group 580"/>
              <p:cNvGrpSpPr>
                <a:grpSpLocks/>
              </p:cNvGrpSpPr>
              <p:nvPr/>
            </p:nvGrpSpPr>
            <p:grpSpPr bwMode="auto">
              <a:xfrm>
                <a:off x="5008" y="607"/>
                <a:ext cx="1271" cy="962"/>
                <a:chOff x="5008" y="607"/>
                <a:chExt cx="1271" cy="962"/>
              </a:xfrm>
            </p:grpSpPr>
            <p:sp>
              <p:nvSpPr>
                <p:cNvPr id="49017" name="Text Box 497"/>
                <p:cNvSpPr txBox="1">
                  <a:spLocks noChangeArrowheads="1"/>
                </p:cNvSpPr>
                <p:nvPr/>
              </p:nvSpPr>
              <p:spPr bwMode="auto">
                <a:xfrm>
                  <a:off x="5921" y="618"/>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18" name="Text Box 514"/>
                <p:cNvSpPr txBox="1">
                  <a:spLocks noChangeArrowheads="1"/>
                </p:cNvSpPr>
                <p:nvPr/>
              </p:nvSpPr>
              <p:spPr bwMode="auto">
                <a:xfrm>
                  <a:off x="5956" y="624"/>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19" name="Text Box 532"/>
                <p:cNvSpPr txBox="1">
                  <a:spLocks noChangeArrowheads="1"/>
                </p:cNvSpPr>
                <p:nvPr/>
              </p:nvSpPr>
              <p:spPr bwMode="auto">
                <a:xfrm>
                  <a:off x="5615" y="624"/>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20" name="Text Box 534"/>
                <p:cNvSpPr txBox="1">
                  <a:spLocks noChangeArrowheads="1"/>
                </p:cNvSpPr>
                <p:nvPr/>
              </p:nvSpPr>
              <p:spPr bwMode="auto">
                <a:xfrm>
                  <a:off x="5856" y="624"/>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21" name="Text Box 545"/>
                <p:cNvSpPr txBox="1">
                  <a:spLocks noChangeArrowheads="1"/>
                </p:cNvSpPr>
                <p:nvPr/>
              </p:nvSpPr>
              <p:spPr bwMode="auto">
                <a:xfrm>
                  <a:off x="5761" y="624"/>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22" name="Text Box 548"/>
                <p:cNvSpPr txBox="1">
                  <a:spLocks noChangeArrowheads="1"/>
                </p:cNvSpPr>
                <p:nvPr/>
              </p:nvSpPr>
              <p:spPr bwMode="auto">
                <a:xfrm>
                  <a:off x="5707" y="642"/>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23" name="Text Box 549"/>
                <p:cNvSpPr txBox="1">
                  <a:spLocks noChangeArrowheads="1"/>
                </p:cNvSpPr>
                <p:nvPr/>
              </p:nvSpPr>
              <p:spPr bwMode="auto">
                <a:xfrm>
                  <a:off x="5424" y="624"/>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24" name="Text Box 550"/>
                <p:cNvSpPr txBox="1">
                  <a:spLocks noChangeArrowheads="1"/>
                </p:cNvSpPr>
                <p:nvPr/>
              </p:nvSpPr>
              <p:spPr bwMode="auto">
                <a:xfrm>
                  <a:off x="5311" y="638"/>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25" name="Text Box 554"/>
                <p:cNvSpPr txBox="1">
                  <a:spLocks noChangeArrowheads="1"/>
                </p:cNvSpPr>
                <p:nvPr/>
              </p:nvSpPr>
              <p:spPr bwMode="auto">
                <a:xfrm>
                  <a:off x="5712" y="607"/>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grpSp>
              <p:nvGrpSpPr>
                <p:cNvPr id="49026" name="Group 579"/>
                <p:cNvGrpSpPr>
                  <a:grpSpLocks/>
                </p:cNvGrpSpPr>
                <p:nvPr/>
              </p:nvGrpSpPr>
              <p:grpSpPr bwMode="auto">
                <a:xfrm>
                  <a:off x="5008" y="631"/>
                  <a:ext cx="1271" cy="938"/>
                  <a:chOff x="5032" y="663"/>
                  <a:chExt cx="1271" cy="938"/>
                </a:xfrm>
              </p:grpSpPr>
              <p:sp>
                <p:nvSpPr>
                  <p:cNvPr id="49027" name="Text Box 493"/>
                  <p:cNvSpPr txBox="1">
                    <a:spLocks noChangeArrowheads="1"/>
                  </p:cNvSpPr>
                  <p:nvPr/>
                </p:nvSpPr>
                <p:spPr bwMode="auto">
                  <a:xfrm>
                    <a:off x="5565" y="671"/>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28" name="Text Box 494"/>
                  <p:cNvSpPr txBox="1">
                    <a:spLocks noChangeArrowheads="1"/>
                  </p:cNvSpPr>
                  <p:nvPr/>
                </p:nvSpPr>
                <p:spPr bwMode="auto">
                  <a:xfrm>
                    <a:off x="5653" y="664"/>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29" name="Text Box 495"/>
                  <p:cNvSpPr txBox="1">
                    <a:spLocks noChangeArrowheads="1"/>
                  </p:cNvSpPr>
                  <p:nvPr/>
                </p:nvSpPr>
                <p:spPr bwMode="auto">
                  <a:xfrm>
                    <a:off x="5740" y="664"/>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30" name="Text Box 508"/>
                  <p:cNvSpPr txBox="1">
                    <a:spLocks noChangeArrowheads="1"/>
                  </p:cNvSpPr>
                  <p:nvPr/>
                </p:nvSpPr>
                <p:spPr bwMode="auto">
                  <a:xfrm>
                    <a:off x="5236" y="664"/>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31" name="Text Box 552"/>
                  <p:cNvSpPr txBox="1">
                    <a:spLocks noChangeArrowheads="1"/>
                  </p:cNvSpPr>
                  <p:nvPr/>
                </p:nvSpPr>
                <p:spPr bwMode="auto">
                  <a:xfrm>
                    <a:off x="5308" y="671"/>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32" name="Text Box 555"/>
                  <p:cNvSpPr txBox="1">
                    <a:spLocks noChangeArrowheads="1"/>
                  </p:cNvSpPr>
                  <p:nvPr/>
                </p:nvSpPr>
                <p:spPr bwMode="auto">
                  <a:xfrm>
                    <a:off x="5471" y="664"/>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33" name="Text Box 558"/>
                  <p:cNvSpPr txBox="1">
                    <a:spLocks noChangeArrowheads="1"/>
                  </p:cNvSpPr>
                  <p:nvPr/>
                </p:nvSpPr>
                <p:spPr bwMode="auto">
                  <a:xfrm>
                    <a:off x="5357" y="671"/>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grpSp>
                <p:nvGrpSpPr>
                  <p:cNvPr id="49034" name="Group 578"/>
                  <p:cNvGrpSpPr>
                    <a:grpSpLocks/>
                  </p:cNvGrpSpPr>
                  <p:nvPr/>
                </p:nvGrpSpPr>
                <p:grpSpPr bwMode="auto">
                  <a:xfrm>
                    <a:off x="5032" y="663"/>
                    <a:ext cx="1271" cy="938"/>
                    <a:chOff x="5052" y="679"/>
                    <a:chExt cx="1271" cy="938"/>
                  </a:xfrm>
                </p:grpSpPr>
                <p:sp>
                  <p:nvSpPr>
                    <p:cNvPr id="49035" name="Text Box 475"/>
                    <p:cNvSpPr txBox="1">
                      <a:spLocks noChangeArrowheads="1"/>
                    </p:cNvSpPr>
                    <p:nvPr/>
                  </p:nvSpPr>
                  <p:spPr bwMode="auto">
                    <a:xfrm>
                      <a:off x="5270" y="841"/>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36" name="Text Box 476"/>
                    <p:cNvSpPr txBox="1">
                      <a:spLocks noChangeArrowheads="1"/>
                    </p:cNvSpPr>
                    <p:nvPr/>
                  </p:nvSpPr>
                  <p:spPr bwMode="auto">
                    <a:xfrm>
                      <a:off x="5366" y="937"/>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37" name="Text Box 477"/>
                    <p:cNvSpPr txBox="1">
                      <a:spLocks noChangeArrowheads="1"/>
                    </p:cNvSpPr>
                    <p:nvPr/>
                  </p:nvSpPr>
                  <p:spPr bwMode="auto">
                    <a:xfrm>
                      <a:off x="5280" y="1102"/>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38" name="Text Box 478"/>
                    <p:cNvSpPr txBox="1">
                      <a:spLocks noChangeArrowheads="1"/>
                    </p:cNvSpPr>
                    <p:nvPr/>
                  </p:nvSpPr>
                  <p:spPr bwMode="auto">
                    <a:xfrm>
                      <a:off x="5183" y="1102"/>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39" name="Text Box 479"/>
                    <p:cNvSpPr txBox="1">
                      <a:spLocks noChangeArrowheads="1"/>
                    </p:cNvSpPr>
                    <p:nvPr/>
                  </p:nvSpPr>
                  <p:spPr bwMode="auto">
                    <a:xfrm>
                      <a:off x="5164" y="1053"/>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40" name="Text Box 480"/>
                    <p:cNvSpPr txBox="1">
                      <a:spLocks noChangeArrowheads="1"/>
                    </p:cNvSpPr>
                    <p:nvPr/>
                  </p:nvSpPr>
                  <p:spPr bwMode="auto">
                    <a:xfrm>
                      <a:off x="5144" y="1007"/>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41" name="Text Box 481"/>
                    <p:cNvSpPr txBox="1">
                      <a:spLocks noChangeArrowheads="1"/>
                    </p:cNvSpPr>
                    <p:nvPr/>
                  </p:nvSpPr>
                  <p:spPr bwMode="auto">
                    <a:xfrm>
                      <a:off x="5164" y="1102"/>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42" name="Text Box 482"/>
                    <p:cNvSpPr txBox="1">
                      <a:spLocks noChangeArrowheads="1"/>
                    </p:cNvSpPr>
                    <p:nvPr/>
                  </p:nvSpPr>
                  <p:spPr bwMode="auto">
                    <a:xfrm>
                      <a:off x="5212" y="1154"/>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43" name="Text Box 483"/>
                    <p:cNvSpPr txBox="1">
                      <a:spLocks noChangeArrowheads="1"/>
                    </p:cNvSpPr>
                    <p:nvPr/>
                  </p:nvSpPr>
                  <p:spPr bwMode="auto">
                    <a:xfrm>
                      <a:off x="5260" y="1195"/>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44" name="Text Box 484"/>
                    <p:cNvSpPr txBox="1">
                      <a:spLocks noChangeArrowheads="1"/>
                    </p:cNvSpPr>
                    <p:nvPr/>
                  </p:nvSpPr>
                  <p:spPr bwMode="auto">
                    <a:xfrm>
                      <a:off x="5309" y="1161"/>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45" name="Text Box 485"/>
                    <p:cNvSpPr txBox="1">
                      <a:spLocks noChangeArrowheads="1"/>
                    </p:cNvSpPr>
                    <p:nvPr/>
                  </p:nvSpPr>
                  <p:spPr bwMode="auto">
                    <a:xfrm>
                      <a:off x="5358" y="1119"/>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46" name="Text Box 486"/>
                    <p:cNvSpPr txBox="1">
                      <a:spLocks noChangeArrowheads="1"/>
                    </p:cNvSpPr>
                    <p:nvPr/>
                  </p:nvSpPr>
                  <p:spPr bwMode="auto">
                    <a:xfrm>
                      <a:off x="5377" y="1154"/>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47" name="Text Box 487"/>
                    <p:cNvSpPr txBox="1">
                      <a:spLocks noChangeArrowheads="1"/>
                    </p:cNvSpPr>
                    <p:nvPr/>
                  </p:nvSpPr>
                  <p:spPr bwMode="auto">
                    <a:xfrm>
                      <a:off x="5426" y="1102"/>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48" name="Text Box 488"/>
                    <p:cNvSpPr txBox="1">
                      <a:spLocks noChangeArrowheads="1"/>
                    </p:cNvSpPr>
                    <p:nvPr/>
                  </p:nvSpPr>
                  <p:spPr bwMode="auto">
                    <a:xfrm>
                      <a:off x="5426" y="1007"/>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49" name="Text Box 489"/>
                    <p:cNvSpPr txBox="1">
                      <a:spLocks noChangeArrowheads="1"/>
                    </p:cNvSpPr>
                    <p:nvPr/>
                  </p:nvSpPr>
                  <p:spPr bwMode="auto">
                    <a:xfrm>
                      <a:off x="5377" y="864"/>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50" name="Text Box 490"/>
                    <p:cNvSpPr txBox="1">
                      <a:spLocks noChangeArrowheads="1"/>
                    </p:cNvSpPr>
                    <p:nvPr/>
                  </p:nvSpPr>
                  <p:spPr bwMode="auto">
                    <a:xfrm>
                      <a:off x="5406" y="816"/>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51" name="Text Box 491"/>
                    <p:cNvSpPr txBox="1">
                      <a:spLocks noChangeArrowheads="1"/>
                    </p:cNvSpPr>
                    <p:nvPr/>
                  </p:nvSpPr>
                  <p:spPr bwMode="auto">
                    <a:xfrm>
                      <a:off x="5454" y="722"/>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52" name="Text Box 492"/>
                    <p:cNvSpPr txBox="1">
                      <a:spLocks noChangeArrowheads="1"/>
                    </p:cNvSpPr>
                    <p:nvPr/>
                  </p:nvSpPr>
                  <p:spPr bwMode="auto">
                    <a:xfrm>
                      <a:off x="5501" y="687"/>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53" name="Text Box 498"/>
                    <p:cNvSpPr txBox="1">
                      <a:spLocks noChangeArrowheads="1"/>
                    </p:cNvSpPr>
                    <p:nvPr/>
                  </p:nvSpPr>
                  <p:spPr bwMode="auto">
                    <a:xfrm>
                      <a:off x="6017" y="679"/>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54" name="Text Box 499"/>
                    <p:cNvSpPr txBox="1">
                      <a:spLocks noChangeArrowheads="1"/>
                    </p:cNvSpPr>
                    <p:nvPr/>
                  </p:nvSpPr>
                  <p:spPr bwMode="auto">
                    <a:xfrm>
                      <a:off x="6075" y="775"/>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55" name="Text Box 500"/>
                    <p:cNvSpPr txBox="1">
                      <a:spLocks noChangeArrowheads="1"/>
                    </p:cNvSpPr>
                    <p:nvPr/>
                  </p:nvSpPr>
                  <p:spPr bwMode="auto">
                    <a:xfrm>
                      <a:off x="5999" y="816"/>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56" name="Text Box 501"/>
                    <p:cNvSpPr txBox="1">
                      <a:spLocks noChangeArrowheads="1"/>
                    </p:cNvSpPr>
                    <p:nvPr/>
                  </p:nvSpPr>
                  <p:spPr bwMode="auto">
                    <a:xfrm>
                      <a:off x="5911" y="737"/>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57" name="Text Box 502"/>
                    <p:cNvSpPr txBox="1">
                      <a:spLocks noChangeArrowheads="1"/>
                    </p:cNvSpPr>
                    <p:nvPr/>
                  </p:nvSpPr>
                  <p:spPr bwMode="auto">
                    <a:xfrm>
                      <a:off x="5240" y="1154"/>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58" name="Text Box 503"/>
                    <p:cNvSpPr txBox="1">
                      <a:spLocks noChangeArrowheads="1"/>
                    </p:cNvSpPr>
                    <p:nvPr/>
                  </p:nvSpPr>
                  <p:spPr bwMode="auto">
                    <a:xfrm>
                      <a:off x="5093" y="1154"/>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59" name="Text Box 504"/>
                    <p:cNvSpPr txBox="1">
                      <a:spLocks noChangeArrowheads="1"/>
                    </p:cNvSpPr>
                    <p:nvPr/>
                  </p:nvSpPr>
                  <p:spPr bwMode="auto">
                    <a:xfrm>
                      <a:off x="5070" y="1054"/>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60" name="Text Box 505"/>
                    <p:cNvSpPr txBox="1">
                      <a:spLocks noChangeArrowheads="1"/>
                    </p:cNvSpPr>
                    <p:nvPr/>
                  </p:nvSpPr>
                  <p:spPr bwMode="auto">
                    <a:xfrm>
                      <a:off x="5070" y="958"/>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61" name="Text Box 506"/>
                    <p:cNvSpPr txBox="1">
                      <a:spLocks noChangeArrowheads="1"/>
                    </p:cNvSpPr>
                    <p:nvPr/>
                  </p:nvSpPr>
                  <p:spPr bwMode="auto">
                    <a:xfrm>
                      <a:off x="5093" y="870"/>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62" name="Text Box 507"/>
                    <p:cNvSpPr txBox="1">
                      <a:spLocks noChangeArrowheads="1"/>
                    </p:cNvSpPr>
                    <p:nvPr/>
                  </p:nvSpPr>
                  <p:spPr bwMode="auto">
                    <a:xfrm>
                      <a:off x="5164" y="769"/>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63" name="Text Box 515"/>
                    <p:cNvSpPr txBox="1">
                      <a:spLocks noChangeArrowheads="1"/>
                    </p:cNvSpPr>
                    <p:nvPr/>
                  </p:nvSpPr>
                  <p:spPr bwMode="auto">
                    <a:xfrm>
                      <a:off x="5462" y="722"/>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64" name="Text Box 516"/>
                    <p:cNvSpPr txBox="1">
                      <a:spLocks noChangeArrowheads="1"/>
                    </p:cNvSpPr>
                    <p:nvPr/>
                  </p:nvSpPr>
                  <p:spPr bwMode="auto">
                    <a:xfrm>
                      <a:off x="5377" y="886"/>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65" name="Text Box 517"/>
                    <p:cNvSpPr txBox="1">
                      <a:spLocks noChangeArrowheads="1"/>
                    </p:cNvSpPr>
                    <p:nvPr/>
                  </p:nvSpPr>
                  <p:spPr bwMode="auto">
                    <a:xfrm>
                      <a:off x="5280" y="886"/>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66" name="Text Box 518"/>
                    <p:cNvSpPr txBox="1">
                      <a:spLocks noChangeArrowheads="1"/>
                    </p:cNvSpPr>
                    <p:nvPr/>
                  </p:nvSpPr>
                  <p:spPr bwMode="auto">
                    <a:xfrm>
                      <a:off x="5259" y="839"/>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67" name="Text Box 519"/>
                    <p:cNvSpPr txBox="1">
                      <a:spLocks noChangeArrowheads="1"/>
                    </p:cNvSpPr>
                    <p:nvPr/>
                  </p:nvSpPr>
                  <p:spPr bwMode="auto">
                    <a:xfrm>
                      <a:off x="5240" y="790"/>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68" name="Text Box 520"/>
                    <p:cNvSpPr txBox="1">
                      <a:spLocks noChangeArrowheads="1"/>
                    </p:cNvSpPr>
                    <p:nvPr/>
                  </p:nvSpPr>
                  <p:spPr bwMode="auto">
                    <a:xfrm>
                      <a:off x="5259" y="886"/>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69" name="Text Box 521"/>
                    <p:cNvSpPr txBox="1">
                      <a:spLocks noChangeArrowheads="1"/>
                    </p:cNvSpPr>
                    <p:nvPr/>
                  </p:nvSpPr>
                  <p:spPr bwMode="auto">
                    <a:xfrm>
                      <a:off x="5309" y="935"/>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70" name="Text Box 522"/>
                    <p:cNvSpPr txBox="1">
                      <a:spLocks noChangeArrowheads="1"/>
                    </p:cNvSpPr>
                    <p:nvPr/>
                  </p:nvSpPr>
                  <p:spPr bwMode="auto">
                    <a:xfrm>
                      <a:off x="5357" y="977"/>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71" name="Text Box 523"/>
                    <p:cNvSpPr txBox="1">
                      <a:spLocks noChangeArrowheads="1"/>
                    </p:cNvSpPr>
                    <p:nvPr/>
                  </p:nvSpPr>
                  <p:spPr bwMode="auto">
                    <a:xfrm>
                      <a:off x="5406" y="937"/>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72" name="Text Box 528"/>
                    <p:cNvSpPr txBox="1">
                      <a:spLocks noChangeArrowheads="1"/>
                    </p:cNvSpPr>
                    <p:nvPr/>
                  </p:nvSpPr>
                  <p:spPr bwMode="auto">
                    <a:xfrm>
                      <a:off x="5336" y="935"/>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73" name="Text Box 529"/>
                    <p:cNvSpPr txBox="1">
                      <a:spLocks noChangeArrowheads="1"/>
                    </p:cNvSpPr>
                    <p:nvPr/>
                  </p:nvSpPr>
                  <p:spPr bwMode="auto">
                    <a:xfrm>
                      <a:off x="5191" y="935"/>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74" name="Text Box 530"/>
                    <p:cNvSpPr txBox="1">
                      <a:spLocks noChangeArrowheads="1"/>
                    </p:cNvSpPr>
                    <p:nvPr/>
                  </p:nvSpPr>
                  <p:spPr bwMode="auto">
                    <a:xfrm>
                      <a:off x="5164" y="839"/>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75" name="Text Box 531"/>
                    <p:cNvSpPr txBox="1">
                      <a:spLocks noChangeArrowheads="1"/>
                    </p:cNvSpPr>
                    <p:nvPr/>
                  </p:nvSpPr>
                  <p:spPr bwMode="auto">
                    <a:xfrm>
                      <a:off x="5164" y="740"/>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76" name="Text Box 535"/>
                    <p:cNvSpPr txBox="1">
                      <a:spLocks noChangeArrowheads="1"/>
                    </p:cNvSpPr>
                    <p:nvPr/>
                  </p:nvSpPr>
                  <p:spPr bwMode="auto">
                    <a:xfrm>
                      <a:off x="5976" y="685"/>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77" name="Text Box 536"/>
                    <p:cNvSpPr txBox="1">
                      <a:spLocks noChangeArrowheads="1"/>
                    </p:cNvSpPr>
                    <p:nvPr/>
                  </p:nvSpPr>
                  <p:spPr bwMode="auto">
                    <a:xfrm>
                      <a:off x="5979" y="769"/>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78" name="Text Box 537"/>
                    <p:cNvSpPr txBox="1">
                      <a:spLocks noChangeArrowheads="1"/>
                    </p:cNvSpPr>
                    <p:nvPr/>
                  </p:nvSpPr>
                  <p:spPr bwMode="auto">
                    <a:xfrm>
                      <a:off x="6047" y="816"/>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79" name="Text Box 538"/>
                    <p:cNvSpPr txBox="1">
                      <a:spLocks noChangeArrowheads="1"/>
                    </p:cNvSpPr>
                    <p:nvPr/>
                  </p:nvSpPr>
                  <p:spPr bwMode="auto">
                    <a:xfrm>
                      <a:off x="5999" y="722"/>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80" name="Text Box 539"/>
                    <p:cNvSpPr txBox="1">
                      <a:spLocks noChangeArrowheads="1"/>
                    </p:cNvSpPr>
                    <p:nvPr/>
                  </p:nvSpPr>
                  <p:spPr bwMode="auto">
                    <a:xfrm>
                      <a:off x="5952" y="722"/>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81" name="Text Box 540"/>
                    <p:cNvSpPr txBox="1">
                      <a:spLocks noChangeArrowheads="1"/>
                    </p:cNvSpPr>
                    <p:nvPr/>
                  </p:nvSpPr>
                  <p:spPr bwMode="auto">
                    <a:xfrm>
                      <a:off x="6028" y="794"/>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82" name="Text Box 541"/>
                    <p:cNvSpPr txBox="1">
                      <a:spLocks noChangeArrowheads="1"/>
                    </p:cNvSpPr>
                    <p:nvPr/>
                  </p:nvSpPr>
                  <p:spPr bwMode="auto">
                    <a:xfrm>
                      <a:off x="6028" y="769"/>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83" name="Text Box 542"/>
                    <p:cNvSpPr txBox="1">
                      <a:spLocks noChangeArrowheads="1"/>
                    </p:cNvSpPr>
                    <p:nvPr/>
                  </p:nvSpPr>
                  <p:spPr bwMode="auto">
                    <a:xfrm>
                      <a:off x="6037" y="722"/>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84" name="Text Box 543"/>
                    <p:cNvSpPr txBox="1">
                      <a:spLocks noChangeArrowheads="1"/>
                    </p:cNvSpPr>
                    <p:nvPr/>
                  </p:nvSpPr>
                  <p:spPr bwMode="auto">
                    <a:xfrm>
                      <a:off x="6045" y="722"/>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85" name="Text Box 546"/>
                    <p:cNvSpPr txBox="1">
                      <a:spLocks noChangeArrowheads="1"/>
                    </p:cNvSpPr>
                    <p:nvPr/>
                  </p:nvSpPr>
                  <p:spPr bwMode="auto">
                    <a:xfrm>
                      <a:off x="5899" y="709"/>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86" name="Text Box 547"/>
                    <p:cNvSpPr txBox="1">
                      <a:spLocks noChangeArrowheads="1"/>
                    </p:cNvSpPr>
                    <p:nvPr/>
                  </p:nvSpPr>
                  <p:spPr bwMode="auto">
                    <a:xfrm>
                      <a:off x="5802" y="685"/>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87" name="Text Box 551"/>
                    <p:cNvSpPr txBox="1">
                      <a:spLocks noChangeArrowheads="1"/>
                    </p:cNvSpPr>
                    <p:nvPr/>
                  </p:nvSpPr>
                  <p:spPr bwMode="auto">
                    <a:xfrm>
                      <a:off x="5212" y="722"/>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88" name="Text Box 556"/>
                    <p:cNvSpPr txBox="1">
                      <a:spLocks noChangeArrowheads="1"/>
                    </p:cNvSpPr>
                    <p:nvPr/>
                  </p:nvSpPr>
                  <p:spPr bwMode="auto">
                    <a:xfrm>
                      <a:off x="5238" y="737"/>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89" name="Text Box 557"/>
                    <p:cNvSpPr txBox="1">
                      <a:spLocks noChangeArrowheads="1"/>
                    </p:cNvSpPr>
                    <p:nvPr/>
                  </p:nvSpPr>
                  <p:spPr bwMode="auto">
                    <a:xfrm>
                      <a:off x="5280" y="709"/>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90" name="Text Box 559"/>
                    <p:cNvSpPr txBox="1">
                      <a:spLocks noChangeArrowheads="1"/>
                    </p:cNvSpPr>
                    <p:nvPr/>
                  </p:nvSpPr>
                  <p:spPr bwMode="auto">
                    <a:xfrm>
                      <a:off x="5377" y="761"/>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91" name="Text Box 560"/>
                    <p:cNvSpPr txBox="1">
                      <a:spLocks noChangeArrowheads="1"/>
                    </p:cNvSpPr>
                    <p:nvPr/>
                  </p:nvSpPr>
                  <p:spPr bwMode="auto">
                    <a:xfrm>
                      <a:off x="5335" y="816"/>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92" name="Text Box 561"/>
                    <p:cNvSpPr txBox="1">
                      <a:spLocks noChangeArrowheads="1"/>
                    </p:cNvSpPr>
                    <p:nvPr/>
                  </p:nvSpPr>
                  <p:spPr bwMode="auto">
                    <a:xfrm>
                      <a:off x="5280" y="731"/>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93" name="Text Box 562"/>
                    <p:cNvSpPr txBox="1">
                      <a:spLocks noChangeArrowheads="1"/>
                    </p:cNvSpPr>
                    <p:nvPr/>
                  </p:nvSpPr>
                  <p:spPr bwMode="auto">
                    <a:xfrm>
                      <a:off x="5197" y="1044"/>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94" name="Text Box 563"/>
                    <p:cNvSpPr txBox="1">
                      <a:spLocks noChangeArrowheads="1"/>
                    </p:cNvSpPr>
                    <p:nvPr/>
                  </p:nvSpPr>
                  <p:spPr bwMode="auto">
                    <a:xfrm>
                      <a:off x="5052" y="912"/>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95" name="Text Box 564"/>
                    <p:cNvSpPr txBox="1">
                      <a:spLocks noChangeArrowheads="1"/>
                    </p:cNvSpPr>
                    <p:nvPr/>
                  </p:nvSpPr>
                  <p:spPr bwMode="auto">
                    <a:xfrm>
                      <a:off x="5328" y="1007"/>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96" name="Text Box 565"/>
                    <p:cNvSpPr txBox="1">
                      <a:spLocks noChangeArrowheads="1"/>
                    </p:cNvSpPr>
                    <p:nvPr/>
                  </p:nvSpPr>
                  <p:spPr bwMode="auto">
                    <a:xfrm>
                      <a:off x="5357" y="1054"/>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97" name="Text Box 566"/>
                    <p:cNvSpPr txBox="1">
                      <a:spLocks noChangeArrowheads="1"/>
                    </p:cNvSpPr>
                    <p:nvPr/>
                  </p:nvSpPr>
                  <p:spPr bwMode="auto">
                    <a:xfrm>
                      <a:off x="5385" y="1102"/>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98" name="Text Box 567"/>
                    <p:cNvSpPr txBox="1">
                      <a:spLocks noChangeArrowheads="1"/>
                    </p:cNvSpPr>
                    <p:nvPr/>
                  </p:nvSpPr>
                  <p:spPr bwMode="auto">
                    <a:xfrm>
                      <a:off x="5406" y="1074"/>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099" name="Text Box 568"/>
                    <p:cNvSpPr txBox="1">
                      <a:spLocks noChangeArrowheads="1"/>
                    </p:cNvSpPr>
                    <p:nvPr/>
                  </p:nvSpPr>
                  <p:spPr bwMode="auto">
                    <a:xfrm>
                      <a:off x="5119" y="912"/>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100" name="Text Box 569"/>
                    <p:cNvSpPr txBox="1">
                      <a:spLocks noChangeArrowheads="1"/>
                    </p:cNvSpPr>
                    <p:nvPr/>
                  </p:nvSpPr>
                  <p:spPr bwMode="auto">
                    <a:xfrm>
                      <a:off x="5179" y="820"/>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101" name="Text Box 570"/>
                    <p:cNvSpPr txBox="1">
                      <a:spLocks noChangeArrowheads="1"/>
                    </p:cNvSpPr>
                    <p:nvPr/>
                  </p:nvSpPr>
                  <p:spPr bwMode="auto">
                    <a:xfrm>
                      <a:off x="5240" y="958"/>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102" name="Text Box 571"/>
                    <p:cNvSpPr txBox="1">
                      <a:spLocks noChangeArrowheads="1"/>
                    </p:cNvSpPr>
                    <p:nvPr/>
                  </p:nvSpPr>
                  <p:spPr bwMode="auto">
                    <a:xfrm>
                      <a:off x="5296" y="1079"/>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103" name="Text Box 572"/>
                    <p:cNvSpPr txBox="1">
                      <a:spLocks noChangeArrowheads="1"/>
                    </p:cNvSpPr>
                    <p:nvPr/>
                  </p:nvSpPr>
                  <p:spPr bwMode="auto">
                    <a:xfrm>
                      <a:off x="5354" y="1200"/>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104" name="Text Box 573"/>
                    <p:cNvSpPr txBox="1">
                      <a:spLocks noChangeArrowheads="1"/>
                    </p:cNvSpPr>
                    <p:nvPr/>
                  </p:nvSpPr>
                  <p:spPr bwMode="auto">
                    <a:xfrm>
                      <a:off x="5135" y="986"/>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105" name="Text Box 574"/>
                    <p:cNvSpPr txBox="1">
                      <a:spLocks noChangeArrowheads="1"/>
                    </p:cNvSpPr>
                    <p:nvPr/>
                  </p:nvSpPr>
                  <p:spPr bwMode="auto">
                    <a:xfrm>
                      <a:off x="5268" y="991"/>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106" name="Text Box 575"/>
                    <p:cNvSpPr txBox="1">
                      <a:spLocks noChangeArrowheads="1"/>
                    </p:cNvSpPr>
                    <p:nvPr/>
                  </p:nvSpPr>
                  <p:spPr bwMode="auto">
                    <a:xfrm>
                      <a:off x="5232" y="1054"/>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107" name="Text Box 576"/>
                    <p:cNvSpPr txBox="1">
                      <a:spLocks noChangeArrowheads="1"/>
                    </p:cNvSpPr>
                    <p:nvPr/>
                  </p:nvSpPr>
                  <p:spPr bwMode="auto">
                    <a:xfrm>
                      <a:off x="5197" y="1121"/>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9108" name="Text Box 577"/>
                    <p:cNvSpPr txBox="1">
                      <a:spLocks noChangeArrowheads="1"/>
                    </p:cNvSpPr>
                    <p:nvPr/>
                  </p:nvSpPr>
                  <p:spPr bwMode="auto">
                    <a:xfrm>
                      <a:off x="5161" y="1196"/>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grpSp>
            </p:grpSp>
          </p:grpSp>
        </p:grpSp>
        <p:grpSp>
          <p:nvGrpSpPr>
            <p:cNvPr id="48601" name="Group 711"/>
            <p:cNvGrpSpPr>
              <a:grpSpLocks/>
            </p:cNvGrpSpPr>
            <p:nvPr/>
          </p:nvGrpSpPr>
          <p:grpSpPr bwMode="auto">
            <a:xfrm>
              <a:off x="6032666" y="3291615"/>
              <a:ext cx="1764550" cy="1586050"/>
              <a:chOff x="5748" y="1250"/>
              <a:chExt cx="1450" cy="1410"/>
            </a:xfrm>
          </p:grpSpPr>
          <p:sp>
            <p:nvSpPr>
              <p:cNvPr id="48878" name="Text Box 597"/>
              <p:cNvSpPr txBox="1">
                <a:spLocks noChangeArrowheads="1"/>
              </p:cNvSpPr>
              <p:nvPr/>
            </p:nvSpPr>
            <p:spPr bwMode="auto">
              <a:xfrm rot="14890054" flipV="1">
                <a:off x="6345" y="1219"/>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79" name="Text Box 598"/>
              <p:cNvSpPr txBox="1">
                <a:spLocks noChangeArrowheads="1"/>
              </p:cNvSpPr>
              <p:nvPr/>
            </p:nvSpPr>
            <p:spPr bwMode="auto">
              <a:xfrm rot="14890054" flipV="1">
                <a:off x="6107" y="1265"/>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80" name="Text Box 599"/>
              <p:cNvSpPr txBox="1">
                <a:spLocks noChangeArrowheads="1"/>
              </p:cNvSpPr>
              <p:nvPr/>
            </p:nvSpPr>
            <p:spPr bwMode="auto">
              <a:xfrm rot="14890054" flipV="1">
                <a:off x="6681" y="1476"/>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81" name="Text Box 600"/>
              <p:cNvSpPr txBox="1">
                <a:spLocks noChangeArrowheads="1"/>
              </p:cNvSpPr>
              <p:nvPr/>
            </p:nvSpPr>
            <p:spPr bwMode="auto">
              <a:xfrm rot="14890054" flipV="1">
                <a:off x="6275" y="1243"/>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82" name="Text Box 601"/>
              <p:cNvSpPr txBox="1">
                <a:spLocks noChangeArrowheads="1"/>
              </p:cNvSpPr>
              <p:nvPr/>
            </p:nvSpPr>
            <p:spPr bwMode="auto">
              <a:xfrm rot="14890054" flipV="1">
                <a:off x="6588" y="1332"/>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83" name="Text Box 602"/>
              <p:cNvSpPr txBox="1">
                <a:spLocks noChangeArrowheads="1"/>
              </p:cNvSpPr>
              <p:nvPr/>
            </p:nvSpPr>
            <p:spPr bwMode="auto">
              <a:xfrm rot="14890054" flipV="1">
                <a:off x="6729" y="1514"/>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84" name="Text Box 603"/>
              <p:cNvSpPr txBox="1">
                <a:spLocks noChangeArrowheads="1"/>
              </p:cNvSpPr>
              <p:nvPr/>
            </p:nvSpPr>
            <p:spPr bwMode="auto">
              <a:xfrm rot="14890054" flipV="1">
                <a:off x="6776" y="1573"/>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85" name="Text Box 604"/>
              <p:cNvSpPr txBox="1">
                <a:spLocks noChangeArrowheads="1"/>
              </p:cNvSpPr>
              <p:nvPr/>
            </p:nvSpPr>
            <p:spPr bwMode="auto">
              <a:xfrm rot="14890054" flipV="1">
                <a:off x="6617" y="1881"/>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86" name="Text Box 605"/>
              <p:cNvSpPr txBox="1">
                <a:spLocks noChangeArrowheads="1"/>
              </p:cNvSpPr>
              <p:nvPr/>
            </p:nvSpPr>
            <p:spPr bwMode="auto">
              <a:xfrm rot="14890054" flipV="1">
                <a:off x="6729" y="1427"/>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87" name="Text Box 607"/>
              <p:cNvSpPr txBox="1">
                <a:spLocks noChangeArrowheads="1"/>
              </p:cNvSpPr>
              <p:nvPr/>
            </p:nvSpPr>
            <p:spPr bwMode="auto">
              <a:xfrm rot="14890054" flipV="1">
                <a:off x="6827" y="1696"/>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88" name="Text Box 608"/>
              <p:cNvSpPr txBox="1">
                <a:spLocks noChangeArrowheads="1"/>
              </p:cNvSpPr>
              <p:nvPr/>
            </p:nvSpPr>
            <p:spPr bwMode="auto">
              <a:xfrm rot="14890054" flipV="1">
                <a:off x="6827" y="1586"/>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89" name="Text Box 609"/>
              <p:cNvSpPr txBox="1">
                <a:spLocks noChangeArrowheads="1"/>
              </p:cNvSpPr>
              <p:nvPr/>
            </p:nvSpPr>
            <p:spPr bwMode="auto">
              <a:xfrm rot="14890054" flipV="1">
                <a:off x="6776" y="1501"/>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90" name="Text Box 610"/>
              <p:cNvSpPr txBox="1">
                <a:spLocks noChangeArrowheads="1"/>
              </p:cNvSpPr>
              <p:nvPr/>
            </p:nvSpPr>
            <p:spPr bwMode="auto">
              <a:xfrm rot="14890054" flipV="1">
                <a:off x="6681" y="1969"/>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91" name="Text Box 611"/>
              <p:cNvSpPr txBox="1">
                <a:spLocks noChangeArrowheads="1"/>
              </p:cNvSpPr>
              <p:nvPr/>
            </p:nvSpPr>
            <p:spPr bwMode="auto">
              <a:xfrm rot="14890054" flipV="1">
                <a:off x="6650" y="1902"/>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92" name="Text Box 612"/>
              <p:cNvSpPr txBox="1">
                <a:spLocks noChangeArrowheads="1"/>
              </p:cNvSpPr>
              <p:nvPr/>
            </p:nvSpPr>
            <p:spPr bwMode="auto">
              <a:xfrm rot="14890054" flipV="1">
                <a:off x="6706" y="1631"/>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93" name="Text Box 613"/>
              <p:cNvSpPr txBox="1">
                <a:spLocks noChangeArrowheads="1"/>
              </p:cNvSpPr>
              <p:nvPr/>
            </p:nvSpPr>
            <p:spPr bwMode="auto">
              <a:xfrm rot="14890054" flipV="1">
                <a:off x="6777" y="1626"/>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94" name="Text Box 615"/>
              <p:cNvSpPr txBox="1">
                <a:spLocks noChangeArrowheads="1"/>
              </p:cNvSpPr>
              <p:nvPr/>
            </p:nvSpPr>
            <p:spPr bwMode="auto">
              <a:xfrm rot="14890054" flipV="1">
                <a:off x="6564" y="2014"/>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95" name="Text Box 616"/>
              <p:cNvSpPr txBox="1">
                <a:spLocks noChangeArrowheads="1"/>
              </p:cNvSpPr>
              <p:nvPr/>
            </p:nvSpPr>
            <p:spPr bwMode="auto">
              <a:xfrm rot="14890054" flipV="1">
                <a:off x="6441" y="1964"/>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96" name="Text Box 617"/>
              <p:cNvSpPr txBox="1">
                <a:spLocks noChangeArrowheads="1"/>
              </p:cNvSpPr>
              <p:nvPr/>
            </p:nvSpPr>
            <p:spPr bwMode="auto">
              <a:xfrm rot="14890054" flipV="1">
                <a:off x="6318" y="2104"/>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97" name="Text Box 618"/>
              <p:cNvSpPr txBox="1">
                <a:spLocks noChangeArrowheads="1"/>
              </p:cNvSpPr>
              <p:nvPr/>
            </p:nvSpPr>
            <p:spPr bwMode="auto">
              <a:xfrm rot="14890054" flipV="1">
                <a:off x="6355" y="2191"/>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98" name="Text Box 619"/>
              <p:cNvSpPr txBox="1">
                <a:spLocks noChangeArrowheads="1"/>
              </p:cNvSpPr>
              <p:nvPr/>
            </p:nvSpPr>
            <p:spPr bwMode="auto">
              <a:xfrm rot="14890054" flipV="1">
                <a:off x="6405" y="2194"/>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99" name="Text Box 620"/>
              <p:cNvSpPr txBox="1">
                <a:spLocks noChangeArrowheads="1"/>
              </p:cNvSpPr>
              <p:nvPr/>
            </p:nvSpPr>
            <p:spPr bwMode="auto">
              <a:xfrm rot="14890054" flipV="1">
                <a:off x="6459" y="2195"/>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00" name="Text Box 621"/>
              <p:cNvSpPr txBox="1">
                <a:spLocks noChangeArrowheads="1"/>
              </p:cNvSpPr>
              <p:nvPr/>
            </p:nvSpPr>
            <p:spPr bwMode="auto">
              <a:xfrm rot="14890054" flipV="1">
                <a:off x="6360" y="2212"/>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01" name="Text Box 622"/>
              <p:cNvSpPr txBox="1">
                <a:spLocks noChangeArrowheads="1"/>
              </p:cNvSpPr>
              <p:nvPr/>
            </p:nvSpPr>
            <p:spPr bwMode="auto">
              <a:xfrm rot="14890054" flipV="1">
                <a:off x="6298" y="2181"/>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02" name="Text Box 623"/>
              <p:cNvSpPr txBox="1">
                <a:spLocks noChangeArrowheads="1"/>
              </p:cNvSpPr>
              <p:nvPr/>
            </p:nvSpPr>
            <p:spPr bwMode="auto">
              <a:xfrm rot="14890054" flipV="1">
                <a:off x="6243" y="2154"/>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03" name="Text Box 624"/>
              <p:cNvSpPr txBox="1">
                <a:spLocks noChangeArrowheads="1"/>
              </p:cNvSpPr>
              <p:nvPr/>
            </p:nvSpPr>
            <p:spPr bwMode="auto">
              <a:xfrm rot="14890054" flipV="1">
                <a:off x="6257" y="2097"/>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04" name="Text Box 625"/>
              <p:cNvSpPr txBox="1">
                <a:spLocks noChangeArrowheads="1"/>
              </p:cNvSpPr>
              <p:nvPr/>
            </p:nvSpPr>
            <p:spPr bwMode="auto">
              <a:xfrm rot="14890054" flipV="1">
                <a:off x="6273" y="2039"/>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05" name="Text Box 626"/>
              <p:cNvSpPr txBox="1">
                <a:spLocks noChangeArrowheads="1"/>
              </p:cNvSpPr>
              <p:nvPr/>
            </p:nvSpPr>
            <p:spPr bwMode="auto">
              <a:xfrm rot="14890054" flipV="1">
                <a:off x="6238" y="2030"/>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06" name="Text Box 627"/>
              <p:cNvSpPr txBox="1">
                <a:spLocks noChangeArrowheads="1"/>
              </p:cNvSpPr>
              <p:nvPr/>
            </p:nvSpPr>
            <p:spPr bwMode="auto">
              <a:xfrm rot="14890054" flipV="1">
                <a:off x="6265" y="1968"/>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07" name="Text Box 628"/>
              <p:cNvSpPr txBox="1">
                <a:spLocks noChangeArrowheads="1"/>
              </p:cNvSpPr>
              <p:nvPr/>
            </p:nvSpPr>
            <p:spPr bwMode="auto">
              <a:xfrm rot="14890054" flipV="1">
                <a:off x="6355" y="1930"/>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08" name="Text Box 629"/>
              <p:cNvSpPr txBox="1">
                <a:spLocks noChangeArrowheads="1"/>
              </p:cNvSpPr>
              <p:nvPr/>
            </p:nvSpPr>
            <p:spPr bwMode="auto">
              <a:xfrm rot="14890054" flipV="1">
                <a:off x="6504" y="1924"/>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09" name="Text Box 630"/>
              <p:cNvSpPr txBox="1">
                <a:spLocks noChangeArrowheads="1"/>
              </p:cNvSpPr>
              <p:nvPr/>
            </p:nvSpPr>
            <p:spPr bwMode="auto">
              <a:xfrm rot="14890054" flipV="1">
                <a:off x="6681" y="1859"/>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10" name="Text Box 631"/>
              <p:cNvSpPr txBox="1">
                <a:spLocks noChangeArrowheads="1"/>
              </p:cNvSpPr>
              <p:nvPr/>
            </p:nvSpPr>
            <p:spPr bwMode="auto">
              <a:xfrm rot="14890054" flipV="1">
                <a:off x="6776" y="1794"/>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11" name="Text Box 632"/>
              <p:cNvSpPr txBox="1">
                <a:spLocks noChangeArrowheads="1"/>
              </p:cNvSpPr>
              <p:nvPr/>
            </p:nvSpPr>
            <p:spPr bwMode="auto">
              <a:xfrm rot="14890054" flipV="1">
                <a:off x="6777" y="1651"/>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12" name="Text Box 633"/>
              <p:cNvSpPr txBox="1">
                <a:spLocks noChangeArrowheads="1"/>
              </p:cNvSpPr>
              <p:nvPr/>
            </p:nvSpPr>
            <p:spPr bwMode="auto">
              <a:xfrm rot="14890054" flipV="1">
                <a:off x="6492" y="1236"/>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13" name="Text Box 634"/>
              <p:cNvSpPr txBox="1">
                <a:spLocks noChangeArrowheads="1"/>
              </p:cNvSpPr>
              <p:nvPr/>
            </p:nvSpPr>
            <p:spPr bwMode="auto">
              <a:xfrm rot="14890054" flipV="1">
                <a:off x="6329" y="1133"/>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14" name="Text Box 635"/>
              <p:cNvSpPr txBox="1">
                <a:spLocks noChangeArrowheads="1"/>
              </p:cNvSpPr>
              <p:nvPr/>
            </p:nvSpPr>
            <p:spPr bwMode="auto">
              <a:xfrm rot="14890054" flipV="1">
                <a:off x="6236" y="1155"/>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15" name="Text Box 636"/>
              <p:cNvSpPr txBox="1">
                <a:spLocks noChangeArrowheads="1"/>
              </p:cNvSpPr>
              <p:nvPr/>
            </p:nvSpPr>
            <p:spPr bwMode="auto">
              <a:xfrm rot="14890054" flipV="1">
                <a:off x="6681" y="1408"/>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16" name="Text Box 637"/>
              <p:cNvSpPr txBox="1">
                <a:spLocks noChangeArrowheads="1"/>
              </p:cNvSpPr>
              <p:nvPr/>
            </p:nvSpPr>
            <p:spPr bwMode="auto">
              <a:xfrm rot="14890054" flipV="1">
                <a:off x="6287" y="2159"/>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17" name="Text Box 638"/>
              <p:cNvSpPr txBox="1">
                <a:spLocks noChangeArrowheads="1"/>
              </p:cNvSpPr>
              <p:nvPr/>
            </p:nvSpPr>
            <p:spPr bwMode="auto">
              <a:xfrm rot="14890054" flipV="1">
                <a:off x="6344" y="2290"/>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18" name="Text Box 639"/>
              <p:cNvSpPr txBox="1">
                <a:spLocks noChangeArrowheads="1"/>
              </p:cNvSpPr>
              <p:nvPr/>
            </p:nvSpPr>
            <p:spPr bwMode="auto">
              <a:xfrm rot="14890054" flipV="1">
                <a:off x="6443" y="2282"/>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19" name="Text Box 640"/>
              <p:cNvSpPr txBox="1">
                <a:spLocks noChangeArrowheads="1"/>
              </p:cNvSpPr>
              <p:nvPr/>
            </p:nvSpPr>
            <p:spPr bwMode="auto">
              <a:xfrm rot="14890054" flipV="1">
                <a:off x="6529" y="2245"/>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20" name="Text Box 641"/>
              <p:cNvSpPr txBox="1">
                <a:spLocks noChangeArrowheads="1"/>
              </p:cNvSpPr>
              <p:nvPr/>
            </p:nvSpPr>
            <p:spPr bwMode="auto">
              <a:xfrm rot="14890054" flipV="1">
                <a:off x="6604" y="2188"/>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21" name="Text Box 642"/>
              <p:cNvSpPr txBox="1">
                <a:spLocks noChangeArrowheads="1"/>
              </p:cNvSpPr>
              <p:nvPr/>
            </p:nvSpPr>
            <p:spPr bwMode="auto">
              <a:xfrm rot="14890054" flipV="1">
                <a:off x="6671" y="2086"/>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22" name="Text Box 643"/>
              <p:cNvSpPr txBox="1">
                <a:spLocks noChangeArrowheads="1"/>
              </p:cNvSpPr>
              <p:nvPr/>
            </p:nvSpPr>
            <p:spPr bwMode="auto">
              <a:xfrm rot="14890054" flipV="1">
                <a:off x="6809" y="1856"/>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23" name="Text Box 644"/>
              <p:cNvSpPr txBox="1">
                <a:spLocks noChangeArrowheads="1"/>
              </p:cNvSpPr>
              <p:nvPr/>
            </p:nvSpPr>
            <p:spPr bwMode="auto">
              <a:xfrm rot="14890054" flipV="1">
                <a:off x="6483" y="1932"/>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24" name="Text Box 645"/>
              <p:cNvSpPr txBox="1">
                <a:spLocks noChangeArrowheads="1"/>
              </p:cNvSpPr>
              <p:nvPr/>
            </p:nvSpPr>
            <p:spPr bwMode="auto">
              <a:xfrm rot="14890054" flipV="1">
                <a:off x="6522" y="2019"/>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25" name="Text Box 646"/>
              <p:cNvSpPr txBox="1">
                <a:spLocks noChangeArrowheads="1"/>
              </p:cNvSpPr>
              <p:nvPr/>
            </p:nvSpPr>
            <p:spPr bwMode="auto">
              <a:xfrm rot="14890054" flipV="1">
                <a:off x="6571" y="2021"/>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26" name="Text Box 647"/>
              <p:cNvSpPr txBox="1">
                <a:spLocks noChangeArrowheads="1"/>
              </p:cNvSpPr>
              <p:nvPr/>
            </p:nvSpPr>
            <p:spPr bwMode="auto">
              <a:xfrm rot="14890054" flipV="1">
                <a:off x="6624" y="2021"/>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27" name="Text Box 648"/>
              <p:cNvSpPr txBox="1">
                <a:spLocks noChangeArrowheads="1"/>
              </p:cNvSpPr>
              <p:nvPr/>
            </p:nvSpPr>
            <p:spPr bwMode="auto">
              <a:xfrm rot="14890054" flipV="1">
                <a:off x="6529" y="2040"/>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28" name="Text Box 649"/>
              <p:cNvSpPr txBox="1">
                <a:spLocks noChangeArrowheads="1"/>
              </p:cNvSpPr>
              <p:nvPr/>
            </p:nvSpPr>
            <p:spPr bwMode="auto">
              <a:xfrm rot="14890054" flipV="1">
                <a:off x="6465" y="2012"/>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29" name="Text Box 650"/>
              <p:cNvSpPr txBox="1">
                <a:spLocks noChangeArrowheads="1"/>
              </p:cNvSpPr>
              <p:nvPr/>
            </p:nvSpPr>
            <p:spPr bwMode="auto">
              <a:xfrm rot="14890054" flipV="1">
                <a:off x="6408" y="1981"/>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30" name="Text Box 651"/>
              <p:cNvSpPr txBox="1">
                <a:spLocks noChangeArrowheads="1"/>
              </p:cNvSpPr>
              <p:nvPr/>
            </p:nvSpPr>
            <p:spPr bwMode="auto">
              <a:xfrm rot="14890054" flipV="1">
                <a:off x="6728" y="1937"/>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31" name="Text Box 652"/>
              <p:cNvSpPr txBox="1">
                <a:spLocks noChangeArrowheads="1"/>
              </p:cNvSpPr>
              <p:nvPr/>
            </p:nvSpPr>
            <p:spPr bwMode="auto">
              <a:xfrm rot="14890054" flipV="1">
                <a:off x="6454" y="1988"/>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32" name="Text Box 653"/>
              <p:cNvSpPr txBox="1">
                <a:spLocks noChangeArrowheads="1"/>
              </p:cNvSpPr>
              <p:nvPr/>
            </p:nvSpPr>
            <p:spPr bwMode="auto">
              <a:xfrm rot="14890054" flipV="1">
                <a:off x="6510" y="2126"/>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33" name="Text Box 654"/>
              <p:cNvSpPr txBox="1">
                <a:spLocks noChangeArrowheads="1"/>
              </p:cNvSpPr>
              <p:nvPr/>
            </p:nvSpPr>
            <p:spPr bwMode="auto">
              <a:xfrm rot="14890054" flipV="1">
                <a:off x="6608" y="2111"/>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34" name="Text Box 655"/>
              <p:cNvSpPr txBox="1">
                <a:spLocks noChangeArrowheads="1"/>
              </p:cNvSpPr>
              <p:nvPr/>
            </p:nvSpPr>
            <p:spPr bwMode="auto">
              <a:xfrm rot="14890054" flipV="1">
                <a:off x="6698" y="2077"/>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35" name="Text Box 656"/>
              <p:cNvSpPr txBox="1">
                <a:spLocks noChangeArrowheads="1"/>
              </p:cNvSpPr>
              <p:nvPr/>
            </p:nvSpPr>
            <p:spPr bwMode="auto">
              <a:xfrm rot="14890054" flipV="1">
                <a:off x="6483" y="1164"/>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36" name="Text Box 657"/>
              <p:cNvSpPr txBox="1">
                <a:spLocks noChangeArrowheads="1"/>
              </p:cNvSpPr>
              <p:nvPr/>
            </p:nvSpPr>
            <p:spPr bwMode="auto">
              <a:xfrm rot="14890054" flipV="1">
                <a:off x="6522" y="1204"/>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37" name="Text Box 658"/>
              <p:cNvSpPr txBox="1">
                <a:spLocks noChangeArrowheads="1"/>
              </p:cNvSpPr>
              <p:nvPr/>
            </p:nvSpPr>
            <p:spPr bwMode="auto">
              <a:xfrm rot="14890054" flipV="1">
                <a:off x="6303" y="1175"/>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38" name="Text Box 659"/>
              <p:cNvSpPr txBox="1">
                <a:spLocks noChangeArrowheads="1"/>
              </p:cNvSpPr>
              <p:nvPr/>
            </p:nvSpPr>
            <p:spPr bwMode="auto">
              <a:xfrm rot="14890054" flipV="1">
                <a:off x="6489" y="1189"/>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39" name="Text Box 660"/>
              <p:cNvSpPr txBox="1">
                <a:spLocks noChangeArrowheads="1"/>
              </p:cNvSpPr>
              <p:nvPr/>
            </p:nvSpPr>
            <p:spPr bwMode="auto">
              <a:xfrm rot="14890054" flipV="1">
                <a:off x="6424" y="1139"/>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40" name="Text Box 661"/>
              <p:cNvSpPr txBox="1">
                <a:spLocks noChangeArrowheads="1"/>
              </p:cNvSpPr>
              <p:nvPr/>
            </p:nvSpPr>
            <p:spPr bwMode="auto">
              <a:xfrm rot="14890054" flipV="1">
                <a:off x="6328" y="1182"/>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41" name="Text Box 662"/>
              <p:cNvSpPr txBox="1">
                <a:spLocks noChangeArrowheads="1"/>
              </p:cNvSpPr>
              <p:nvPr/>
            </p:nvSpPr>
            <p:spPr bwMode="auto">
              <a:xfrm rot="14890054" flipV="1">
                <a:off x="6355" y="1174"/>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42" name="Text Box 663"/>
              <p:cNvSpPr txBox="1">
                <a:spLocks noChangeArrowheads="1"/>
              </p:cNvSpPr>
              <p:nvPr/>
            </p:nvSpPr>
            <p:spPr bwMode="auto">
              <a:xfrm rot="14890054" flipV="1">
                <a:off x="6680" y="1360"/>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43" name="Text Box 664"/>
              <p:cNvSpPr txBox="1">
                <a:spLocks noChangeArrowheads="1"/>
              </p:cNvSpPr>
              <p:nvPr/>
            </p:nvSpPr>
            <p:spPr bwMode="auto">
              <a:xfrm rot="14890054" flipV="1">
                <a:off x="6587" y="1264"/>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44" name="Text Box 665"/>
              <p:cNvSpPr txBox="1">
                <a:spLocks noChangeArrowheads="1"/>
              </p:cNvSpPr>
              <p:nvPr/>
            </p:nvSpPr>
            <p:spPr bwMode="auto">
              <a:xfrm rot="14890054" flipV="1">
                <a:off x="6728" y="1382"/>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45" name="Text Box 666"/>
              <p:cNvSpPr txBox="1">
                <a:spLocks noChangeArrowheads="1"/>
              </p:cNvSpPr>
              <p:nvPr/>
            </p:nvSpPr>
            <p:spPr bwMode="auto">
              <a:xfrm rot="14890054" flipV="1">
                <a:off x="6633" y="1463"/>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46" name="Text Box 667"/>
              <p:cNvSpPr txBox="1">
                <a:spLocks noChangeArrowheads="1"/>
              </p:cNvSpPr>
              <p:nvPr/>
            </p:nvSpPr>
            <p:spPr bwMode="auto">
              <a:xfrm rot="14890054" flipV="1">
                <a:off x="6699" y="2021"/>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47" name="Text Box 668"/>
              <p:cNvSpPr txBox="1">
                <a:spLocks noChangeArrowheads="1"/>
              </p:cNvSpPr>
              <p:nvPr/>
            </p:nvSpPr>
            <p:spPr bwMode="auto">
              <a:xfrm rot="14890054" flipV="1">
                <a:off x="6671" y="2010"/>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48" name="Text Box 669"/>
              <p:cNvSpPr txBox="1">
                <a:spLocks noChangeArrowheads="1"/>
              </p:cNvSpPr>
              <p:nvPr/>
            </p:nvSpPr>
            <p:spPr bwMode="auto">
              <a:xfrm rot="14890054" flipV="1">
                <a:off x="6687" y="1954"/>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49" name="Text Box 670"/>
              <p:cNvSpPr txBox="1">
                <a:spLocks noChangeArrowheads="1"/>
              </p:cNvSpPr>
              <p:nvPr/>
            </p:nvSpPr>
            <p:spPr bwMode="auto">
              <a:xfrm rot="14890054" flipV="1">
                <a:off x="6600" y="1885"/>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50" name="Text Box 671"/>
              <p:cNvSpPr txBox="1">
                <a:spLocks noChangeArrowheads="1"/>
              </p:cNvSpPr>
              <p:nvPr/>
            </p:nvSpPr>
            <p:spPr bwMode="auto">
              <a:xfrm rot="14890054" flipV="1">
                <a:off x="6563" y="1945"/>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51" name="Text Box 672"/>
              <p:cNvSpPr txBox="1">
                <a:spLocks noChangeArrowheads="1"/>
              </p:cNvSpPr>
              <p:nvPr/>
            </p:nvSpPr>
            <p:spPr bwMode="auto">
              <a:xfrm rot="14890054" flipV="1">
                <a:off x="6662" y="1963"/>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52" name="Text Box 673"/>
              <p:cNvSpPr txBox="1">
                <a:spLocks noChangeArrowheads="1"/>
              </p:cNvSpPr>
              <p:nvPr/>
            </p:nvSpPr>
            <p:spPr bwMode="auto">
              <a:xfrm rot="14890054" flipV="1">
                <a:off x="6404" y="2156"/>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53" name="Text Box 674"/>
              <p:cNvSpPr txBox="1">
                <a:spLocks noChangeArrowheads="1"/>
              </p:cNvSpPr>
              <p:nvPr/>
            </p:nvSpPr>
            <p:spPr bwMode="auto">
              <a:xfrm rot="14890054" flipV="1">
                <a:off x="6582" y="2241"/>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54" name="Text Box 675"/>
              <p:cNvSpPr txBox="1">
                <a:spLocks noChangeArrowheads="1"/>
              </p:cNvSpPr>
              <p:nvPr/>
            </p:nvSpPr>
            <p:spPr bwMode="auto">
              <a:xfrm rot="14890054" flipV="1">
                <a:off x="6388" y="2019"/>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55" name="Text Box 676"/>
              <p:cNvSpPr txBox="1">
                <a:spLocks noChangeArrowheads="1"/>
              </p:cNvSpPr>
              <p:nvPr/>
            </p:nvSpPr>
            <p:spPr bwMode="auto">
              <a:xfrm rot="14890054" flipV="1">
                <a:off x="6334" y="2011"/>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56" name="Text Box 677"/>
              <p:cNvSpPr txBox="1">
                <a:spLocks noChangeArrowheads="1"/>
              </p:cNvSpPr>
              <p:nvPr/>
            </p:nvSpPr>
            <p:spPr bwMode="auto">
              <a:xfrm rot="14890054" flipV="1">
                <a:off x="6278" y="2007"/>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57" name="Text Box 678"/>
              <p:cNvSpPr txBox="1">
                <a:spLocks noChangeArrowheads="1"/>
              </p:cNvSpPr>
              <p:nvPr/>
            </p:nvSpPr>
            <p:spPr bwMode="auto">
              <a:xfrm rot="14890054" flipV="1">
                <a:off x="6298" y="1974"/>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58" name="Text Box 679"/>
              <p:cNvSpPr txBox="1">
                <a:spLocks noChangeArrowheads="1"/>
              </p:cNvSpPr>
              <p:nvPr/>
            </p:nvSpPr>
            <p:spPr bwMode="auto">
              <a:xfrm rot="14890054" flipV="1">
                <a:off x="6555" y="2180"/>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59" name="Text Box 680"/>
              <p:cNvSpPr txBox="1">
                <a:spLocks noChangeArrowheads="1"/>
              </p:cNvSpPr>
              <p:nvPr/>
            </p:nvSpPr>
            <p:spPr bwMode="auto">
              <a:xfrm rot="14890054" flipV="1">
                <a:off x="6621" y="2091"/>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60" name="Text Box 681"/>
              <p:cNvSpPr txBox="1">
                <a:spLocks noChangeArrowheads="1"/>
              </p:cNvSpPr>
              <p:nvPr/>
            </p:nvSpPr>
            <p:spPr bwMode="auto">
              <a:xfrm rot="14890054" flipV="1">
                <a:off x="6465" y="2086"/>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61" name="Text Box 682"/>
              <p:cNvSpPr txBox="1">
                <a:spLocks noChangeArrowheads="1"/>
              </p:cNvSpPr>
              <p:nvPr/>
            </p:nvSpPr>
            <p:spPr bwMode="auto">
              <a:xfrm rot="14890054" flipV="1">
                <a:off x="6334" y="2077"/>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62" name="Text Box 683"/>
              <p:cNvSpPr txBox="1">
                <a:spLocks noChangeArrowheads="1"/>
              </p:cNvSpPr>
              <p:nvPr/>
            </p:nvSpPr>
            <p:spPr bwMode="auto">
              <a:xfrm rot="14890054" flipV="1">
                <a:off x="6200" y="2072"/>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63" name="Text Box 684"/>
              <p:cNvSpPr txBox="1">
                <a:spLocks noChangeArrowheads="1"/>
              </p:cNvSpPr>
              <p:nvPr/>
            </p:nvSpPr>
            <p:spPr bwMode="auto">
              <a:xfrm rot="14890054" flipV="1">
                <a:off x="6483" y="2193"/>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64" name="Text Box 685"/>
              <p:cNvSpPr txBox="1">
                <a:spLocks noChangeArrowheads="1"/>
              </p:cNvSpPr>
              <p:nvPr/>
            </p:nvSpPr>
            <p:spPr bwMode="auto">
              <a:xfrm rot="14890054" flipV="1">
                <a:off x="6427" y="2070"/>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65" name="Text Box 686"/>
              <p:cNvSpPr txBox="1">
                <a:spLocks noChangeArrowheads="1"/>
              </p:cNvSpPr>
              <p:nvPr/>
            </p:nvSpPr>
            <p:spPr bwMode="auto">
              <a:xfrm rot="14890054" flipV="1">
                <a:off x="6381" y="2128"/>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66" name="Text Box 687"/>
              <p:cNvSpPr txBox="1">
                <a:spLocks noChangeArrowheads="1"/>
              </p:cNvSpPr>
              <p:nvPr/>
            </p:nvSpPr>
            <p:spPr bwMode="auto">
              <a:xfrm rot="14890054" flipV="1">
                <a:off x="6334" y="2188"/>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67" name="Text Box 688"/>
              <p:cNvSpPr txBox="1">
                <a:spLocks noChangeArrowheads="1"/>
              </p:cNvSpPr>
              <p:nvPr/>
            </p:nvSpPr>
            <p:spPr bwMode="auto">
              <a:xfrm rot="14890054" flipV="1">
                <a:off x="6278" y="2245"/>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68" name="Text Box 583"/>
              <p:cNvSpPr txBox="1">
                <a:spLocks noChangeArrowheads="1"/>
              </p:cNvSpPr>
              <p:nvPr/>
            </p:nvSpPr>
            <p:spPr bwMode="auto">
              <a:xfrm rot="17364899" flipV="1">
                <a:off x="6799" y="1752"/>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69" name="Text Box 584"/>
              <p:cNvSpPr txBox="1">
                <a:spLocks noChangeArrowheads="1"/>
              </p:cNvSpPr>
              <p:nvPr/>
            </p:nvSpPr>
            <p:spPr bwMode="auto">
              <a:xfrm rot="14890054" flipV="1">
                <a:off x="6827" y="1762"/>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70" name="Text Box 585"/>
              <p:cNvSpPr txBox="1">
                <a:spLocks noChangeArrowheads="1"/>
              </p:cNvSpPr>
              <p:nvPr/>
            </p:nvSpPr>
            <p:spPr bwMode="auto">
              <a:xfrm rot="14890054" flipV="1">
                <a:off x="6747" y="1710"/>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71" name="Text Box 586"/>
              <p:cNvSpPr txBox="1">
                <a:spLocks noChangeArrowheads="1"/>
              </p:cNvSpPr>
              <p:nvPr/>
            </p:nvSpPr>
            <p:spPr bwMode="auto">
              <a:xfrm rot="14890054" flipV="1">
                <a:off x="6726" y="1689"/>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72" name="Text Box 587"/>
              <p:cNvSpPr txBox="1">
                <a:spLocks noChangeArrowheads="1"/>
              </p:cNvSpPr>
              <p:nvPr/>
            </p:nvSpPr>
            <p:spPr bwMode="auto">
              <a:xfrm rot="14890054" flipV="1">
                <a:off x="6670" y="1558"/>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73" name="Text Box 588"/>
              <p:cNvSpPr txBox="1">
                <a:spLocks noChangeArrowheads="1"/>
              </p:cNvSpPr>
              <p:nvPr/>
            </p:nvSpPr>
            <p:spPr bwMode="auto">
              <a:xfrm rot="17364899" flipV="1">
                <a:off x="6753" y="1998"/>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74" name="Text Box 589"/>
              <p:cNvSpPr txBox="1">
                <a:spLocks noChangeArrowheads="1"/>
              </p:cNvSpPr>
              <p:nvPr/>
            </p:nvSpPr>
            <p:spPr bwMode="auto">
              <a:xfrm rot="17364899" flipV="1">
                <a:off x="6694" y="1881"/>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75" name="Text Box 590"/>
              <p:cNvSpPr txBox="1">
                <a:spLocks noChangeArrowheads="1"/>
              </p:cNvSpPr>
              <p:nvPr/>
            </p:nvSpPr>
            <p:spPr bwMode="auto">
              <a:xfrm rot="14890054" flipV="1">
                <a:off x="6726" y="1769"/>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76" name="Text Box 591"/>
              <p:cNvSpPr txBox="1">
                <a:spLocks noChangeArrowheads="1"/>
              </p:cNvSpPr>
              <p:nvPr/>
            </p:nvSpPr>
            <p:spPr bwMode="auto">
              <a:xfrm rot="14890054" flipV="1">
                <a:off x="6728" y="1822"/>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77" name="Text Box 592"/>
              <p:cNvSpPr txBox="1">
                <a:spLocks noChangeArrowheads="1"/>
              </p:cNvSpPr>
              <p:nvPr/>
            </p:nvSpPr>
            <p:spPr bwMode="auto">
              <a:xfrm rot="14890054" flipV="1">
                <a:off x="6826" y="1619"/>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78" name="Text Box 593"/>
              <p:cNvSpPr txBox="1">
                <a:spLocks noChangeArrowheads="1"/>
              </p:cNvSpPr>
              <p:nvPr/>
            </p:nvSpPr>
            <p:spPr bwMode="auto">
              <a:xfrm rot="17364899" flipV="1">
                <a:off x="6799" y="1842"/>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79" name="Text Box 594"/>
              <p:cNvSpPr txBox="1">
                <a:spLocks noChangeArrowheads="1"/>
              </p:cNvSpPr>
              <p:nvPr/>
            </p:nvSpPr>
            <p:spPr bwMode="auto">
              <a:xfrm rot="14890054" flipV="1">
                <a:off x="6707" y="1659"/>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80" name="Text Box 595"/>
              <p:cNvSpPr txBox="1">
                <a:spLocks noChangeArrowheads="1"/>
              </p:cNvSpPr>
              <p:nvPr/>
            </p:nvSpPr>
            <p:spPr bwMode="auto">
              <a:xfrm rot="14890054" flipV="1">
                <a:off x="6775" y="1719"/>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81" name="Text Box 689"/>
              <p:cNvSpPr txBox="1">
                <a:spLocks noChangeArrowheads="1"/>
              </p:cNvSpPr>
              <p:nvPr/>
            </p:nvSpPr>
            <p:spPr bwMode="auto">
              <a:xfrm rot="14890054" flipV="1">
                <a:off x="6220" y="1234"/>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82" name="Text Box 690"/>
              <p:cNvSpPr txBox="1">
                <a:spLocks noChangeArrowheads="1"/>
              </p:cNvSpPr>
              <p:nvPr/>
            </p:nvSpPr>
            <p:spPr bwMode="auto">
              <a:xfrm rot="14890054" flipV="1">
                <a:off x="6147" y="1237"/>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83" name="Text Box 691"/>
              <p:cNvSpPr txBox="1">
                <a:spLocks noChangeArrowheads="1"/>
              </p:cNvSpPr>
              <p:nvPr/>
            </p:nvSpPr>
            <p:spPr bwMode="auto">
              <a:xfrm rot="14890054" flipV="1">
                <a:off x="6203" y="1204"/>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84" name="Text Box 692"/>
              <p:cNvSpPr txBox="1">
                <a:spLocks noChangeArrowheads="1"/>
              </p:cNvSpPr>
              <p:nvPr/>
            </p:nvSpPr>
            <p:spPr bwMode="auto">
              <a:xfrm rot="14890054" flipV="1">
                <a:off x="6108" y="1226"/>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85" name="Text Box 693"/>
              <p:cNvSpPr txBox="1">
                <a:spLocks noChangeArrowheads="1"/>
              </p:cNvSpPr>
              <p:nvPr/>
            </p:nvSpPr>
            <p:spPr bwMode="auto">
              <a:xfrm rot="14890054" flipV="1">
                <a:off x="6041" y="1205"/>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86" name="Text Box 694"/>
              <p:cNvSpPr txBox="1">
                <a:spLocks noChangeArrowheads="1"/>
              </p:cNvSpPr>
              <p:nvPr/>
            </p:nvSpPr>
            <p:spPr bwMode="auto">
              <a:xfrm rot="14890054" flipV="1">
                <a:off x="6154" y="1169"/>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87" name="Text Box 695"/>
              <p:cNvSpPr txBox="1">
                <a:spLocks noChangeArrowheads="1"/>
              </p:cNvSpPr>
              <p:nvPr/>
            </p:nvSpPr>
            <p:spPr bwMode="auto">
              <a:xfrm rot="14890054" flipV="1">
                <a:off x="6010" y="1234"/>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88" name="Text Box 696"/>
              <p:cNvSpPr txBox="1">
                <a:spLocks noChangeArrowheads="1"/>
              </p:cNvSpPr>
              <p:nvPr/>
            </p:nvSpPr>
            <p:spPr bwMode="auto">
              <a:xfrm rot="14890054" flipV="1">
                <a:off x="5962" y="1234"/>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89" name="Text Box 697"/>
              <p:cNvSpPr txBox="1">
                <a:spLocks noChangeArrowheads="1"/>
              </p:cNvSpPr>
              <p:nvPr/>
            </p:nvSpPr>
            <p:spPr bwMode="auto">
              <a:xfrm rot="14890054" flipV="1">
                <a:off x="5912" y="1287"/>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90" name="Text Box 698"/>
              <p:cNvSpPr txBox="1">
                <a:spLocks noChangeArrowheads="1"/>
              </p:cNvSpPr>
              <p:nvPr/>
            </p:nvSpPr>
            <p:spPr bwMode="auto">
              <a:xfrm rot="14890054" flipV="1">
                <a:off x="5912" y="1360"/>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91" name="Text Box 699"/>
              <p:cNvSpPr txBox="1">
                <a:spLocks noChangeArrowheads="1"/>
              </p:cNvSpPr>
              <p:nvPr/>
            </p:nvSpPr>
            <p:spPr bwMode="auto">
              <a:xfrm rot="14890054" flipV="1">
                <a:off x="5961" y="1285"/>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92" name="Text Box 700"/>
              <p:cNvSpPr txBox="1">
                <a:spLocks noChangeArrowheads="1"/>
              </p:cNvSpPr>
              <p:nvPr/>
            </p:nvSpPr>
            <p:spPr bwMode="auto">
              <a:xfrm rot="14890054" flipV="1">
                <a:off x="6011" y="1309"/>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93" name="Text Box 701"/>
              <p:cNvSpPr txBox="1">
                <a:spLocks noChangeArrowheads="1"/>
              </p:cNvSpPr>
              <p:nvPr/>
            </p:nvSpPr>
            <p:spPr bwMode="auto">
              <a:xfrm rot="14890054" flipV="1">
                <a:off x="5912" y="1360"/>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94" name="Text Box 702"/>
              <p:cNvSpPr txBox="1">
                <a:spLocks noChangeArrowheads="1"/>
              </p:cNvSpPr>
              <p:nvPr/>
            </p:nvSpPr>
            <p:spPr bwMode="auto">
              <a:xfrm rot="14890054" flipV="1">
                <a:off x="5865" y="1381"/>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95" name="Text Box 703"/>
              <p:cNvSpPr txBox="1">
                <a:spLocks noChangeArrowheads="1"/>
              </p:cNvSpPr>
              <p:nvPr/>
            </p:nvSpPr>
            <p:spPr bwMode="auto">
              <a:xfrm rot="14890054" flipV="1">
                <a:off x="5905" y="1323"/>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96" name="Text Box 704"/>
              <p:cNvSpPr txBox="1">
                <a:spLocks noChangeArrowheads="1"/>
              </p:cNvSpPr>
              <p:nvPr/>
            </p:nvSpPr>
            <p:spPr bwMode="auto">
              <a:xfrm rot="14890054" flipV="1">
                <a:off x="6060" y="1269"/>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97" name="Text Box 705"/>
              <p:cNvSpPr txBox="1">
                <a:spLocks noChangeArrowheads="1"/>
              </p:cNvSpPr>
              <p:nvPr/>
            </p:nvSpPr>
            <p:spPr bwMode="auto">
              <a:xfrm rot="17364899" flipV="1">
                <a:off x="6177" y="2000"/>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98" name="Text Box 706"/>
              <p:cNvSpPr txBox="1">
                <a:spLocks noChangeArrowheads="1"/>
              </p:cNvSpPr>
              <p:nvPr/>
            </p:nvSpPr>
            <p:spPr bwMode="auto">
              <a:xfrm rot="17364899" flipV="1">
                <a:off x="6145" y="2156"/>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999" name="Text Box 707"/>
              <p:cNvSpPr txBox="1">
                <a:spLocks noChangeArrowheads="1"/>
              </p:cNvSpPr>
              <p:nvPr/>
            </p:nvSpPr>
            <p:spPr bwMode="auto">
              <a:xfrm rot="17364899" flipV="1">
                <a:off x="6178" y="2221"/>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9000" name="Text Box 708"/>
              <p:cNvSpPr txBox="1">
                <a:spLocks noChangeArrowheads="1"/>
              </p:cNvSpPr>
              <p:nvPr/>
            </p:nvSpPr>
            <p:spPr bwMode="auto">
              <a:xfrm rot="17364899" flipV="1">
                <a:off x="6208" y="2183"/>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9001" name="Text Box 709"/>
              <p:cNvSpPr txBox="1">
                <a:spLocks noChangeArrowheads="1"/>
              </p:cNvSpPr>
              <p:nvPr/>
            </p:nvSpPr>
            <p:spPr bwMode="auto">
              <a:xfrm rot="17364899" flipV="1">
                <a:off x="6227" y="2266"/>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9002" name="Text Box 710"/>
              <p:cNvSpPr txBox="1">
                <a:spLocks noChangeArrowheads="1"/>
              </p:cNvSpPr>
              <p:nvPr/>
            </p:nvSpPr>
            <p:spPr bwMode="auto">
              <a:xfrm rot="17364899" flipV="1">
                <a:off x="6233" y="2270"/>
                <a:ext cx="253"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grpSp>
        <p:grpSp>
          <p:nvGrpSpPr>
            <p:cNvPr id="48602" name="Group 934"/>
            <p:cNvGrpSpPr>
              <a:grpSpLocks/>
            </p:cNvGrpSpPr>
            <p:nvPr/>
          </p:nvGrpSpPr>
          <p:grpSpPr bwMode="auto">
            <a:xfrm>
              <a:off x="7112592" y="4300777"/>
              <a:ext cx="1761411" cy="1562709"/>
              <a:chOff x="6429" y="2344"/>
              <a:chExt cx="1447" cy="1388"/>
            </a:xfrm>
          </p:grpSpPr>
          <p:sp>
            <p:nvSpPr>
              <p:cNvPr id="48660" name="Text Box 713"/>
              <p:cNvSpPr txBox="1">
                <a:spLocks noChangeArrowheads="1"/>
              </p:cNvSpPr>
              <p:nvPr/>
            </p:nvSpPr>
            <p:spPr bwMode="auto">
              <a:xfrm rot="14890054" flipV="1">
                <a:off x="7024" y="2326"/>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661" name="Text Box 714"/>
              <p:cNvSpPr txBox="1">
                <a:spLocks noChangeArrowheads="1"/>
              </p:cNvSpPr>
              <p:nvPr/>
            </p:nvSpPr>
            <p:spPr bwMode="auto">
              <a:xfrm rot="14890054" flipV="1">
                <a:off x="6785" y="2374"/>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662" name="Text Box 715"/>
              <p:cNvSpPr txBox="1">
                <a:spLocks noChangeArrowheads="1"/>
              </p:cNvSpPr>
              <p:nvPr/>
            </p:nvSpPr>
            <p:spPr bwMode="auto">
              <a:xfrm rot="14890054" flipV="1">
                <a:off x="6786" y="2588"/>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663" name="Text Box 716"/>
              <p:cNvSpPr txBox="1">
                <a:spLocks noChangeArrowheads="1"/>
              </p:cNvSpPr>
              <p:nvPr/>
            </p:nvSpPr>
            <p:spPr bwMode="auto">
              <a:xfrm rot="14890054" flipV="1">
                <a:off x="6952" y="2352"/>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664" name="Text Box 717"/>
              <p:cNvSpPr txBox="1">
                <a:spLocks noChangeArrowheads="1"/>
              </p:cNvSpPr>
              <p:nvPr/>
            </p:nvSpPr>
            <p:spPr bwMode="auto">
              <a:xfrm rot="14890054" flipV="1">
                <a:off x="6689" y="2441"/>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665" name="Text Box 718"/>
              <p:cNvSpPr txBox="1">
                <a:spLocks noChangeArrowheads="1"/>
              </p:cNvSpPr>
              <p:nvPr/>
            </p:nvSpPr>
            <p:spPr bwMode="auto">
              <a:xfrm rot="14890054" flipV="1">
                <a:off x="6835" y="2625"/>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666" name="Text Box 719"/>
              <p:cNvSpPr txBox="1">
                <a:spLocks noChangeArrowheads="1"/>
              </p:cNvSpPr>
              <p:nvPr/>
            </p:nvSpPr>
            <p:spPr bwMode="auto">
              <a:xfrm rot="14890054" flipV="1">
                <a:off x="6884" y="2684"/>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667" name="Text Box 720"/>
              <p:cNvSpPr txBox="1">
                <a:spLocks noChangeArrowheads="1"/>
              </p:cNvSpPr>
              <p:nvPr/>
            </p:nvSpPr>
            <p:spPr bwMode="auto">
              <a:xfrm rot="14890054" flipV="1">
                <a:off x="6717" y="2991"/>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668" name="Text Box 721"/>
              <p:cNvSpPr txBox="1">
                <a:spLocks noChangeArrowheads="1"/>
              </p:cNvSpPr>
              <p:nvPr/>
            </p:nvSpPr>
            <p:spPr bwMode="auto">
              <a:xfrm rot="14890054" flipV="1">
                <a:off x="6835" y="2537"/>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669" name="Text Box 722"/>
              <p:cNvSpPr txBox="1">
                <a:spLocks noChangeArrowheads="1"/>
              </p:cNvSpPr>
              <p:nvPr/>
            </p:nvSpPr>
            <p:spPr bwMode="auto">
              <a:xfrm rot="14890054" flipV="1">
                <a:off x="6931" y="2807"/>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670" name="Text Box 723"/>
              <p:cNvSpPr txBox="1">
                <a:spLocks noChangeArrowheads="1"/>
              </p:cNvSpPr>
              <p:nvPr/>
            </p:nvSpPr>
            <p:spPr bwMode="auto">
              <a:xfrm rot="14890054" flipV="1">
                <a:off x="6931" y="2694"/>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671" name="Text Box 724"/>
              <p:cNvSpPr txBox="1">
                <a:spLocks noChangeArrowheads="1"/>
              </p:cNvSpPr>
              <p:nvPr/>
            </p:nvSpPr>
            <p:spPr bwMode="auto">
              <a:xfrm rot="14890054" flipV="1">
                <a:off x="6884" y="2612"/>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672" name="Text Box 725"/>
              <p:cNvSpPr txBox="1">
                <a:spLocks noChangeArrowheads="1"/>
              </p:cNvSpPr>
              <p:nvPr/>
            </p:nvSpPr>
            <p:spPr bwMode="auto">
              <a:xfrm rot="14890054" flipV="1">
                <a:off x="6787" y="3080"/>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673" name="Text Box 726"/>
              <p:cNvSpPr txBox="1">
                <a:spLocks noChangeArrowheads="1"/>
              </p:cNvSpPr>
              <p:nvPr/>
            </p:nvSpPr>
            <p:spPr bwMode="auto">
              <a:xfrm rot="14890054" flipV="1">
                <a:off x="6755" y="3014"/>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674" name="Text Box 727"/>
              <p:cNvSpPr txBox="1">
                <a:spLocks noChangeArrowheads="1"/>
              </p:cNvSpPr>
              <p:nvPr/>
            </p:nvSpPr>
            <p:spPr bwMode="auto">
              <a:xfrm rot="14890054" flipV="1">
                <a:off x="6811" y="2744"/>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675" name="Text Box 728"/>
              <p:cNvSpPr txBox="1">
                <a:spLocks noChangeArrowheads="1"/>
              </p:cNvSpPr>
              <p:nvPr/>
            </p:nvSpPr>
            <p:spPr bwMode="auto">
              <a:xfrm rot="14890054" flipV="1">
                <a:off x="6884" y="2736"/>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676" name="Text Box 729"/>
              <p:cNvSpPr txBox="1">
                <a:spLocks noChangeArrowheads="1"/>
              </p:cNvSpPr>
              <p:nvPr/>
            </p:nvSpPr>
            <p:spPr bwMode="auto">
              <a:xfrm rot="14890054" flipV="1">
                <a:off x="7248" y="3124"/>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677" name="Text Box 730"/>
              <p:cNvSpPr txBox="1">
                <a:spLocks noChangeArrowheads="1"/>
              </p:cNvSpPr>
              <p:nvPr/>
            </p:nvSpPr>
            <p:spPr bwMode="auto">
              <a:xfrm rot="14890054" flipV="1">
                <a:off x="7121" y="3073"/>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678" name="Text Box 731"/>
              <p:cNvSpPr txBox="1">
                <a:spLocks noChangeArrowheads="1"/>
              </p:cNvSpPr>
              <p:nvPr/>
            </p:nvSpPr>
            <p:spPr bwMode="auto">
              <a:xfrm rot="14890054" flipV="1">
                <a:off x="7000" y="3215"/>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679" name="Text Box 732"/>
              <p:cNvSpPr txBox="1">
                <a:spLocks noChangeArrowheads="1"/>
              </p:cNvSpPr>
              <p:nvPr/>
            </p:nvSpPr>
            <p:spPr bwMode="auto">
              <a:xfrm rot="14890054" flipV="1">
                <a:off x="7033" y="3304"/>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680" name="Text Box 733"/>
              <p:cNvSpPr txBox="1">
                <a:spLocks noChangeArrowheads="1"/>
              </p:cNvSpPr>
              <p:nvPr/>
            </p:nvSpPr>
            <p:spPr bwMode="auto">
              <a:xfrm rot="14890054" flipV="1">
                <a:off x="7089" y="3303"/>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681" name="Text Box 734"/>
              <p:cNvSpPr txBox="1">
                <a:spLocks noChangeArrowheads="1"/>
              </p:cNvSpPr>
              <p:nvPr/>
            </p:nvSpPr>
            <p:spPr bwMode="auto">
              <a:xfrm rot="14890054" flipV="1">
                <a:off x="7137" y="3306"/>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682" name="Text Box 735"/>
              <p:cNvSpPr txBox="1">
                <a:spLocks noChangeArrowheads="1"/>
              </p:cNvSpPr>
              <p:nvPr/>
            </p:nvSpPr>
            <p:spPr bwMode="auto">
              <a:xfrm rot="14890054" flipV="1">
                <a:off x="7042" y="3322"/>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683" name="Text Box 736"/>
              <p:cNvSpPr txBox="1">
                <a:spLocks noChangeArrowheads="1"/>
              </p:cNvSpPr>
              <p:nvPr/>
            </p:nvSpPr>
            <p:spPr bwMode="auto">
              <a:xfrm rot="14890054" flipV="1">
                <a:off x="6980" y="3294"/>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684" name="Text Box 737"/>
              <p:cNvSpPr txBox="1">
                <a:spLocks noChangeArrowheads="1"/>
              </p:cNvSpPr>
              <p:nvPr/>
            </p:nvSpPr>
            <p:spPr bwMode="auto">
              <a:xfrm rot="14890054" flipV="1">
                <a:off x="6923" y="3269"/>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685" name="Text Box 738"/>
              <p:cNvSpPr txBox="1">
                <a:spLocks noChangeArrowheads="1"/>
              </p:cNvSpPr>
              <p:nvPr/>
            </p:nvSpPr>
            <p:spPr bwMode="auto">
              <a:xfrm rot="14890054" flipV="1">
                <a:off x="6939" y="3208"/>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686" name="Text Box 739"/>
              <p:cNvSpPr txBox="1">
                <a:spLocks noChangeArrowheads="1"/>
              </p:cNvSpPr>
              <p:nvPr/>
            </p:nvSpPr>
            <p:spPr bwMode="auto">
              <a:xfrm rot="14890054" flipV="1">
                <a:off x="6953" y="3151"/>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687" name="Text Box 740"/>
              <p:cNvSpPr txBox="1">
                <a:spLocks noChangeArrowheads="1"/>
              </p:cNvSpPr>
              <p:nvPr/>
            </p:nvSpPr>
            <p:spPr bwMode="auto">
              <a:xfrm rot="14890054" flipV="1">
                <a:off x="6915" y="3143"/>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688" name="Text Box 741"/>
              <p:cNvSpPr txBox="1">
                <a:spLocks noChangeArrowheads="1"/>
              </p:cNvSpPr>
              <p:nvPr/>
            </p:nvSpPr>
            <p:spPr bwMode="auto">
              <a:xfrm rot="14890054" flipV="1">
                <a:off x="6944" y="3079"/>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689" name="Text Box 742"/>
              <p:cNvSpPr txBox="1">
                <a:spLocks noChangeArrowheads="1"/>
              </p:cNvSpPr>
              <p:nvPr/>
            </p:nvSpPr>
            <p:spPr bwMode="auto">
              <a:xfrm rot="14890054" flipV="1">
                <a:off x="7033" y="3044"/>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690" name="Text Box 743"/>
              <p:cNvSpPr txBox="1">
                <a:spLocks noChangeArrowheads="1"/>
              </p:cNvSpPr>
              <p:nvPr/>
            </p:nvSpPr>
            <p:spPr bwMode="auto">
              <a:xfrm rot="14890054" flipV="1">
                <a:off x="7186" y="3033"/>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691" name="Text Box 744"/>
              <p:cNvSpPr txBox="1">
                <a:spLocks noChangeArrowheads="1"/>
              </p:cNvSpPr>
              <p:nvPr/>
            </p:nvSpPr>
            <p:spPr bwMode="auto">
              <a:xfrm rot="14890054" flipV="1">
                <a:off x="6786" y="2973"/>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692" name="Text Box 745"/>
              <p:cNvSpPr txBox="1">
                <a:spLocks noChangeArrowheads="1"/>
              </p:cNvSpPr>
              <p:nvPr/>
            </p:nvSpPr>
            <p:spPr bwMode="auto">
              <a:xfrm rot="14890054" flipV="1">
                <a:off x="6883" y="2905"/>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693" name="Text Box 746"/>
              <p:cNvSpPr txBox="1">
                <a:spLocks noChangeArrowheads="1"/>
              </p:cNvSpPr>
              <p:nvPr/>
            </p:nvSpPr>
            <p:spPr bwMode="auto">
              <a:xfrm rot="14890054" flipV="1">
                <a:off x="6883" y="2758"/>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694" name="Text Box 747"/>
              <p:cNvSpPr txBox="1">
                <a:spLocks noChangeArrowheads="1"/>
              </p:cNvSpPr>
              <p:nvPr/>
            </p:nvSpPr>
            <p:spPr bwMode="auto">
              <a:xfrm rot="14890054" flipV="1">
                <a:off x="7074" y="2846"/>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695" name="Text Box 748"/>
              <p:cNvSpPr txBox="1">
                <a:spLocks noChangeArrowheads="1"/>
              </p:cNvSpPr>
              <p:nvPr/>
            </p:nvSpPr>
            <p:spPr bwMode="auto">
              <a:xfrm rot="14890054" flipV="1">
                <a:off x="7009" y="2246"/>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696" name="Text Box 749"/>
              <p:cNvSpPr txBox="1">
                <a:spLocks noChangeArrowheads="1"/>
              </p:cNvSpPr>
              <p:nvPr/>
            </p:nvSpPr>
            <p:spPr bwMode="auto">
              <a:xfrm rot="14890054" flipV="1">
                <a:off x="6914" y="2264"/>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697" name="Text Box 750"/>
              <p:cNvSpPr txBox="1">
                <a:spLocks noChangeArrowheads="1"/>
              </p:cNvSpPr>
              <p:nvPr/>
            </p:nvSpPr>
            <p:spPr bwMode="auto">
              <a:xfrm rot="14890054" flipV="1">
                <a:off x="6785" y="2519"/>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698" name="Text Box 751"/>
              <p:cNvSpPr txBox="1">
                <a:spLocks noChangeArrowheads="1"/>
              </p:cNvSpPr>
              <p:nvPr/>
            </p:nvSpPr>
            <p:spPr bwMode="auto">
              <a:xfrm rot="14890054" flipV="1">
                <a:off x="6970" y="3269"/>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699" name="Text Box 752"/>
              <p:cNvSpPr txBox="1">
                <a:spLocks noChangeArrowheads="1"/>
              </p:cNvSpPr>
              <p:nvPr/>
            </p:nvSpPr>
            <p:spPr bwMode="auto">
              <a:xfrm rot="14890054" flipV="1">
                <a:off x="6979" y="3014"/>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00" name="Text Box 753"/>
              <p:cNvSpPr txBox="1">
                <a:spLocks noChangeArrowheads="1"/>
              </p:cNvSpPr>
              <p:nvPr/>
            </p:nvSpPr>
            <p:spPr bwMode="auto">
              <a:xfrm rot="14890054" flipV="1">
                <a:off x="7121" y="3235"/>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01" name="Text Box 754"/>
              <p:cNvSpPr txBox="1">
                <a:spLocks noChangeArrowheads="1"/>
              </p:cNvSpPr>
              <p:nvPr/>
            </p:nvSpPr>
            <p:spPr bwMode="auto">
              <a:xfrm rot="14890054" flipV="1">
                <a:off x="7207" y="3360"/>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02" name="Text Box 755"/>
              <p:cNvSpPr txBox="1">
                <a:spLocks noChangeArrowheads="1"/>
              </p:cNvSpPr>
              <p:nvPr/>
            </p:nvSpPr>
            <p:spPr bwMode="auto">
              <a:xfrm rot="14890054" flipV="1">
                <a:off x="7286" y="3298"/>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03" name="Text Box 756"/>
              <p:cNvSpPr txBox="1">
                <a:spLocks noChangeArrowheads="1"/>
              </p:cNvSpPr>
              <p:nvPr/>
            </p:nvSpPr>
            <p:spPr bwMode="auto">
              <a:xfrm rot="14890054" flipV="1">
                <a:off x="6777" y="3196"/>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04" name="Text Box 757"/>
              <p:cNvSpPr txBox="1">
                <a:spLocks noChangeArrowheads="1"/>
              </p:cNvSpPr>
              <p:nvPr/>
            </p:nvSpPr>
            <p:spPr bwMode="auto">
              <a:xfrm rot="14890054" flipV="1">
                <a:off x="6914" y="2964"/>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05" name="Text Box 758"/>
              <p:cNvSpPr txBox="1">
                <a:spLocks noChangeArrowheads="1"/>
              </p:cNvSpPr>
              <p:nvPr/>
            </p:nvSpPr>
            <p:spPr bwMode="auto">
              <a:xfrm rot="14890054" flipV="1">
                <a:off x="7163" y="3045"/>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06" name="Text Box 759"/>
              <p:cNvSpPr txBox="1">
                <a:spLocks noChangeArrowheads="1"/>
              </p:cNvSpPr>
              <p:nvPr/>
            </p:nvSpPr>
            <p:spPr bwMode="auto">
              <a:xfrm rot="14890054" flipV="1">
                <a:off x="7201" y="3134"/>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07" name="Text Box 760"/>
              <p:cNvSpPr txBox="1">
                <a:spLocks noChangeArrowheads="1"/>
              </p:cNvSpPr>
              <p:nvPr/>
            </p:nvSpPr>
            <p:spPr bwMode="auto">
              <a:xfrm rot="14890054" flipV="1">
                <a:off x="7251" y="3135"/>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08" name="Text Box 761"/>
              <p:cNvSpPr txBox="1">
                <a:spLocks noChangeArrowheads="1"/>
              </p:cNvSpPr>
              <p:nvPr/>
            </p:nvSpPr>
            <p:spPr bwMode="auto">
              <a:xfrm rot="14890054" flipV="1">
                <a:off x="6726" y="3135"/>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09" name="Text Box 762"/>
              <p:cNvSpPr txBox="1">
                <a:spLocks noChangeArrowheads="1"/>
              </p:cNvSpPr>
              <p:nvPr/>
            </p:nvSpPr>
            <p:spPr bwMode="auto">
              <a:xfrm rot="14890054" flipV="1">
                <a:off x="7207" y="3149"/>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10" name="Text Box 763"/>
              <p:cNvSpPr txBox="1">
                <a:spLocks noChangeArrowheads="1"/>
              </p:cNvSpPr>
              <p:nvPr/>
            </p:nvSpPr>
            <p:spPr bwMode="auto">
              <a:xfrm rot="14890054" flipV="1">
                <a:off x="7144" y="3121"/>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11" name="Text Box 764"/>
              <p:cNvSpPr txBox="1">
                <a:spLocks noChangeArrowheads="1"/>
              </p:cNvSpPr>
              <p:nvPr/>
            </p:nvSpPr>
            <p:spPr bwMode="auto">
              <a:xfrm rot="14890054" flipV="1">
                <a:off x="7089" y="3093"/>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12" name="Text Box 765"/>
              <p:cNvSpPr txBox="1">
                <a:spLocks noChangeArrowheads="1"/>
              </p:cNvSpPr>
              <p:nvPr/>
            </p:nvSpPr>
            <p:spPr bwMode="auto">
              <a:xfrm rot="14890054" flipV="1">
                <a:off x="6835" y="3048"/>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13" name="Text Box 766"/>
              <p:cNvSpPr txBox="1">
                <a:spLocks noChangeArrowheads="1"/>
              </p:cNvSpPr>
              <p:nvPr/>
            </p:nvSpPr>
            <p:spPr bwMode="auto">
              <a:xfrm rot="14890054" flipV="1">
                <a:off x="7133" y="3098"/>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14" name="Text Box 767"/>
              <p:cNvSpPr txBox="1">
                <a:spLocks noChangeArrowheads="1"/>
              </p:cNvSpPr>
              <p:nvPr/>
            </p:nvSpPr>
            <p:spPr bwMode="auto">
              <a:xfrm rot="14890054" flipV="1">
                <a:off x="7188" y="3234"/>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15" name="Text Box 768"/>
              <p:cNvSpPr txBox="1">
                <a:spLocks noChangeArrowheads="1"/>
              </p:cNvSpPr>
              <p:nvPr/>
            </p:nvSpPr>
            <p:spPr bwMode="auto">
              <a:xfrm rot="14890054" flipV="1">
                <a:off x="6713" y="3222"/>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16" name="Text Box 769"/>
              <p:cNvSpPr txBox="1">
                <a:spLocks noChangeArrowheads="1"/>
              </p:cNvSpPr>
              <p:nvPr/>
            </p:nvSpPr>
            <p:spPr bwMode="auto">
              <a:xfrm rot="14890054" flipV="1">
                <a:off x="6802" y="3186"/>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17" name="Text Box 770"/>
              <p:cNvSpPr txBox="1">
                <a:spLocks noChangeArrowheads="1"/>
              </p:cNvSpPr>
              <p:nvPr/>
            </p:nvSpPr>
            <p:spPr bwMode="auto">
              <a:xfrm rot="14890054" flipV="1">
                <a:off x="7025" y="2415"/>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18" name="Text Box 771"/>
              <p:cNvSpPr txBox="1">
                <a:spLocks noChangeArrowheads="1"/>
              </p:cNvSpPr>
              <p:nvPr/>
            </p:nvSpPr>
            <p:spPr bwMode="auto">
              <a:xfrm rot="14890054" flipV="1">
                <a:off x="6834" y="2464"/>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19" name="Text Box 772"/>
              <p:cNvSpPr txBox="1">
                <a:spLocks noChangeArrowheads="1"/>
              </p:cNvSpPr>
              <p:nvPr/>
            </p:nvSpPr>
            <p:spPr bwMode="auto">
              <a:xfrm rot="14890054" flipV="1">
                <a:off x="6980" y="2282"/>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20" name="Text Box 773"/>
              <p:cNvSpPr txBox="1">
                <a:spLocks noChangeArrowheads="1"/>
              </p:cNvSpPr>
              <p:nvPr/>
            </p:nvSpPr>
            <p:spPr bwMode="auto">
              <a:xfrm rot="14890054" flipV="1">
                <a:off x="6835" y="2226"/>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21" name="Text Box 774"/>
              <p:cNvSpPr txBox="1">
                <a:spLocks noChangeArrowheads="1"/>
              </p:cNvSpPr>
              <p:nvPr/>
            </p:nvSpPr>
            <p:spPr bwMode="auto">
              <a:xfrm rot="14890054" flipV="1">
                <a:off x="6785" y="2242"/>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22" name="Text Box 775"/>
              <p:cNvSpPr txBox="1">
                <a:spLocks noChangeArrowheads="1"/>
              </p:cNvSpPr>
              <p:nvPr/>
            </p:nvSpPr>
            <p:spPr bwMode="auto">
              <a:xfrm rot="14890054" flipV="1">
                <a:off x="6691" y="2297"/>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23" name="Text Box 776"/>
              <p:cNvSpPr txBox="1">
                <a:spLocks noChangeArrowheads="1"/>
              </p:cNvSpPr>
              <p:nvPr/>
            </p:nvSpPr>
            <p:spPr bwMode="auto">
              <a:xfrm rot="14890054" flipV="1">
                <a:off x="6641" y="2319"/>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24" name="Text Box 777"/>
              <p:cNvSpPr txBox="1">
                <a:spLocks noChangeArrowheads="1"/>
              </p:cNvSpPr>
              <p:nvPr/>
            </p:nvSpPr>
            <p:spPr bwMode="auto">
              <a:xfrm rot="14890054" flipV="1">
                <a:off x="6786" y="2474"/>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25" name="Text Box 778"/>
              <p:cNvSpPr txBox="1">
                <a:spLocks noChangeArrowheads="1"/>
              </p:cNvSpPr>
              <p:nvPr/>
            </p:nvSpPr>
            <p:spPr bwMode="auto">
              <a:xfrm rot="14890054" flipV="1">
                <a:off x="6691" y="2376"/>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26" name="Text Box 779"/>
              <p:cNvSpPr txBox="1">
                <a:spLocks noChangeArrowheads="1"/>
              </p:cNvSpPr>
              <p:nvPr/>
            </p:nvSpPr>
            <p:spPr bwMode="auto">
              <a:xfrm rot="14890054" flipV="1">
                <a:off x="6835" y="2497"/>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27" name="Text Box 780"/>
              <p:cNvSpPr txBox="1">
                <a:spLocks noChangeArrowheads="1"/>
              </p:cNvSpPr>
              <p:nvPr/>
            </p:nvSpPr>
            <p:spPr bwMode="auto">
              <a:xfrm rot="14890054" flipV="1">
                <a:off x="6739" y="2572"/>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28" name="Text Box 781"/>
              <p:cNvSpPr txBox="1">
                <a:spLocks noChangeArrowheads="1"/>
              </p:cNvSpPr>
              <p:nvPr/>
            </p:nvSpPr>
            <p:spPr bwMode="auto">
              <a:xfrm rot="14890054" flipV="1">
                <a:off x="6804" y="3132"/>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29" name="Text Box 782"/>
              <p:cNvSpPr txBox="1">
                <a:spLocks noChangeArrowheads="1"/>
              </p:cNvSpPr>
              <p:nvPr/>
            </p:nvSpPr>
            <p:spPr bwMode="auto">
              <a:xfrm rot="14890054" flipV="1">
                <a:off x="6780" y="3117"/>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30" name="Text Box 783"/>
              <p:cNvSpPr txBox="1">
                <a:spLocks noChangeArrowheads="1"/>
              </p:cNvSpPr>
              <p:nvPr/>
            </p:nvSpPr>
            <p:spPr bwMode="auto">
              <a:xfrm rot="14890054" flipV="1">
                <a:off x="6790" y="3067"/>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31" name="Text Box 784"/>
              <p:cNvSpPr txBox="1">
                <a:spLocks noChangeArrowheads="1"/>
              </p:cNvSpPr>
              <p:nvPr/>
            </p:nvSpPr>
            <p:spPr bwMode="auto">
              <a:xfrm rot="14890054" flipV="1">
                <a:off x="6686" y="2847"/>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32" name="Text Box 785"/>
              <p:cNvSpPr txBox="1">
                <a:spLocks noChangeArrowheads="1"/>
              </p:cNvSpPr>
              <p:nvPr/>
            </p:nvSpPr>
            <p:spPr bwMode="auto">
              <a:xfrm rot="14890054" flipV="1">
                <a:off x="7247" y="3059"/>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33" name="Text Box 786"/>
              <p:cNvSpPr txBox="1">
                <a:spLocks noChangeArrowheads="1"/>
              </p:cNvSpPr>
              <p:nvPr/>
            </p:nvSpPr>
            <p:spPr bwMode="auto">
              <a:xfrm rot="14890054" flipV="1">
                <a:off x="6766" y="3074"/>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34" name="Text Box 787"/>
              <p:cNvSpPr txBox="1">
                <a:spLocks noChangeArrowheads="1"/>
              </p:cNvSpPr>
              <p:nvPr/>
            </p:nvSpPr>
            <p:spPr bwMode="auto">
              <a:xfrm rot="14890054" flipV="1">
                <a:off x="7082" y="3271"/>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35" name="Text Box 788"/>
              <p:cNvSpPr txBox="1">
                <a:spLocks noChangeArrowheads="1"/>
              </p:cNvSpPr>
              <p:nvPr/>
            </p:nvSpPr>
            <p:spPr bwMode="auto">
              <a:xfrm rot="14890054" flipV="1">
                <a:off x="7263" y="3355"/>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36" name="Text Box 789"/>
              <p:cNvSpPr txBox="1">
                <a:spLocks noChangeArrowheads="1"/>
              </p:cNvSpPr>
              <p:nvPr/>
            </p:nvSpPr>
            <p:spPr bwMode="auto">
              <a:xfrm rot="14890054" flipV="1">
                <a:off x="7071" y="3135"/>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37" name="Text Box 790"/>
              <p:cNvSpPr txBox="1">
                <a:spLocks noChangeArrowheads="1"/>
              </p:cNvSpPr>
              <p:nvPr/>
            </p:nvSpPr>
            <p:spPr bwMode="auto">
              <a:xfrm rot="14890054" flipV="1">
                <a:off x="7015" y="3128"/>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38" name="Text Box 791"/>
              <p:cNvSpPr txBox="1">
                <a:spLocks noChangeArrowheads="1"/>
              </p:cNvSpPr>
              <p:nvPr/>
            </p:nvSpPr>
            <p:spPr bwMode="auto">
              <a:xfrm rot="14890054" flipV="1">
                <a:off x="6961" y="3116"/>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39" name="Text Box 792"/>
              <p:cNvSpPr txBox="1">
                <a:spLocks noChangeArrowheads="1"/>
              </p:cNvSpPr>
              <p:nvPr/>
            </p:nvSpPr>
            <p:spPr bwMode="auto">
              <a:xfrm rot="14890054" flipV="1">
                <a:off x="6982" y="3087"/>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40" name="Text Box 793"/>
              <p:cNvSpPr txBox="1">
                <a:spLocks noChangeArrowheads="1"/>
              </p:cNvSpPr>
              <p:nvPr/>
            </p:nvSpPr>
            <p:spPr bwMode="auto">
              <a:xfrm rot="14890054" flipV="1">
                <a:off x="7237" y="3296"/>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41" name="Text Box 794"/>
              <p:cNvSpPr txBox="1">
                <a:spLocks noChangeArrowheads="1"/>
              </p:cNvSpPr>
              <p:nvPr/>
            </p:nvSpPr>
            <p:spPr bwMode="auto">
              <a:xfrm rot="14890054" flipV="1">
                <a:off x="6729" y="3206"/>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42" name="Text Box 795"/>
              <p:cNvSpPr txBox="1">
                <a:spLocks noChangeArrowheads="1"/>
              </p:cNvSpPr>
              <p:nvPr/>
            </p:nvSpPr>
            <p:spPr bwMode="auto">
              <a:xfrm rot="14890054" flipV="1">
                <a:off x="7147" y="3196"/>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43" name="Text Box 796"/>
              <p:cNvSpPr txBox="1">
                <a:spLocks noChangeArrowheads="1"/>
              </p:cNvSpPr>
              <p:nvPr/>
            </p:nvSpPr>
            <p:spPr bwMode="auto">
              <a:xfrm rot="14890054" flipV="1">
                <a:off x="7014" y="3191"/>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44" name="Text Box 797"/>
              <p:cNvSpPr txBox="1">
                <a:spLocks noChangeArrowheads="1"/>
              </p:cNvSpPr>
              <p:nvPr/>
            </p:nvSpPr>
            <p:spPr bwMode="auto">
              <a:xfrm rot="14890054" flipV="1">
                <a:off x="6884" y="3184"/>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45" name="Text Box 798"/>
              <p:cNvSpPr txBox="1">
                <a:spLocks noChangeArrowheads="1"/>
              </p:cNvSpPr>
              <p:nvPr/>
            </p:nvSpPr>
            <p:spPr bwMode="auto">
              <a:xfrm rot="14890054" flipV="1">
                <a:off x="7161" y="3304"/>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46" name="Text Box 799"/>
              <p:cNvSpPr txBox="1">
                <a:spLocks noChangeArrowheads="1"/>
              </p:cNvSpPr>
              <p:nvPr/>
            </p:nvSpPr>
            <p:spPr bwMode="auto">
              <a:xfrm rot="14890054" flipV="1">
                <a:off x="7109" y="3182"/>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47" name="Text Box 800"/>
              <p:cNvSpPr txBox="1">
                <a:spLocks noChangeArrowheads="1"/>
              </p:cNvSpPr>
              <p:nvPr/>
            </p:nvSpPr>
            <p:spPr bwMode="auto">
              <a:xfrm rot="14890054" flipV="1">
                <a:off x="7061" y="3239"/>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48" name="Text Box 801"/>
              <p:cNvSpPr txBox="1">
                <a:spLocks noChangeArrowheads="1"/>
              </p:cNvSpPr>
              <p:nvPr/>
            </p:nvSpPr>
            <p:spPr bwMode="auto">
              <a:xfrm rot="14890054" flipV="1">
                <a:off x="7012" y="3297"/>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49" name="Text Box 802"/>
              <p:cNvSpPr txBox="1">
                <a:spLocks noChangeArrowheads="1"/>
              </p:cNvSpPr>
              <p:nvPr/>
            </p:nvSpPr>
            <p:spPr bwMode="auto">
              <a:xfrm rot="14890054" flipV="1">
                <a:off x="7121" y="3362"/>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50" name="Text Box 803"/>
              <p:cNvSpPr txBox="1">
                <a:spLocks noChangeArrowheads="1"/>
              </p:cNvSpPr>
              <p:nvPr/>
            </p:nvSpPr>
            <p:spPr bwMode="auto">
              <a:xfrm rot="17364899" flipV="1">
                <a:off x="6903" y="2864"/>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51" name="Text Box 804"/>
              <p:cNvSpPr txBox="1">
                <a:spLocks noChangeArrowheads="1"/>
              </p:cNvSpPr>
              <p:nvPr/>
            </p:nvSpPr>
            <p:spPr bwMode="auto">
              <a:xfrm rot="14890054" flipV="1">
                <a:off x="6931" y="2875"/>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52" name="Text Box 805"/>
              <p:cNvSpPr txBox="1">
                <a:spLocks noChangeArrowheads="1"/>
              </p:cNvSpPr>
              <p:nvPr/>
            </p:nvSpPr>
            <p:spPr bwMode="auto">
              <a:xfrm rot="14890054" flipV="1">
                <a:off x="6853" y="2823"/>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53" name="Text Box 806"/>
              <p:cNvSpPr txBox="1">
                <a:spLocks noChangeArrowheads="1"/>
              </p:cNvSpPr>
              <p:nvPr/>
            </p:nvSpPr>
            <p:spPr bwMode="auto">
              <a:xfrm rot="14890054" flipV="1">
                <a:off x="6827" y="2802"/>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54" name="Text Box 807"/>
              <p:cNvSpPr txBox="1">
                <a:spLocks noChangeArrowheads="1"/>
              </p:cNvSpPr>
              <p:nvPr/>
            </p:nvSpPr>
            <p:spPr bwMode="auto">
              <a:xfrm rot="14890054" flipV="1">
                <a:off x="6774" y="2666"/>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55" name="Text Box 808"/>
              <p:cNvSpPr txBox="1">
                <a:spLocks noChangeArrowheads="1"/>
              </p:cNvSpPr>
              <p:nvPr/>
            </p:nvSpPr>
            <p:spPr bwMode="auto">
              <a:xfrm rot="17364899" flipV="1">
                <a:off x="6856" y="3110"/>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56" name="Text Box 810"/>
              <p:cNvSpPr txBox="1">
                <a:spLocks noChangeArrowheads="1"/>
              </p:cNvSpPr>
              <p:nvPr/>
            </p:nvSpPr>
            <p:spPr bwMode="auto">
              <a:xfrm rot="14890054" flipV="1">
                <a:off x="6827" y="2885"/>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57" name="Text Box 811"/>
              <p:cNvSpPr txBox="1">
                <a:spLocks noChangeArrowheads="1"/>
              </p:cNvSpPr>
              <p:nvPr/>
            </p:nvSpPr>
            <p:spPr bwMode="auto">
              <a:xfrm rot="14890054" flipV="1">
                <a:off x="6832" y="2935"/>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58" name="Text Box 812"/>
              <p:cNvSpPr txBox="1">
                <a:spLocks noChangeArrowheads="1"/>
              </p:cNvSpPr>
              <p:nvPr/>
            </p:nvSpPr>
            <p:spPr bwMode="auto">
              <a:xfrm rot="14890054" flipV="1">
                <a:off x="6930" y="2733"/>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59" name="Text Box 813"/>
              <p:cNvSpPr txBox="1">
                <a:spLocks noChangeArrowheads="1"/>
              </p:cNvSpPr>
              <p:nvPr/>
            </p:nvSpPr>
            <p:spPr bwMode="auto">
              <a:xfrm rot="17364899" flipV="1">
                <a:off x="6903" y="2950"/>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60" name="Text Box 814"/>
              <p:cNvSpPr txBox="1">
                <a:spLocks noChangeArrowheads="1"/>
              </p:cNvSpPr>
              <p:nvPr/>
            </p:nvSpPr>
            <p:spPr bwMode="auto">
              <a:xfrm rot="14890054" flipV="1">
                <a:off x="6812" y="2775"/>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61" name="Text Box 815"/>
              <p:cNvSpPr txBox="1">
                <a:spLocks noChangeArrowheads="1"/>
              </p:cNvSpPr>
              <p:nvPr/>
            </p:nvSpPr>
            <p:spPr bwMode="auto">
              <a:xfrm rot="14890054" flipV="1">
                <a:off x="6593" y="2820"/>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62" name="Text Box 816"/>
              <p:cNvSpPr txBox="1">
                <a:spLocks noChangeArrowheads="1"/>
              </p:cNvSpPr>
              <p:nvPr/>
            </p:nvSpPr>
            <p:spPr bwMode="auto">
              <a:xfrm rot="14890054" flipV="1">
                <a:off x="6901" y="2349"/>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63" name="Text Box 817"/>
              <p:cNvSpPr txBox="1">
                <a:spLocks noChangeArrowheads="1"/>
              </p:cNvSpPr>
              <p:nvPr/>
            </p:nvSpPr>
            <p:spPr bwMode="auto">
              <a:xfrm rot="14890054" flipV="1">
                <a:off x="6825" y="2349"/>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64" name="Text Box 818"/>
              <p:cNvSpPr txBox="1">
                <a:spLocks noChangeArrowheads="1"/>
              </p:cNvSpPr>
              <p:nvPr/>
            </p:nvSpPr>
            <p:spPr bwMode="auto">
              <a:xfrm rot="14890054" flipV="1">
                <a:off x="6884" y="2312"/>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65" name="Text Box 819"/>
              <p:cNvSpPr txBox="1">
                <a:spLocks noChangeArrowheads="1"/>
              </p:cNvSpPr>
              <p:nvPr/>
            </p:nvSpPr>
            <p:spPr bwMode="auto">
              <a:xfrm rot="14890054" flipV="1">
                <a:off x="6786" y="2342"/>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66" name="Text Box 820"/>
              <p:cNvSpPr txBox="1">
                <a:spLocks noChangeArrowheads="1"/>
              </p:cNvSpPr>
              <p:nvPr/>
            </p:nvSpPr>
            <p:spPr bwMode="auto">
              <a:xfrm rot="14890054" flipV="1">
                <a:off x="6725" y="2314"/>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67" name="Text Box 821"/>
              <p:cNvSpPr txBox="1">
                <a:spLocks noChangeArrowheads="1"/>
              </p:cNvSpPr>
              <p:nvPr/>
            </p:nvSpPr>
            <p:spPr bwMode="auto">
              <a:xfrm rot="14890054" flipV="1">
                <a:off x="6835" y="2281"/>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68" name="Text Box 822"/>
              <p:cNvSpPr txBox="1">
                <a:spLocks noChangeArrowheads="1"/>
              </p:cNvSpPr>
              <p:nvPr/>
            </p:nvSpPr>
            <p:spPr bwMode="auto">
              <a:xfrm rot="14890054" flipV="1">
                <a:off x="6691" y="2349"/>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69" name="Text Box 823"/>
              <p:cNvSpPr txBox="1">
                <a:spLocks noChangeArrowheads="1"/>
              </p:cNvSpPr>
              <p:nvPr/>
            </p:nvSpPr>
            <p:spPr bwMode="auto">
              <a:xfrm rot="14890054" flipV="1">
                <a:off x="6641" y="2345"/>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70" name="Text Box 824"/>
              <p:cNvSpPr txBox="1">
                <a:spLocks noChangeArrowheads="1"/>
              </p:cNvSpPr>
              <p:nvPr/>
            </p:nvSpPr>
            <p:spPr bwMode="auto">
              <a:xfrm rot="14890054" flipV="1">
                <a:off x="6597" y="2395"/>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71" name="Text Box 825"/>
              <p:cNvSpPr txBox="1">
                <a:spLocks noChangeArrowheads="1"/>
              </p:cNvSpPr>
              <p:nvPr/>
            </p:nvSpPr>
            <p:spPr bwMode="auto">
              <a:xfrm rot="14890054" flipV="1">
                <a:off x="6593" y="2472"/>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72" name="Text Box 826"/>
              <p:cNvSpPr txBox="1">
                <a:spLocks noChangeArrowheads="1"/>
              </p:cNvSpPr>
              <p:nvPr/>
            </p:nvSpPr>
            <p:spPr bwMode="auto">
              <a:xfrm rot="14890054" flipV="1">
                <a:off x="6635" y="2388"/>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73" name="Text Box 827"/>
              <p:cNvSpPr txBox="1">
                <a:spLocks noChangeArrowheads="1"/>
              </p:cNvSpPr>
              <p:nvPr/>
            </p:nvSpPr>
            <p:spPr bwMode="auto">
              <a:xfrm rot="14890054" flipV="1">
                <a:off x="6689" y="2420"/>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74" name="Text Box 828"/>
              <p:cNvSpPr txBox="1">
                <a:spLocks noChangeArrowheads="1"/>
              </p:cNvSpPr>
              <p:nvPr/>
            </p:nvSpPr>
            <p:spPr bwMode="auto">
              <a:xfrm rot="14890054" flipV="1">
                <a:off x="6593" y="2472"/>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75" name="Text Box 829"/>
              <p:cNvSpPr txBox="1">
                <a:spLocks noChangeArrowheads="1"/>
              </p:cNvSpPr>
              <p:nvPr/>
            </p:nvSpPr>
            <p:spPr bwMode="auto">
              <a:xfrm rot="14890054" flipV="1">
                <a:off x="6547" y="2490"/>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76" name="Text Box 830"/>
              <p:cNvSpPr txBox="1">
                <a:spLocks noChangeArrowheads="1"/>
              </p:cNvSpPr>
              <p:nvPr/>
            </p:nvSpPr>
            <p:spPr bwMode="auto">
              <a:xfrm rot="14890054" flipV="1">
                <a:off x="6588" y="2434"/>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77" name="Text Box 831"/>
              <p:cNvSpPr txBox="1">
                <a:spLocks noChangeArrowheads="1"/>
              </p:cNvSpPr>
              <p:nvPr/>
            </p:nvSpPr>
            <p:spPr bwMode="auto">
              <a:xfrm rot="14890054" flipV="1">
                <a:off x="6737" y="2376"/>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78" name="Text Box 832"/>
              <p:cNvSpPr txBox="1">
                <a:spLocks noChangeArrowheads="1"/>
              </p:cNvSpPr>
              <p:nvPr/>
            </p:nvSpPr>
            <p:spPr bwMode="auto">
              <a:xfrm rot="17364899" flipV="1">
                <a:off x="6856" y="3110"/>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79" name="Text Box 833"/>
              <p:cNvSpPr txBox="1">
                <a:spLocks noChangeArrowheads="1"/>
              </p:cNvSpPr>
              <p:nvPr/>
            </p:nvSpPr>
            <p:spPr bwMode="auto">
              <a:xfrm rot="17364899" flipV="1">
                <a:off x="6825" y="3269"/>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80" name="Text Box 834"/>
              <p:cNvSpPr txBox="1">
                <a:spLocks noChangeArrowheads="1"/>
              </p:cNvSpPr>
              <p:nvPr/>
            </p:nvSpPr>
            <p:spPr bwMode="auto">
              <a:xfrm rot="17364899" flipV="1">
                <a:off x="6950" y="3249"/>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81" name="Text Box 835"/>
              <p:cNvSpPr txBox="1">
                <a:spLocks noChangeArrowheads="1"/>
              </p:cNvSpPr>
              <p:nvPr/>
            </p:nvSpPr>
            <p:spPr bwMode="auto">
              <a:xfrm rot="17364899" flipV="1">
                <a:off x="6891" y="3271"/>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82" name="Text Box 836"/>
              <p:cNvSpPr txBox="1">
                <a:spLocks noChangeArrowheads="1"/>
              </p:cNvSpPr>
              <p:nvPr/>
            </p:nvSpPr>
            <p:spPr bwMode="auto">
              <a:xfrm rot="17364899" flipV="1">
                <a:off x="6944" y="3267"/>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83" name="Text Box 837"/>
              <p:cNvSpPr txBox="1">
                <a:spLocks noChangeArrowheads="1"/>
              </p:cNvSpPr>
              <p:nvPr/>
            </p:nvSpPr>
            <p:spPr bwMode="auto">
              <a:xfrm rot="17364899" flipV="1">
                <a:off x="6762" y="3316"/>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84" name="Text Box 838"/>
              <p:cNvSpPr txBox="1">
                <a:spLocks noChangeArrowheads="1"/>
              </p:cNvSpPr>
              <p:nvPr/>
            </p:nvSpPr>
            <p:spPr bwMode="auto">
              <a:xfrm rot="14890054" flipV="1">
                <a:off x="6931" y="2558"/>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85" name="Text Box 839"/>
              <p:cNvSpPr txBox="1">
                <a:spLocks noChangeArrowheads="1"/>
              </p:cNvSpPr>
              <p:nvPr/>
            </p:nvSpPr>
            <p:spPr bwMode="auto">
              <a:xfrm rot="14890054" flipV="1">
                <a:off x="7121" y="2589"/>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86" name="Text Box 840"/>
              <p:cNvSpPr txBox="1">
                <a:spLocks noChangeArrowheads="1"/>
              </p:cNvSpPr>
              <p:nvPr/>
            </p:nvSpPr>
            <p:spPr bwMode="auto">
              <a:xfrm rot="14890054" flipV="1">
                <a:off x="7024" y="2445"/>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87" name="Text Box 841"/>
              <p:cNvSpPr txBox="1">
                <a:spLocks noChangeArrowheads="1"/>
              </p:cNvSpPr>
              <p:nvPr/>
            </p:nvSpPr>
            <p:spPr bwMode="auto">
              <a:xfrm rot="14890054" flipV="1">
                <a:off x="7169" y="2625"/>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88" name="Text Box 842"/>
              <p:cNvSpPr txBox="1">
                <a:spLocks noChangeArrowheads="1"/>
              </p:cNvSpPr>
              <p:nvPr/>
            </p:nvSpPr>
            <p:spPr bwMode="auto">
              <a:xfrm rot="14890054" flipV="1">
                <a:off x="7218" y="2683"/>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89" name="Text Box 843"/>
              <p:cNvSpPr txBox="1">
                <a:spLocks noChangeArrowheads="1"/>
              </p:cNvSpPr>
              <p:nvPr/>
            </p:nvSpPr>
            <p:spPr bwMode="auto">
              <a:xfrm rot="14890054" flipV="1">
                <a:off x="7054" y="2994"/>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90" name="Text Box 844"/>
              <p:cNvSpPr txBox="1">
                <a:spLocks noChangeArrowheads="1"/>
              </p:cNvSpPr>
              <p:nvPr/>
            </p:nvSpPr>
            <p:spPr bwMode="auto">
              <a:xfrm rot="14890054" flipV="1">
                <a:off x="7169" y="2540"/>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91" name="Text Box 845"/>
              <p:cNvSpPr txBox="1">
                <a:spLocks noChangeArrowheads="1"/>
              </p:cNvSpPr>
              <p:nvPr/>
            </p:nvSpPr>
            <p:spPr bwMode="auto">
              <a:xfrm rot="14890054" flipV="1">
                <a:off x="7265" y="2808"/>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92" name="Text Box 846"/>
              <p:cNvSpPr txBox="1">
                <a:spLocks noChangeArrowheads="1"/>
              </p:cNvSpPr>
              <p:nvPr/>
            </p:nvSpPr>
            <p:spPr bwMode="auto">
              <a:xfrm rot="14890054" flipV="1">
                <a:off x="7266" y="2694"/>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93" name="Text Box 847"/>
              <p:cNvSpPr txBox="1">
                <a:spLocks noChangeArrowheads="1"/>
              </p:cNvSpPr>
              <p:nvPr/>
            </p:nvSpPr>
            <p:spPr bwMode="auto">
              <a:xfrm rot="14890054" flipV="1">
                <a:off x="7218" y="2612"/>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94" name="Text Box 848"/>
              <p:cNvSpPr txBox="1">
                <a:spLocks noChangeArrowheads="1"/>
              </p:cNvSpPr>
              <p:nvPr/>
            </p:nvSpPr>
            <p:spPr bwMode="auto">
              <a:xfrm rot="14890054" flipV="1">
                <a:off x="7120" y="3083"/>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95" name="Text Box 849"/>
              <p:cNvSpPr txBox="1">
                <a:spLocks noChangeArrowheads="1"/>
              </p:cNvSpPr>
              <p:nvPr/>
            </p:nvSpPr>
            <p:spPr bwMode="auto">
              <a:xfrm rot="14890054" flipV="1">
                <a:off x="7087" y="3018"/>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96" name="Text Box 850"/>
              <p:cNvSpPr txBox="1">
                <a:spLocks noChangeArrowheads="1"/>
              </p:cNvSpPr>
              <p:nvPr/>
            </p:nvSpPr>
            <p:spPr bwMode="auto">
              <a:xfrm rot="14890054" flipV="1">
                <a:off x="7143" y="2744"/>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97" name="Text Box 851"/>
              <p:cNvSpPr txBox="1">
                <a:spLocks noChangeArrowheads="1"/>
              </p:cNvSpPr>
              <p:nvPr/>
            </p:nvSpPr>
            <p:spPr bwMode="auto">
              <a:xfrm rot="14890054" flipV="1">
                <a:off x="7218" y="2736"/>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98" name="Text Box 852"/>
              <p:cNvSpPr txBox="1">
                <a:spLocks noChangeArrowheads="1"/>
              </p:cNvSpPr>
              <p:nvPr/>
            </p:nvSpPr>
            <p:spPr bwMode="auto">
              <a:xfrm rot="14890054" flipV="1">
                <a:off x="7315" y="3296"/>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799" name="Text Box 853"/>
              <p:cNvSpPr txBox="1">
                <a:spLocks noChangeArrowheads="1"/>
              </p:cNvSpPr>
              <p:nvPr/>
            </p:nvSpPr>
            <p:spPr bwMode="auto">
              <a:xfrm rot="14890054" flipV="1">
                <a:off x="7257" y="3270"/>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00" name="Text Box 854"/>
              <p:cNvSpPr txBox="1">
                <a:spLocks noChangeArrowheads="1"/>
              </p:cNvSpPr>
              <p:nvPr/>
            </p:nvSpPr>
            <p:spPr bwMode="auto">
              <a:xfrm rot="14890054" flipV="1">
                <a:off x="7270" y="3209"/>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01" name="Text Box 855"/>
              <p:cNvSpPr txBox="1">
                <a:spLocks noChangeArrowheads="1"/>
              </p:cNvSpPr>
              <p:nvPr/>
            </p:nvSpPr>
            <p:spPr bwMode="auto">
              <a:xfrm rot="14890054" flipV="1">
                <a:off x="7288" y="3152"/>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02" name="Text Box 856"/>
              <p:cNvSpPr txBox="1">
                <a:spLocks noChangeArrowheads="1"/>
              </p:cNvSpPr>
              <p:nvPr/>
            </p:nvSpPr>
            <p:spPr bwMode="auto">
              <a:xfrm rot="14890054" flipV="1">
                <a:off x="7251" y="3145"/>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03" name="Text Box 857"/>
              <p:cNvSpPr txBox="1">
                <a:spLocks noChangeArrowheads="1"/>
              </p:cNvSpPr>
              <p:nvPr/>
            </p:nvSpPr>
            <p:spPr bwMode="auto">
              <a:xfrm rot="14890054" flipV="1">
                <a:off x="7278" y="3083"/>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04" name="Text Box 858"/>
              <p:cNvSpPr txBox="1">
                <a:spLocks noChangeArrowheads="1"/>
              </p:cNvSpPr>
              <p:nvPr/>
            </p:nvSpPr>
            <p:spPr bwMode="auto">
              <a:xfrm rot="14890054" flipV="1">
                <a:off x="7121" y="2974"/>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05" name="Text Box 859"/>
              <p:cNvSpPr txBox="1">
                <a:spLocks noChangeArrowheads="1"/>
              </p:cNvSpPr>
              <p:nvPr/>
            </p:nvSpPr>
            <p:spPr bwMode="auto">
              <a:xfrm rot="14890054" flipV="1">
                <a:off x="7218" y="2904"/>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06" name="Text Box 860"/>
              <p:cNvSpPr txBox="1">
                <a:spLocks noChangeArrowheads="1"/>
              </p:cNvSpPr>
              <p:nvPr/>
            </p:nvSpPr>
            <p:spPr bwMode="auto">
              <a:xfrm rot="14890054" flipV="1">
                <a:off x="7216" y="2762"/>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07" name="Text Box 861"/>
              <p:cNvSpPr txBox="1">
                <a:spLocks noChangeArrowheads="1"/>
              </p:cNvSpPr>
              <p:nvPr/>
            </p:nvSpPr>
            <p:spPr bwMode="auto">
              <a:xfrm rot="14890054" flipV="1">
                <a:off x="7122" y="2522"/>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08" name="Text Box 862"/>
              <p:cNvSpPr txBox="1">
                <a:spLocks noChangeArrowheads="1"/>
              </p:cNvSpPr>
              <p:nvPr/>
            </p:nvSpPr>
            <p:spPr bwMode="auto">
              <a:xfrm rot="14890054" flipV="1">
                <a:off x="7303" y="3269"/>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09" name="Text Box 863"/>
              <p:cNvSpPr txBox="1">
                <a:spLocks noChangeArrowheads="1"/>
              </p:cNvSpPr>
              <p:nvPr/>
            </p:nvSpPr>
            <p:spPr bwMode="auto">
              <a:xfrm rot="14890054" flipV="1">
                <a:off x="7311" y="3010"/>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10" name="Text Box 864"/>
              <p:cNvSpPr txBox="1">
                <a:spLocks noChangeArrowheads="1"/>
              </p:cNvSpPr>
              <p:nvPr/>
            </p:nvSpPr>
            <p:spPr bwMode="auto">
              <a:xfrm rot="14890054" flipV="1">
                <a:off x="7111" y="3200"/>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11" name="Text Box 865"/>
              <p:cNvSpPr txBox="1">
                <a:spLocks noChangeArrowheads="1"/>
              </p:cNvSpPr>
              <p:nvPr/>
            </p:nvSpPr>
            <p:spPr bwMode="auto">
              <a:xfrm rot="14890054" flipV="1">
                <a:off x="7248" y="2969"/>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12" name="Text Box 866"/>
              <p:cNvSpPr txBox="1">
                <a:spLocks noChangeArrowheads="1"/>
              </p:cNvSpPr>
              <p:nvPr/>
            </p:nvSpPr>
            <p:spPr bwMode="auto">
              <a:xfrm rot="14890054" flipV="1">
                <a:off x="7506" y="3202"/>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13" name="Text Box 867"/>
              <p:cNvSpPr txBox="1">
                <a:spLocks noChangeArrowheads="1"/>
              </p:cNvSpPr>
              <p:nvPr/>
            </p:nvSpPr>
            <p:spPr bwMode="auto">
              <a:xfrm rot="14890054" flipV="1">
                <a:off x="7169" y="3046"/>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14" name="Text Box 868"/>
              <p:cNvSpPr txBox="1">
                <a:spLocks noChangeArrowheads="1"/>
              </p:cNvSpPr>
              <p:nvPr/>
            </p:nvSpPr>
            <p:spPr bwMode="auto">
              <a:xfrm rot="14890054" flipV="1">
                <a:off x="7409" y="3279"/>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15" name="Text Box 870"/>
              <p:cNvSpPr txBox="1">
                <a:spLocks noChangeArrowheads="1"/>
              </p:cNvSpPr>
              <p:nvPr/>
            </p:nvSpPr>
            <p:spPr bwMode="auto">
              <a:xfrm rot="14890054" flipV="1">
                <a:off x="7169" y="2464"/>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16" name="Text Box 871"/>
              <p:cNvSpPr txBox="1">
                <a:spLocks noChangeArrowheads="1"/>
              </p:cNvSpPr>
              <p:nvPr/>
            </p:nvSpPr>
            <p:spPr bwMode="auto">
              <a:xfrm rot="14890054" flipV="1">
                <a:off x="7121" y="2472"/>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17" name="Text Box 872"/>
              <p:cNvSpPr txBox="1">
                <a:spLocks noChangeArrowheads="1"/>
              </p:cNvSpPr>
              <p:nvPr/>
            </p:nvSpPr>
            <p:spPr bwMode="auto">
              <a:xfrm rot="14890054" flipV="1">
                <a:off x="7169" y="2493"/>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18" name="Text Box 873"/>
              <p:cNvSpPr txBox="1">
                <a:spLocks noChangeArrowheads="1"/>
              </p:cNvSpPr>
              <p:nvPr/>
            </p:nvSpPr>
            <p:spPr bwMode="auto">
              <a:xfrm rot="14890054" flipV="1">
                <a:off x="7074" y="2574"/>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19" name="Text Box 874"/>
              <p:cNvSpPr txBox="1">
                <a:spLocks noChangeArrowheads="1"/>
              </p:cNvSpPr>
              <p:nvPr/>
            </p:nvSpPr>
            <p:spPr bwMode="auto">
              <a:xfrm rot="14890054" flipV="1">
                <a:off x="7136" y="3139"/>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20" name="Text Box 875"/>
              <p:cNvSpPr txBox="1">
                <a:spLocks noChangeArrowheads="1"/>
              </p:cNvSpPr>
              <p:nvPr/>
            </p:nvSpPr>
            <p:spPr bwMode="auto">
              <a:xfrm rot="14890054" flipV="1">
                <a:off x="7409" y="2677"/>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21" name="Text Box 876"/>
              <p:cNvSpPr txBox="1">
                <a:spLocks noChangeArrowheads="1"/>
              </p:cNvSpPr>
              <p:nvPr/>
            </p:nvSpPr>
            <p:spPr bwMode="auto">
              <a:xfrm rot="14890054" flipV="1">
                <a:off x="7123" y="3070"/>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22" name="Text Box 877"/>
              <p:cNvSpPr txBox="1">
                <a:spLocks noChangeArrowheads="1"/>
              </p:cNvSpPr>
              <p:nvPr/>
            </p:nvSpPr>
            <p:spPr bwMode="auto">
              <a:xfrm rot="14890054" flipV="1">
                <a:off x="7038" y="2999"/>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23" name="Text Box 878"/>
              <p:cNvSpPr txBox="1">
                <a:spLocks noChangeArrowheads="1"/>
              </p:cNvSpPr>
              <p:nvPr/>
            </p:nvSpPr>
            <p:spPr bwMode="auto">
              <a:xfrm rot="14890054" flipV="1">
                <a:off x="7479" y="2758"/>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24" name="Text Box 879"/>
              <p:cNvSpPr txBox="1">
                <a:spLocks noChangeArrowheads="1"/>
              </p:cNvSpPr>
              <p:nvPr/>
            </p:nvSpPr>
            <p:spPr bwMode="auto">
              <a:xfrm rot="14890054" flipV="1">
                <a:off x="7293" y="3121"/>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25" name="Text Box 880"/>
              <p:cNvSpPr txBox="1">
                <a:spLocks noChangeArrowheads="1"/>
              </p:cNvSpPr>
              <p:nvPr/>
            </p:nvSpPr>
            <p:spPr bwMode="auto">
              <a:xfrm rot="14890054" flipV="1">
                <a:off x="7315" y="3087"/>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26" name="Text Box 881"/>
              <p:cNvSpPr txBox="1">
                <a:spLocks noChangeArrowheads="1"/>
              </p:cNvSpPr>
              <p:nvPr/>
            </p:nvSpPr>
            <p:spPr bwMode="auto">
              <a:xfrm rot="14890054" flipV="1">
                <a:off x="7025" y="2867"/>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27" name="Text Box 882"/>
              <p:cNvSpPr txBox="1">
                <a:spLocks noChangeArrowheads="1"/>
              </p:cNvSpPr>
              <p:nvPr/>
            </p:nvSpPr>
            <p:spPr bwMode="auto">
              <a:xfrm rot="14890054" flipV="1">
                <a:off x="7362" y="2775"/>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28" name="Text Box 883"/>
              <p:cNvSpPr txBox="1">
                <a:spLocks noChangeArrowheads="1"/>
              </p:cNvSpPr>
              <p:nvPr/>
            </p:nvSpPr>
            <p:spPr bwMode="auto">
              <a:xfrm rot="17364899" flipV="1">
                <a:off x="7240" y="2867"/>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29" name="Text Box 884"/>
              <p:cNvSpPr txBox="1">
                <a:spLocks noChangeArrowheads="1"/>
              </p:cNvSpPr>
              <p:nvPr/>
            </p:nvSpPr>
            <p:spPr bwMode="auto">
              <a:xfrm rot="14890054" flipV="1">
                <a:off x="7265" y="2875"/>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30" name="Text Box 885"/>
              <p:cNvSpPr txBox="1">
                <a:spLocks noChangeArrowheads="1"/>
              </p:cNvSpPr>
              <p:nvPr/>
            </p:nvSpPr>
            <p:spPr bwMode="auto">
              <a:xfrm rot="14890054" flipV="1">
                <a:off x="7186" y="2823"/>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31" name="Text Box 886"/>
              <p:cNvSpPr txBox="1">
                <a:spLocks noChangeArrowheads="1"/>
              </p:cNvSpPr>
              <p:nvPr/>
            </p:nvSpPr>
            <p:spPr bwMode="auto">
              <a:xfrm rot="14890054" flipV="1">
                <a:off x="7163" y="2802"/>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32" name="Text Box 887"/>
              <p:cNvSpPr txBox="1">
                <a:spLocks noChangeArrowheads="1"/>
              </p:cNvSpPr>
              <p:nvPr/>
            </p:nvSpPr>
            <p:spPr bwMode="auto">
              <a:xfrm rot="14890054" flipV="1">
                <a:off x="7108" y="2670"/>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33" name="Text Box 888"/>
              <p:cNvSpPr txBox="1">
                <a:spLocks noChangeArrowheads="1"/>
              </p:cNvSpPr>
              <p:nvPr/>
            </p:nvSpPr>
            <p:spPr bwMode="auto">
              <a:xfrm rot="17364899" flipV="1">
                <a:off x="7192" y="3112"/>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34" name="Text Box 889"/>
              <p:cNvSpPr txBox="1">
                <a:spLocks noChangeArrowheads="1"/>
              </p:cNvSpPr>
              <p:nvPr/>
            </p:nvSpPr>
            <p:spPr bwMode="auto">
              <a:xfrm rot="17364899" flipV="1">
                <a:off x="7133" y="2991"/>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35" name="Text Box 890"/>
              <p:cNvSpPr txBox="1">
                <a:spLocks noChangeArrowheads="1"/>
              </p:cNvSpPr>
              <p:nvPr/>
            </p:nvSpPr>
            <p:spPr bwMode="auto">
              <a:xfrm rot="14890054" flipV="1">
                <a:off x="7163" y="2885"/>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36" name="Text Box 892"/>
              <p:cNvSpPr txBox="1">
                <a:spLocks noChangeArrowheads="1"/>
              </p:cNvSpPr>
              <p:nvPr/>
            </p:nvSpPr>
            <p:spPr bwMode="auto">
              <a:xfrm rot="14890054" flipV="1">
                <a:off x="7265" y="2730"/>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37" name="Text Box 893"/>
              <p:cNvSpPr txBox="1">
                <a:spLocks noChangeArrowheads="1"/>
              </p:cNvSpPr>
              <p:nvPr/>
            </p:nvSpPr>
            <p:spPr bwMode="auto">
              <a:xfrm rot="17364899" flipV="1">
                <a:off x="7240" y="2955"/>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38" name="Text Box 894"/>
              <p:cNvSpPr txBox="1">
                <a:spLocks noChangeArrowheads="1"/>
              </p:cNvSpPr>
              <p:nvPr/>
            </p:nvSpPr>
            <p:spPr bwMode="auto">
              <a:xfrm rot="14890054" flipV="1">
                <a:off x="7145" y="2775"/>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39" name="Text Box 895"/>
              <p:cNvSpPr txBox="1">
                <a:spLocks noChangeArrowheads="1"/>
              </p:cNvSpPr>
              <p:nvPr/>
            </p:nvSpPr>
            <p:spPr bwMode="auto">
              <a:xfrm rot="14890054" flipV="1">
                <a:off x="7212" y="2835"/>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40" name="Text Box 896"/>
              <p:cNvSpPr txBox="1">
                <a:spLocks noChangeArrowheads="1"/>
              </p:cNvSpPr>
              <p:nvPr/>
            </p:nvSpPr>
            <p:spPr bwMode="auto">
              <a:xfrm rot="14890054" flipV="1">
                <a:off x="6930" y="2471"/>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41" name="Text Box 897"/>
              <p:cNvSpPr txBox="1">
                <a:spLocks noChangeArrowheads="1"/>
              </p:cNvSpPr>
              <p:nvPr/>
            </p:nvSpPr>
            <p:spPr bwMode="auto">
              <a:xfrm rot="14890054" flipV="1">
                <a:off x="6930" y="2471"/>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42" name="Text Box 898"/>
              <p:cNvSpPr txBox="1">
                <a:spLocks noChangeArrowheads="1"/>
              </p:cNvSpPr>
              <p:nvPr/>
            </p:nvSpPr>
            <p:spPr bwMode="auto">
              <a:xfrm rot="14890054" flipV="1">
                <a:off x="6921" y="2437"/>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43" name="Text Box 899"/>
              <p:cNvSpPr txBox="1">
                <a:spLocks noChangeArrowheads="1"/>
              </p:cNvSpPr>
              <p:nvPr/>
            </p:nvSpPr>
            <p:spPr bwMode="auto">
              <a:xfrm rot="17364899" flipV="1">
                <a:off x="7192" y="3112"/>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44" name="Text Box 900"/>
              <p:cNvSpPr txBox="1">
                <a:spLocks noChangeArrowheads="1"/>
              </p:cNvSpPr>
              <p:nvPr/>
            </p:nvSpPr>
            <p:spPr bwMode="auto">
              <a:xfrm rot="17364899" flipV="1">
                <a:off x="7376" y="3105"/>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45" name="Text Box 901"/>
              <p:cNvSpPr txBox="1">
                <a:spLocks noChangeArrowheads="1"/>
              </p:cNvSpPr>
              <p:nvPr/>
            </p:nvSpPr>
            <p:spPr bwMode="auto">
              <a:xfrm rot="17364899" flipV="1">
                <a:off x="7288" y="3249"/>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46" name="Text Box 902"/>
              <p:cNvSpPr txBox="1">
                <a:spLocks noChangeArrowheads="1"/>
              </p:cNvSpPr>
              <p:nvPr/>
            </p:nvSpPr>
            <p:spPr bwMode="auto">
              <a:xfrm rot="17364899" flipV="1">
                <a:off x="7431" y="2838"/>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47" name="Text Box 903"/>
              <p:cNvSpPr txBox="1">
                <a:spLocks noChangeArrowheads="1"/>
              </p:cNvSpPr>
              <p:nvPr/>
            </p:nvSpPr>
            <p:spPr bwMode="auto">
              <a:xfrm rot="17364899" flipV="1">
                <a:off x="7385" y="2885"/>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48" name="Text Box 904"/>
              <p:cNvSpPr txBox="1">
                <a:spLocks noChangeArrowheads="1"/>
              </p:cNvSpPr>
              <p:nvPr/>
            </p:nvSpPr>
            <p:spPr bwMode="auto">
              <a:xfrm rot="17364899" flipV="1">
                <a:off x="7385" y="3171"/>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49" name="Text Box 905"/>
              <p:cNvSpPr txBox="1">
                <a:spLocks noChangeArrowheads="1"/>
              </p:cNvSpPr>
              <p:nvPr/>
            </p:nvSpPr>
            <p:spPr bwMode="auto">
              <a:xfrm rot="14890054" flipV="1">
                <a:off x="7266" y="2561"/>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50" name="Text Box 906"/>
              <p:cNvSpPr txBox="1">
                <a:spLocks noChangeArrowheads="1"/>
              </p:cNvSpPr>
              <p:nvPr/>
            </p:nvSpPr>
            <p:spPr bwMode="auto">
              <a:xfrm rot="17364899" flipV="1">
                <a:off x="7385" y="2932"/>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51" name="Text Box 907"/>
              <p:cNvSpPr txBox="1">
                <a:spLocks noChangeArrowheads="1"/>
              </p:cNvSpPr>
              <p:nvPr/>
            </p:nvSpPr>
            <p:spPr bwMode="auto">
              <a:xfrm rot="17364899" flipV="1">
                <a:off x="7479" y="2912"/>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52" name="Text Box 908"/>
              <p:cNvSpPr txBox="1">
                <a:spLocks noChangeArrowheads="1"/>
              </p:cNvSpPr>
              <p:nvPr/>
            </p:nvSpPr>
            <p:spPr bwMode="auto">
              <a:xfrm rot="17364899" flipV="1">
                <a:off x="7432" y="2885"/>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53" name="Text Box 909"/>
              <p:cNvSpPr txBox="1">
                <a:spLocks noChangeArrowheads="1"/>
              </p:cNvSpPr>
              <p:nvPr/>
            </p:nvSpPr>
            <p:spPr bwMode="auto">
              <a:xfrm rot="17364899" flipV="1">
                <a:off x="7385" y="2855"/>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54" name="Text Box 910"/>
              <p:cNvSpPr txBox="1">
                <a:spLocks noChangeArrowheads="1"/>
              </p:cNvSpPr>
              <p:nvPr/>
            </p:nvSpPr>
            <p:spPr bwMode="auto">
              <a:xfrm rot="17364899" flipV="1">
                <a:off x="7385" y="3054"/>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55" name="Text Box 911"/>
              <p:cNvSpPr txBox="1">
                <a:spLocks noChangeArrowheads="1"/>
              </p:cNvSpPr>
              <p:nvPr/>
            </p:nvSpPr>
            <p:spPr bwMode="auto">
              <a:xfrm rot="17364899" flipV="1">
                <a:off x="7385" y="3171"/>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56" name="Text Box 912"/>
              <p:cNvSpPr txBox="1">
                <a:spLocks noChangeArrowheads="1"/>
              </p:cNvSpPr>
              <p:nvPr/>
            </p:nvSpPr>
            <p:spPr bwMode="auto">
              <a:xfrm rot="17364899" flipV="1">
                <a:off x="7432" y="3269"/>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57" name="Text Box 913"/>
              <p:cNvSpPr txBox="1">
                <a:spLocks noChangeArrowheads="1"/>
              </p:cNvSpPr>
              <p:nvPr/>
            </p:nvSpPr>
            <p:spPr bwMode="auto">
              <a:xfrm rot="14890054" flipV="1">
                <a:off x="6595" y="2896"/>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58" name="Text Box 914"/>
              <p:cNvSpPr txBox="1">
                <a:spLocks noChangeArrowheads="1"/>
              </p:cNvSpPr>
              <p:nvPr/>
            </p:nvSpPr>
            <p:spPr bwMode="auto">
              <a:xfrm rot="14890054" flipV="1">
                <a:off x="6640" y="2964"/>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59" name="Text Box 915"/>
              <p:cNvSpPr txBox="1">
                <a:spLocks noChangeArrowheads="1"/>
              </p:cNvSpPr>
              <p:nvPr/>
            </p:nvSpPr>
            <p:spPr bwMode="auto">
              <a:xfrm rot="14890054" flipV="1">
                <a:off x="6641" y="2945"/>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60" name="Text Box 916"/>
              <p:cNvSpPr txBox="1">
                <a:spLocks noChangeArrowheads="1"/>
              </p:cNvSpPr>
              <p:nvPr/>
            </p:nvSpPr>
            <p:spPr bwMode="auto">
              <a:xfrm rot="14890054" flipV="1">
                <a:off x="6641" y="2819"/>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61" name="Text Box 917"/>
              <p:cNvSpPr txBox="1">
                <a:spLocks noChangeArrowheads="1"/>
              </p:cNvSpPr>
              <p:nvPr/>
            </p:nvSpPr>
            <p:spPr bwMode="auto">
              <a:xfrm rot="14890054" flipV="1">
                <a:off x="6570" y="2581"/>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62" name="Text Box 918"/>
              <p:cNvSpPr txBox="1">
                <a:spLocks noChangeArrowheads="1"/>
              </p:cNvSpPr>
              <p:nvPr/>
            </p:nvSpPr>
            <p:spPr bwMode="auto">
              <a:xfrm rot="14890054" flipV="1">
                <a:off x="6640" y="2657"/>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63" name="Text Box 919"/>
              <p:cNvSpPr txBox="1">
                <a:spLocks noChangeArrowheads="1"/>
              </p:cNvSpPr>
              <p:nvPr/>
            </p:nvSpPr>
            <p:spPr bwMode="auto">
              <a:xfrm rot="14890054" flipV="1">
                <a:off x="6715" y="2729"/>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64" name="Text Box 920"/>
              <p:cNvSpPr txBox="1">
                <a:spLocks noChangeArrowheads="1"/>
              </p:cNvSpPr>
              <p:nvPr/>
            </p:nvSpPr>
            <p:spPr bwMode="auto">
              <a:xfrm rot="14890054" flipV="1">
                <a:off x="6785" y="2808"/>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65" name="Text Box 921"/>
              <p:cNvSpPr txBox="1">
                <a:spLocks noChangeArrowheads="1"/>
              </p:cNvSpPr>
              <p:nvPr/>
            </p:nvSpPr>
            <p:spPr bwMode="auto">
              <a:xfrm rot="14890054" flipV="1">
                <a:off x="6689" y="2819"/>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66" name="Text Box 922"/>
              <p:cNvSpPr txBox="1">
                <a:spLocks noChangeArrowheads="1"/>
              </p:cNvSpPr>
              <p:nvPr/>
            </p:nvSpPr>
            <p:spPr bwMode="auto">
              <a:xfrm rot="14890054" flipV="1">
                <a:off x="6592" y="2835"/>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67" name="Text Box 923"/>
              <p:cNvSpPr txBox="1">
                <a:spLocks noChangeArrowheads="1"/>
              </p:cNvSpPr>
              <p:nvPr/>
            </p:nvSpPr>
            <p:spPr bwMode="auto">
              <a:xfrm rot="14890054" flipV="1">
                <a:off x="6981" y="2771"/>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68" name="Text Box 924"/>
              <p:cNvSpPr txBox="1">
                <a:spLocks noChangeArrowheads="1"/>
              </p:cNvSpPr>
              <p:nvPr/>
            </p:nvSpPr>
            <p:spPr bwMode="auto">
              <a:xfrm rot="14890054" flipV="1">
                <a:off x="7362" y="2659"/>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69" name="Text Box 925"/>
              <p:cNvSpPr txBox="1">
                <a:spLocks noChangeArrowheads="1"/>
              </p:cNvSpPr>
              <p:nvPr/>
            </p:nvSpPr>
            <p:spPr bwMode="auto">
              <a:xfrm rot="14890054" flipV="1">
                <a:off x="7028" y="2610"/>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70" name="Text Box 926"/>
              <p:cNvSpPr txBox="1">
                <a:spLocks noChangeArrowheads="1"/>
              </p:cNvSpPr>
              <p:nvPr/>
            </p:nvSpPr>
            <p:spPr bwMode="auto">
              <a:xfrm rot="14890054" flipV="1">
                <a:off x="6640" y="2531"/>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71" name="Text Box 927"/>
              <p:cNvSpPr txBox="1">
                <a:spLocks noChangeArrowheads="1"/>
              </p:cNvSpPr>
              <p:nvPr/>
            </p:nvSpPr>
            <p:spPr bwMode="auto">
              <a:xfrm rot="14890054" flipV="1">
                <a:off x="6738" y="2626"/>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72" name="Text Box 928"/>
              <p:cNvSpPr txBox="1">
                <a:spLocks noChangeArrowheads="1"/>
              </p:cNvSpPr>
              <p:nvPr/>
            </p:nvSpPr>
            <p:spPr bwMode="auto">
              <a:xfrm rot="14890054" flipV="1">
                <a:off x="6834" y="2724"/>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73" name="Text Box 929"/>
              <p:cNvSpPr txBox="1">
                <a:spLocks noChangeArrowheads="1"/>
              </p:cNvSpPr>
              <p:nvPr/>
            </p:nvSpPr>
            <p:spPr bwMode="auto">
              <a:xfrm rot="14890054" flipV="1">
                <a:off x="6931" y="2819"/>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74" name="Text Box 930"/>
              <p:cNvSpPr txBox="1">
                <a:spLocks noChangeArrowheads="1"/>
              </p:cNvSpPr>
              <p:nvPr/>
            </p:nvSpPr>
            <p:spPr bwMode="auto">
              <a:xfrm rot="14890054" flipV="1">
                <a:off x="7493" y="3139"/>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75" name="Text Box 931"/>
              <p:cNvSpPr txBox="1">
                <a:spLocks noChangeArrowheads="1"/>
              </p:cNvSpPr>
              <p:nvPr/>
            </p:nvSpPr>
            <p:spPr bwMode="auto">
              <a:xfrm rot="14890054" flipV="1">
                <a:off x="7123" y="3010"/>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76" name="Text Box 932"/>
              <p:cNvSpPr txBox="1">
                <a:spLocks noChangeArrowheads="1"/>
              </p:cNvSpPr>
              <p:nvPr/>
            </p:nvSpPr>
            <p:spPr bwMode="auto">
              <a:xfrm rot="14890054" flipV="1">
                <a:off x="7025" y="2627"/>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sp>
            <p:nvSpPr>
              <p:cNvPr id="48877" name="Text Box 933"/>
              <p:cNvSpPr txBox="1">
                <a:spLocks noChangeArrowheads="1"/>
              </p:cNvSpPr>
              <p:nvPr/>
            </p:nvSpPr>
            <p:spPr bwMode="auto">
              <a:xfrm rot="14890054" flipV="1">
                <a:off x="6981" y="2531"/>
                <a:ext cx="252" cy="488"/>
              </a:xfrm>
              <a:prstGeom prst="rect">
                <a:avLst/>
              </a:prstGeom>
              <a:noFill/>
              <a:ln w="9525">
                <a:noFill/>
                <a:miter lim="800000"/>
                <a:headEnd/>
                <a:tailEnd/>
              </a:ln>
            </p:spPr>
            <p:txBody>
              <a:bodyPr wrap="none">
                <a:spAutoFit/>
              </a:bodyPr>
              <a:lstStyle/>
              <a:p>
                <a:r>
                  <a:rPr lang="en-US" sz="2800" i="0">
                    <a:latin typeface="Corbel" panose="020B0503020204020204" pitchFamily="34" charset="0"/>
                  </a:rPr>
                  <a:t>.</a:t>
                </a:r>
              </a:p>
            </p:txBody>
          </p:sp>
        </p:grpSp>
        <p:grpSp>
          <p:nvGrpSpPr>
            <p:cNvPr id="48603" name="Group 993"/>
            <p:cNvGrpSpPr>
              <a:grpSpLocks/>
            </p:cNvGrpSpPr>
            <p:nvPr/>
          </p:nvGrpSpPr>
          <p:grpSpPr bwMode="auto">
            <a:xfrm>
              <a:off x="6095936" y="3803650"/>
              <a:ext cx="1263407" cy="896613"/>
              <a:chOff x="2537" y="1904"/>
              <a:chExt cx="1037" cy="797"/>
            </a:xfrm>
          </p:grpSpPr>
          <p:grpSp>
            <p:nvGrpSpPr>
              <p:cNvPr id="48605" name="Group 991"/>
              <p:cNvGrpSpPr>
                <a:grpSpLocks/>
              </p:cNvGrpSpPr>
              <p:nvPr/>
            </p:nvGrpSpPr>
            <p:grpSpPr bwMode="auto">
              <a:xfrm>
                <a:off x="2537" y="2032"/>
                <a:ext cx="433" cy="669"/>
                <a:chOff x="2263" y="4534"/>
                <a:chExt cx="433" cy="669"/>
              </a:xfrm>
            </p:grpSpPr>
            <p:sp>
              <p:nvSpPr>
                <p:cNvPr id="48625" name="Text Box 938"/>
                <p:cNvSpPr txBox="1">
                  <a:spLocks noChangeArrowheads="1"/>
                </p:cNvSpPr>
                <p:nvPr/>
              </p:nvSpPr>
              <p:spPr bwMode="auto">
                <a:xfrm>
                  <a:off x="2372" y="4634"/>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8626" name="Text Box 939"/>
                <p:cNvSpPr txBox="1">
                  <a:spLocks noChangeArrowheads="1"/>
                </p:cNvSpPr>
                <p:nvPr/>
              </p:nvSpPr>
              <p:spPr bwMode="auto">
                <a:xfrm>
                  <a:off x="2448" y="4656"/>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8627" name="Text Box 940"/>
                <p:cNvSpPr txBox="1">
                  <a:spLocks noChangeArrowheads="1"/>
                </p:cNvSpPr>
                <p:nvPr/>
              </p:nvSpPr>
              <p:spPr bwMode="auto">
                <a:xfrm>
                  <a:off x="2438" y="4594"/>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8628" name="Text Box 941"/>
                <p:cNvSpPr txBox="1">
                  <a:spLocks noChangeArrowheads="1"/>
                </p:cNvSpPr>
                <p:nvPr/>
              </p:nvSpPr>
              <p:spPr bwMode="auto">
                <a:xfrm>
                  <a:off x="2411" y="4560"/>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8629" name="Text Box 942"/>
                <p:cNvSpPr txBox="1">
                  <a:spLocks noChangeArrowheads="1"/>
                </p:cNvSpPr>
                <p:nvPr/>
              </p:nvSpPr>
              <p:spPr bwMode="auto">
                <a:xfrm>
                  <a:off x="2371" y="4568"/>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8630" name="Text Box 943"/>
                <p:cNvSpPr txBox="1">
                  <a:spLocks noChangeArrowheads="1"/>
                </p:cNvSpPr>
                <p:nvPr/>
              </p:nvSpPr>
              <p:spPr bwMode="auto">
                <a:xfrm>
                  <a:off x="2352" y="4534"/>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8631" name="Text Box 944"/>
                <p:cNvSpPr txBox="1">
                  <a:spLocks noChangeArrowheads="1"/>
                </p:cNvSpPr>
                <p:nvPr/>
              </p:nvSpPr>
              <p:spPr bwMode="auto">
                <a:xfrm>
                  <a:off x="2312" y="4576"/>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8632" name="Text Box 945"/>
                <p:cNvSpPr txBox="1">
                  <a:spLocks noChangeArrowheads="1"/>
                </p:cNvSpPr>
                <p:nvPr/>
              </p:nvSpPr>
              <p:spPr bwMode="auto">
                <a:xfrm>
                  <a:off x="2304" y="4633"/>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8633" name="Text Box 951"/>
                <p:cNvSpPr txBox="1">
                  <a:spLocks noChangeArrowheads="1"/>
                </p:cNvSpPr>
                <p:nvPr/>
              </p:nvSpPr>
              <p:spPr bwMode="auto">
                <a:xfrm>
                  <a:off x="2304" y="4568"/>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8634" name="Text Box 954"/>
                <p:cNvSpPr txBox="1">
                  <a:spLocks noChangeArrowheads="1"/>
                </p:cNvSpPr>
                <p:nvPr/>
              </p:nvSpPr>
              <p:spPr bwMode="auto">
                <a:xfrm>
                  <a:off x="2274" y="4607"/>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8635" name="Text Box 957"/>
                <p:cNvSpPr txBox="1">
                  <a:spLocks noChangeArrowheads="1"/>
                </p:cNvSpPr>
                <p:nvPr/>
              </p:nvSpPr>
              <p:spPr bwMode="auto">
                <a:xfrm>
                  <a:off x="2272" y="4656"/>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8636" name="Text Box 958"/>
                <p:cNvSpPr txBox="1">
                  <a:spLocks noChangeArrowheads="1"/>
                </p:cNvSpPr>
                <p:nvPr/>
              </p:nvSpPr>
              <p:spPr bwMode="auto">
                <a:xfrm>
                  <a:off x="2369" y="4650"/>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8637" name="Text Box 959"/>
                <p:cNvSpPr txBox="1">
                  <a:spLocks noChangeArrowheads="1"/>
                </p:cNvSpPr>
                <p:nvPr/>
              </p:nvSpPr>
              <p:spPr bwMode="auto">
                <a:xfrm>
                  <a:off x="2440" y="4607"/>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8638" name="Text Box 960"/>
                <p:cNvSpPr txBox="1">
                  <a:spLocks noChangeArrowheads="1"/>
                </p:cNvSpPr>
                <p:nvPr/>
              </p:nvSpPr>
              <p:spPr bwMode="auto">
                <a:xfrm>
                  <a:off x="2311" y="4540"/>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8639" name="Text Box 961"/>
                <p:cNvSpPr txBox="1">
                  <a:spLocks noChangeArrowheads="1"/>
                </p:cNvSpPr>
                <p:nvPr/>
              </p:nvSpPr>
              <p:spPr bwMode="auto">
                <a:xfrm>
                  <a:off x="2382" y="4546"/>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8640" name="Text Box 963"/>
                <p:cNvSpPr txBox="1">
                  <a:spLocks noChangeArrowheads="1"/>
                </p:cNvSpPr>
                <p:nvPr/>
              </p:nvSpPr>
              <p:spPr bwMode="auto">
                <a:xfrm>
                  <a:off x="2304" y="4656"/>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8641" name="Text Box 964"/>
                <p:cNvSpPr txBox="1">
                  <a:spLocks noChangeArrowheads="1"/>
                </p:cNvSpPr>
                <p:nvPr/>
              </p:nvSpPr>
              <p:spPr bwMode="auto">
                <a:xfrm>
                  <a:off x="2400" y="4656"/>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8642" name="Text Box 966"/>
                <p:cNvSpPr txBox="1">
                  <a:spLocks noChangeArrowheads="1"/>
                </p:cNvSpPr>
                <p:nvPr/>
              </p:nvSpPr>
              <p:spPr bwMode="auto">
                <a:xfrm>
                  <a:off x="2332" y="4607"/>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8643" name="Text Box 967"/>
                <p:cNvSpPr txBox="1">
                  <a:spLocks noChangeArrowheads="1"/>
                </p:cNvSpPr>
                <p:nvPr/>
              </p:nvSpPr>
              <p:spPr bwMode="auto">
                <a:xfrm>
                  <a:off x="2332" y="4607"/>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8644" name="Text Box 968"/>
                <p:cNvSpPr txBox="1">
                  <a:spLocks noChangeArrowheads="1"/>
                </p:cNvSpPr>
                <p:nvPr/>
              </p:nvSpPr>
              <p:spPr bwMode="auto">
                <a:xfrm>
                  <a:off x="2381" y="4583"/>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8645" name="Text Box 969"/>
                <p:cNvSpPr txBox="1">
                  <a:spLocks noChangeArrowheads="1"/>
                </p:cNvSpPr>
                <p:nvPr/>
              </p:nvSpPr>
              <p:spPr bwMode="auto">
                <a:xfrm>
                  <a:off x="2418" y="4605"/>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grpSp>
              <p:nvGrpSpPr>
                <p:cNvPr id="48646" name="Group 990"/>
                <p:cNvGrpSpPr>
                  <a:grpSpLocks/>
                </p:cNvGrpSpPr>
                <p:nvPr/>
              </p:nvGrpSpPr>
              <p:grpSpPr bwMode="auto">
                <a:xfrm>
                  <a:off x="2263" y="4688"/>
                  <a:ext cx="415" cy="515"/>
                  <a:chOff x="2279" y="4688"/>
                  <a:chExt cx="415" cy="515"/>
                </a:xfrm>
              </p:grpSpPr>
              <p:sp>
                <p:nvSpPr>
                  <p:cNvPr id="48647" name="Text Box 946"/>
                  <p:cNvSpPr txBox="1">
                    <a:spLocks noChangeArrowheads="1"/>
                  </p:cNvSpPr>
                  <p:nvPr/>
                </p:nvSpPr>
                <p:spPr bwMode="auto">
                  <a:xfrm>
                    <a:off x="2365" y="4785"/>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8648" name="Text Box 947"/>
                  <p:cNvSpPr txBox="1">
                    <a:spLocks noChangeArrowheads="1"/>
                  </p:cNvSpPr>
                  <p:nvPr/>
                </p:nvSpPr>
                <p:spPr bwMode="auto">
                  <a:xfrm>
                    <a:off x="2385" y="4751"/>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8649" name="Text Box 948"/>
                  <p:cNvSpPr txBox="1">
                    <a:spLocks noChangeArrowheads="1"/>
                  </p:cNvSpPr>
                  <p:nvPr/>
                </p:nvSpPr>
                <p:spPr bwMode="auto">
                  <a:xfrm>
                    <a:off x="2406" y="4786"/>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8650" name="Text Box 949"/>
                  <p:cNvSpPr txBox="1">
                    <a:spLocks noChangeArrowheads="1"/>
                  </p:cNvSpPr>
                  <p:nvPr/>
                </p:nvSpPr>
                <p:spPr bwMode="auto">
                  <a:xfrm>
                    <a:off x="2438" y="4730"/>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8651" name="Text Box 950"/>
                  <p:cNvSpPr txBox="1">
                    <a:spLocks noChangeArrowheads="1"/>
                  </p:cNvSpPr>
                  <p:nvPr/>
                </p:nvSpPr>
                <p:spPr bwMode="auto">
                  <a:xfrm>
                    <a:off x="2446" y="4688"/>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8652" name="Text Box 952"/>
                  <p:cNvSpPr txBox="1">
                    <a:spLocks noChangeArrowheads="1"/>
                  </p:cNvSpPr>
                  <p:nvPr/>
                </p:nvSpPr>
                <p:spPr bwMode="auto">
                  <a:xfrm>
                    <a:off x="2315" y="4730"/>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8653" name="Text Box 953"/>
                  <p:cNvSpPr txBox="1">
                    <a:spLocks noChangeArrowheads="1"/>
                  </p:cNvSpPr>
                  <p:nvPr/>
                </p:nvSpPr>
                <p:spPr bwMode="auto">
                  <a:xfrm>
                    <a:off x="2315" y="4751"/>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8654" name="Text Box 955"/>
                  <p:cNvSpPr txBox="1">
                    <a:spLocks noChangeArrowheads="1"/>
                  </p:cNvSpPr>
                  <p:nvPr/>
                </p:nvSpPr>
                <p:spPr bwMode="auto">
                  <a:xfrm>
                    <a:off x="2427" y="4702"/>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8655" name="Text Box 956"/>
                  <p:cNvSpPr txBox="1">
                    <a:spLocks noChangeArrowheads="1"/>
                  </p:cNvSpPr>
                  <p:nvPr/>
                </p:nvSpPr>
                <p:spPr bwMode="auto">
                  <a:xfrm>
                    <a:off x="2279" y="4699"/>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8656" name="Text Box 962"/>
                  <p:cNvSpPr txBox="1">
                    <a:spLocks noChangeArrowheads="1"/>
                  </p:cNvSpPr>
                  <p:nvPr/>
                </p:nvSpPr>
                <p:spPr bwMode="auto">
                  <a:xfrm>
                    <a:off x="2446" y="4746"/>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8657" name="Text Box 965"/>
                  <p:cNvSpPr txBox="1">
                    <a:spLocks noChangeArrowheads="1"/>
                  </p:cNvSpPr>
                  <p:nvPr/>
                </p:nvSpPr>
                <p:spPr bwMode="auto">
                  <a:xfrm>
                    <a:off x="2353" y="4702"/>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8658" name="Text Box 970"/>
                  <p:cNvSpPr txBox="1">
                    <a:spLocks noChangeArrowheads="1"/>
                  </p:cNvSpPr>
                  <p:nvPr/>
                </p:nvSpPr>
                <p:spPr bwMode="auto">
                  <a:xfrm>
                    <a:off x="2366" y="4694"/>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8659" name="Text Box 971"/>
                  <p:cNvSpPr txBox="1">
                    <a:spLocks noChangeArrowheads="1"/>
                  </p:cNvSpPr>
                  <p:nvPr/>
                </p:nvSpPr>
                <p:spPr bwMode="auto">
                  <a:xfrm>
                    <a:off x="2374" y="4702"/>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grpSp>
          </p:grpSp>
          <p:grpSp>
            <p:nvGrpSpPr>
              <p:cNvPr id="48606" name="Group 992"/>
              <p:cNvGrpSpPr>
                <a:grpSpLocks/>
              </p:cNvGrpSpPr>
              <p:nvPr/>
            </p:nvGrpSpPr>
            <p:grpSpPr bwMode="auto">
              <a:xfrm>
                <a:off x="3213" y="1904"/>
                <a:ext cx="361" cy="542"/>
                <a:chOff x="2957" y="4408"/>
                <a:chExt cx="361" cy="542"/>
              </a:xfrm>
            </p:grpSpPr>
            <p:sp>
              <p:nvSpPr>
                <p:cNvPr id="48607" name="Text Box 972"/>
                <p:cNvSpPr txBox="1">
                  <a:spLocks noChangeArrowheads="1"/>
                </p:cNvSpPr>
                <p:nvPr/>
              </p:nvSpPr>
              <p:spPr bwMode="auto">
                <a:xfrm>
                  <a:off x="2957" y="4465"/>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8608" name="Text Box 973"/>
                <p:cNvSpPr txBox="1">
                  <a:spLocks noChangeArrowheads="1"/>
                </p:cNvSpPr>
                <p:nvPr/>
              </p:nvSpPr>
              <p:spPr bwMode="auto">
                <a:xfrm>
                  <a:off x="2976" y="4437"/>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8609" name="Text Box 974"/>
                <p:cNvSpPr txBox="1">
                  <a:spLocks noChangeArrowheads="1"/>
                </p:cNvSpPr>
                <p:nvPr/>
              </p:nvSpPr>
              <p:spPr bwMode="auto">
                <a:xfrm>
                  <a:off x="2996" y="4408"/>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8610" name="Text Box 975"/>
                <p:cNvSpPr txBox="1">
                  <a:spLocks noChangeArrowheads="1"/>
                </p:cNvSpPr>
                <p:nvPr/>
              </p:nvSpPr>
              <p:spPr bwMode="auto">
                <a:xfrm>
                  <a:off x="3016" y="4533"/>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8611" name="Text Box 976"/>
                <p:cNvSpPr txBox="1">
                  <a:spLocks noChangeArrowheads="1"/>
                </p:cNvSpPr>
                <p:nvPr/>
              </p:nvSpPr>
              <p:spPr bwMode="auto">
                <a:xfrm>
                  <a:off x="3033" y="4416"/>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8612" name="Text Box 977"/>
                <p:cNvSpPr txBox="1">
                  <a:spLocks noChangeArrowheads="1"/>
                </p:cNvSpPr>
                <p:nvPr/>
              </p:nvSpPr>
              <p:spPr bwMode="auto">
                <a:xfrm>
                  <a:off x="3066" y="4468"/>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8613" name="Text Box 978"/>
                <p:cNvSpPr txBox="1">
                  <a:spLocks noChangeArrowheads="1"/>
                </p:cNvSpPr>
                <p:nvPr/>
              </p:nvSpPr>
              <p:spPr bwMode="auto">
                <a:xfrm>
                  <a:off x="3051" y="4512"/>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8614" name="Text Box 979"/>
                <p:cNvSpPr txBox="1">
                  <a:spLocks noChangeArrowheads="1"/>
                </p:cNvSpPr>
                <p:nvPr/>
              </p:nvSpPr>
              <p:spPr bwMode="auto">
                <a:xfrm>
                  <a:off x="3054" y="4443"/>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8615" name="Text Box 980"/>
                <p:cNvSpPr txBox="1">
                  <a:spLocks noChangeArrowheads="1"/>
                </p:cNvSpPr>
                <p:nvPr/>
              </p:nvSpPr>
              <p:spPr bwMode="auto">
                <a:xfrm>
                  <a:off x="2976" y="4465"/>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8616" name="Text Box 981"/>
                <p:cNvSpPr txBox="1">
                  <a:spLocks noChangeArrowheads="1"/>
                </p:cNvSpPr>
                <p:nvPr/>
              </p:nvSpPr>
              <p:spPr bwMode="auto">
                <a:xfrm>
                  <a:off x="3019" y="4512"/>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8617" name="Text Box 982"/>
                <p:cNvSpPr txBox="1">
                  <a:spLocks noChangeArrowheads="1"/>
                </p:cNvSpPr>
                <p:nvPr/>
              </p:nvSpPr>
              <p:spPr bwMode="auto">
                <a:xfrm>
                  <a:off x="2972" y="4480"/>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8618" name="Text Box 983"/>
                <p:cNvSpPr txBox="1">
                  <a:spLocks noChangeArrowheads="1"/>
                </p:cNvSpPr>
                <p:nvPr/>
              </p:nvSpPr>
              <p:spPr bwMode="auto">
                <a:xfrm>
                  <a:off x="2976" y="4506"/>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8619" name="Text Box 984"/>
                <p:cNvSpPr txBox="1">
                  <a:spLocks noChangeArrowheads="1"/>
                </p:cNvSpPr>
                <p:nvPr/>
              </p:nvSpPr>
              <p:spPr bwMode="auto">
                <a:xfrm>
                  <a:off x="2982" y="4533"/>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8620" name="Text Box 985"/>
                <p:cNvSpPr txBox="1">
                  <a:spLocks noChangeArrowheads="1"/>
                </p:cNvSpPr>
                <p:nvPr/>
              </p:nvSpPr>
              <p:spPr bwMode="auto">
                <a:xfrm>
                  <a:off x="2996" y="4443"/>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8621" name="Text Box 986"/>
                <p:cNvSpPr txBox="1">
                  <a:spLocks noChangeArrowheads="1"/>
                </p:cNvSpPr>
                <p:nvPr/>
              </p:nvSpPr>
              <p:spPr bwMode="auto">
                <a:xfrm>
                  <a:off x="3003" y="4492"/>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8622" name="Text Box 987"/>
                <p:cNvSpPr txBox="1">
                  <a:spLocks noChangeArrowheads="1"/>
                </p:cNvSpPr>
                <p:nvPr/>
              </p:nvSpPr>
              <p:spPr bwMode="auto">
                <a:xfrm>
                  <a:off x="3039" y="4458"/>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8623" name="Text Box 988"/>
                <p:cNvSpPr txBox="1">
                  <a:spLocks noChangeArrowheads="1"/>
                </p:cNvSpPr>
                <p:nvPr/>
              </p:nvSpPr>
              <p:spPr bwMode="auto">
                <a:xfrm>
                  <a:off x="3033" y="4472"/>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sp>
              <p:nvSpPr>
                <p:cNvPr id="48624" name="Text Box 989"/>
                <p:cNvSpPr txBox="1">
                  <a:spLocks noChangeArrowheads="1"/>
                </p:cNvSpPr>
                <p:nvPr/>
              </p:nvSpPr>
              <p:spPr bwMode="auto">
                <a:xfrm>
                  <a:off x="3070" y="4484"/>
                  <a:ext cx="248" cy="417"/>
                </a:xfrm>
                <a:prstGeom prst="rect">
                  <a:avLst/>
                </a:prstGeom>
                <a:noFill/>
                <a:ln w="9525">
                  <a:noFill/>
                  <a:miter lim="800000"/>
                  <a:headEnd/>
                  <a:tailEnd/>
                </a:ln>
              </p:spPr>
              <p:txBody>
                <a:bodyPr wrap="none">
                  <a:spAutoFit/>
                </a:bodyPr>
                <a:lstStyle/>
                <a:p>
                  <a:r>
                    <a:rPr lang="en-US" sz="2400" i="0">
                      <a:latin typeface="Corbel" panose="020B0503020204020204" pitchFamily="34" charset="0"/>
                    </a:rPr>
                    <a:t>.</a:t>
                  </a:r>
                </a:p>
              </p:txBody>
            </p:sp>
          </p:grpSp>
        </p:grpSp>
        <p:sp>
          <p:nvSpPr>
            <p:cNvPr id="48604" name="Rectangle 1013"/>
            <p:cNvSpPr>
              <a:spLocks noChangeArrowheads="1"/>
            </p:cNvSpPr>
            <p:nvPr/>
          </p:nvSpPr>
          <p:spPr bwMode="auto">
            <a:xfrm>
              <a:off x="9351087" y="6091238"/>
              <a:ext cx="862012" cy="500063"/>
            </a:xfrm>
            <a:prstGeom prst="rect">
              <a:avLst/>
            </a:prstGeom>
            <a:solidFill>
              <a:schemeClr val="tx1"/>
            </a:solidFill>
            <a:ln w="9525">
              <a:noFill/>
              <a:miter lim="800000"/>
              <a:headEnd/>
              <a:tailEnd/>
            </a:ln>
          </p:spPr>
          <p:txBody>
            <a:bodyPr wrap="none" anchor="ctr"/>
            <a:lstStyle/>
            <a:p>
              <a:endParaRPr lang="en-US">
                <a:latin typeface="Corbel" panose="020B0503020204020204" pitchFamily="34" charset="0"/>
              </a:endParaRPr>
            </a:p>
          </p:txBody>
        </p:sp>
      </p:grpSp>
      <p:sp>
        <p:nvSpPr>
          <p:cNvPr id="579574" name="Text Box 1014"/>
          <p:cNvSpPr txBox="1">
            <a:spLocks noChangeArrowheads="1"/>
          </p:cNvSpPr>
          <p:nvPr/>
        </p:nvSpPr>
        <p:spPr bwMode="auto">
          <a:xfrm>
            <a:off x="237067" y="65098"/>
            <a:ext cx="8534400" cy="1089529"/>
          </a:xfrm>
          <a:prstGeom prst="rect">
            <a:avLst/>
          </a:prstGeom>
          <a:noFill/>
          <a:ln w="9525">
            <a:noFill/>
            <a:miter lim="800000"/>
            <a:headEnd/>
            <a:tailEnd/>
          </a:ln>
          <a:effectLst/>
        </p:spPr>
        <p:txBody>
          <a:bodyPr>
            <a:spAutoFit/>
          </a:bodyPr>
          <a:lstStyle/>
          <a:p>
            <a:pPr algn="ctr">
              <a:lnSpc>
                <a:spcPct val="90000"/>
              </a:lnSpc>
              <a:defRPr/>
            </a:pPr>
            <a:r>
              <a:rPr lang="en-US" sz="3600" b="1" i="0" dirty="0" err="1">
                <a:solidFill>
                  <a:srgbClr val="000000"/>
                </a:solidFill>
                <a:latin typeface="Corbel" panose="020B0503020204020204" pitchFamily="34" charset="0"/>
                <a:cs typeface="Osaka" charset="-128"/>
              </a:rPr>
              <a:t>Cannabinoid</a:t>
            </a:r>
            <a:r>
              <a:rPr lang="en-US" sz="3600" b="1" i="0" dirty="0">
                <a:solidFill>
                  <a:srgbClr val="000000"/>
                </a:solidFill>
                <a:latin typeface="Corbel" panose="020B0503020204020204" pitchFamily="34" charset="0"/>
                <a:cs typeface="Osaka" charset="-128"/>
              </a:rPr>
              <a:t> Receptors Are </a:t>
            </a:r>
            <a:r>
              <a:rPr lang="en-US" sz="3600" b="1" i="0" dirty="0" smtClean="0">
                <a:solidFill>
                  <a:srgbClr val="000000"/>
                </a:solidFill>
                <a:latin typeface="Corbel" panose="020B0503020204020204" pitchFamily="34" charset="0"/>
                <a:cs typeface="Osaka" charset="-128"/>
              </a:rPr>
              <a:t>Located Throughout the </a:t>
            </a:r>
            <a:r>
              <a:rPr lang="en-US" sz="3600" b="1" i="0" dirty="0">
                <a:solidFill>
                  <a:srgbClr val="000000"/>
                </a:solidFill>
                <a:latin typeface="Corbel" panose="020B0503020204020204" pitchFamily="34" charset="0"/>
                <a:cs typeface="Osaka" charset="-128"/>
              </a:rPr>
              <a:t>Brain and Regulate:</a:t>
            </a:r>
          </a:p>
        </p:txBody>
      </p:sp>
      <p:sp>
        <p:nvSpPr>
          <p:cNvPr id="579578" name="Text Box 1018"/>
          <p:cNvSpPr txBox="1">
            <a:spLocks noChangeArrowheads="1"/>
          </p:cNvSpPr>
          <p:nvPr/>
        </p:nvSpPr>
        <p:spPr bwMode="auto">
          <a:xfrm>
            <a:off x="-33867" y="2093420"/>
            <a:ext cx="3608680" cy="4154983"/>
          </a:xfrm>
          <a:prstGeom prst="rect">
            <a:avLst/>
          </a:prstGeom>
          <a:noFill/>
          <a:ln w="9525">
            <a:noFill/>
            <a:miter lim="800000"/>
            <a:headEnd/>
            <a:tailEnd/>
          </a:ln>
          <a:effectLst/>
        </p:spPr>
        <p:txBody>
          <a:bodyPr wrap="none">
            <a:spAutoFit/>
          </a:bodyPr>
          <a:lstStyle/>
          <a:p>
            <a:pPr>
              <a:buClr>
                <a:srgbClr val="FF0000"/>
              </a:buClr>
              <a:buSzPct val="130000"/>
              <a:buFont typeface="Arial" charset="0"/>
              <a:buChar char="•"/>
              <a:defRPr/>
            </a:pPr>
            <a:r>
              <a:rPr lang="en-US" sz="2400" b="1" i="0" dirty="0">
                <a:solidFill>
                  <a:schemeClr val="tx2"/>
                </a:solidFill>
                <a:latin typeface="Corbel" panose="020B0503020204020204" pitchFamily="34" charset="0"/>
                <a:cs typeface="Times New Roman" pitchFamily="18" charset="0"/>
              </a:rPr>
              <a:t>  Brain Development</a:t>
            </a:r>
          </a:p>
          <a:p>
            <a:pPr>
              <a:buClr>
                <a:srgbClr val="FF0000"/>
              </a:buClr>
              <a:buSzPct val="130000"/>
              <a:buFont typeface="Arial" charset="0"/>
              <a:buChar char="•"/>
              <a:defRPr/>
            </a:pPr>
            <a:r>
              <a:rPr lang="en-US" sz="2400" b="1" i="0" dirty="0">
                <a:solidFill>
                  <a:schemeClr val="tx2"/>
                </a:solidFill>
                <a:latin typeface="Corbel" panose="020B0503020204020204" pitchFamily="34" charset="0"/>
                <a:cs typeface="Times New Roman" pitchFamily="18" charset="0"/>
              </a:rPr>
              <a:t>  Memory and Cognition</a:t>
            </a:r>
          </a:p>
          <a:p>
            <a:pPr>
              <a:buClr>
                <a:srgbClr val="FF0000"/>
              </a:buClr>
              <a:buSzPct val="130000"/>
              <a:buFont typeface="Arial" charset="0"/>
              <a:buChar char="•"/>
              <a:defRPr/>
            </a:pPr>
            <a:r>
              <a:rPr lang="en-US" sz="2400" b="1" i="0" dirty="0">
                <a:solidFill>
                  <a:schemeClr val="tx2"/>
                </a:solidFill>
                <a:latin typeface="Corbel" panose="020B0503020204020204" pitchFamily="34" charset="0"/>
                <a:cs typeface="Times New Roman" pitchFamily="18" charset="0"/>
              </a:rPr>
              <a:t>  Motivational Systems </a:t>
            </a:r>
          </a:p>
          <a:p>
            <a:pPr>
              <a:buClr>
                <a:srgbClr val="FF0000"/>
              </a:buClr>
              <a:buSzPct val="130000"/>
              <a:defRPr/>
            </a:pPr>
            <a:r>
              <a:rPr lang="en-US" sz="2400" b="1" i="0" dirty="0">
                <a:solidFill>
                  <a:schemeClr val="tx2"/>
                </a:solidFill>
                <a:latin typeface="Corbel" panose="020B0503020204020204" pitchFamily="34" charset="0"/>
                <a:cs typeface="Times New Roman" pitchFamily="18" charset="0"/>
              </a:rPr>
              <a:t>  </a:t>
            </a:r>
            <a:r>
              <a:rPr lang="en-US" sz="2400" b="1" i="0" dirty="0" smtClean="0">
                <a:solidFill>
                  <a:schemeClr val="tx2"/>
                </a:solidFill>
                <a:latin typeface="Corbel" panose="020B0503020204020204" pitchFamily="34" charset="0"/>
                <a:cs typeface="Times New Roman" pitchFamily="18" charset="0"/>
              </a:rPr>
              <a:t>  </a:t>
            </a:r>
            <a:r>
              <a:rPr lang="en-US" sz="2400" b="1" i="0" dirty="0">
                <a:solidFill>
                  <a:schemeClr val="tx2"/>
                </a:solidFill>
                <a:latin typeface="Corbel" panose="020B0503020204020204" pitchFamily="34" charset="0"/>
                <a:cs typeface="Times New Roman" pitchFamily="18" charset="0"/>
              </a:rPr>
              <a:t>&amp; Reward</a:t>
            </a:r>
          </a:p>
          <a:p>
            <a:pPr>
              <a:buClr>
                <a:srgbClr val="FF0000"/>
              </a:buClr>
              <a:buSzPct val="130000"/>
              <a:buFont typeface="Arial" charset="0"/>
              <a:buChar char="•"/>
              <a:defRPr/>
            </a:pPr>
            <a:r>
              <a:rPr lang="en-US" sz="2400" b="1" i="0" dirty="0">
                <a:solidFill>
                  <a:schemeClr val="tx2"/>
                </a:solidFill>
                <a:latin typeface="Corbel" panose="020B0503020204020204" pitchFamily="34" charset="0"/>
                <a:cs typeface="Times New Roman" pitchFamily="18" charset="0"/>
              </a:rPr>
              <a:t> Appetite</a:t>
            </a:r>
          </a:p>
          <a:p>
            <a:pPr>
              <a:buClr>
                <a:srgbClr val="FF0000"/>
              </a:buClr>
              <a:buSzPct val="130000"/>
              <a:buFont typeface="Arial" charset="0"/>
              <a:buChar char="•"/>
              <a:defRPr/>
            </a:pPr>
            <a:r>
              <a:rPr lang="en-US" sz="2400" b="1" i="0" dirty="0">
                <a:solidFill>
                  <a:schemeClr val="tx2"/>
                </a:solidFill>
                <a:latin typeface="Corbel" panose="020B0503020204020204" pitchFamily="34" charset="0"/>
                <a:cs typeface="Times New Roman" pitchFamily="18" charset="0"/>
              </a:rPr>
              <a:t> Immunological Function</a:t>
            </a:r>
          </a:p>
          <a:p>
            <a:pPr>
              <a:buClr>
                <a:srgbClr val="FF0000"/>
              </a:buClr>
              <a:buSzPct val="130000"/>
              <a:buFont typeface="Arial" charset="0"/>
              <a:buChar char="•"/>
              <a:defRPr/>
            </a:pPr>
            <a:r>
              <a:rPr lang="en-US" sz="2400" b="1" i="0" dirty="0">
                <a:solidFill>
                  <a:schemeClr val="tx2"/>
                </a:solidFill>
                <a:latin typeface="Corbel" panose="020B0503020204020204" pitchFamily="34" charset="0"/>
                <a:cs typeface="Times New Roman" pitchFamily="18" charset="0"/>
              </a:rPr>
              <a:t> Reproduction</a:t>
            </a:r>
          </a:p>
          <a:p>
            <a:pPr>
              <a:buClr>
                <a:srgbClr val="FF0000"/>
              </a:buClr>
              <a:buSzPct val="130000"/>
              <a:buFont typeface="Arial" charset="0"/>
              <a:buChar char="•"/>
              <a:defRPr/>
            </a:pPr>
            <a:r>
              <a:rPr lang="en-US" sz="2400" b="1" i="0" dirty="0">
                <a:solidFill>
                  <a:schemeClr val="tx2"/>
                </a:solidFill>
                <a:latin typeface="Corbel" panose="020B0503020204020204" pitchFamily="34" charset="0"/>
                <a:cs typeface="Times New Roman" pitchFamily="18" charset="0"/>
              </a:rPr>
              <a:t> Movement Coordination</a:t>
            </a:r>
          </a:p>
          <a:p>
            <a:pPr>
              <a:buClr>
                <a:srgbClr val="FF0000"/>
              </a:buClr>
              <a:buSzPct val="130000"/>
              <a:buFont typeface="Arial" charset="0"/>
              <a:buChar char="•"/>
              <a:defRPr/>
            </a:pPr>
            <a:r>
              <a:rPr lang="en-US" sz="2400" b="1" i="0" dirty="0">
                <a:solidFill>
                  <a:schemeClr val="tx2"/>
                </a:solidFill>
                <a:latin typeface="Corbel" panose="020B0503020204020204" pitchFamily="34" charset="0"/>
                <a:cs typeface="Times New Roman" pitchFamily="18" charset="0"/>
              </a:rPr>
              <a:t> Pain Regulation </a:t>
            </a:r>
          </a:p>
          <a:p>
            <a:pPr>
              <a:buClr>
                <a:srgbClr val="FF0000"/>
              </a:buClr>
              <a:buSzPct val="130000"/>
              <a:defRPr/>
            </a:pPr>
            <a:r>
              <a:rPr lang="en-US" sz="2400" b="1" i="0" dirty="0">
                <a:solidFill>
                  <a:schemeClr val="tx2"/>
                </a:solidFill>
                <a:latin typeface="Corbel" panose="020B0503020204020204" pitchFamily="34" charset="0"/>
                <a:cs typeface="Times New Roman" pitchFamily="18" charset="0"/>
              </a:rPr>
              <a:t>  </a:t>
            </a:r>
            <a:r>
              <a:rPr lang="en-US" sz="2400" b="1" i="0" dirty="0" smtClean="0">
                <a:solidFill>
                  <a:schemeClr val="tx2"/>
                </a:solidFill>
                <a:latin typeface="Corbel" panose="020B0503020204020204" pitchFamily="34" charset="0"/>
                <a:cs typeface="Times New Roman" pitchFamily="18" charset="0"/>
              </a:rPr>
              <a:t> &amp; </a:t>
            </a:r>
            <a:r>
              <a:rPr lang="en-US" sz="2400" b="1" i="0" dirty="0">
                <a:solidFill>
                  <a:schemeClr val="tx2"/>
                </a:solidFill>
                <a:latin typeface="Corbel" panose="020B0503020204020204" pitchFamily="34" charset="0"/>
                <a:cs typeface="Times New Roman" pitchFamily="18" charset="0"/>
              </a:rPr>
              <a:t>Analgesia</a:t>
            </a:r>
          </a:p>
          <a:p>
            <a:pPr>
              <a:buClr>
                <a:srgbClr val="FF0000"/>
              </a:buClr>
              <a:buSzPct val="130000"/>
              <a:buFont typeface="Arial" charset="0"/>
              <a:buChar char="•"/>
              <a:defRPr/>
            </a:pPr>
            <a:endParaRPr lang="en-US" sz="2400" b="1" i="0" dirty="0">
              <a:solidFill>
                <a:schemeClr val="tx2"/>
              </a:solidFill>
              <a:latin typeface="Corbel" panose="020B0503020204020204" pitchFamily="34" charset="0"/>
              <a:cs typeface="Times New Roman" pitchFamily="18" charset="0"/>
            </a:endParaRPr>
          </a:p>
        </p:txBody>
      </p:sp>
      <p:sp>
        <p:nvSpPr>
          <p:cNvPr id="982" name="Line 26"/>
          <p:cNvSpPr>
            <a:spLocks noChangeShapeType="1"/>
          </p:cNvSpPr>
          <p:nvPr/>
        </p:nvSpPr>
        <p:spPr bwMode="auto">
          <a:xfrm>
            <a:off x="-6571" y="1239488"/>
            <a:ext cx="9150571" cy="0"/>
          </a:xfrm>
          <a:prstGeom prst="line">
            <a:avLst/>
          </a:prstGeom>
          <a:noFill/>
          <a:ln w="57150">
            <a:solidFill>
              <a:srgbClr val="FF0000"/>
            </a:solidFill>
            <a:round/>
            <a:headEnd/>
            <a:tailEnd/>
          </a:ln>
          <a:effectLst/>
        </p:spPr>
        <p:txBody>
          <a:bodyPr wrap="none" lIns="80483" tIns="40287" rIns="80483" bIns="40287" anchor="ctr"/>
          <a:lstStyle/>
          <a:p>
            <a:pPr algn="ctr" defTabSz="401810" fontAlgn="auto">
              <a:lnSpc>
                <a:spcPct val="85000"/>
              </a:lnSpc>
              <a:spcBef>
                <a:spcPts val="0"/>
              </a:spcBef>
              <a:spcAft>
                <a:spcPts val="0"/>
              </a:spcAft>
            </a:pPr>
            <a:endParaRPr lang="en-US" sz="3400" i="0" dirty="0">
              <a:solidFill>
                <a:srgbClr val="FFFFFF"/>
              </a:solidFill>
              <a:latin typeface="Corbel" pitchFamily="34" charset="0"/>
              <a:ea typeface="ＭＳ Ｐゴシック" charset="-128"/>
              <a:sym typeface="Gill Sans" charset="0"/>
            </a:endParaRPr>
          </a:p>
        </p:txBody>
      </p:sp>
    </p:spTree>
    <p:extLst>
      <p:ext uri="{BB962C8B-B14F-4D97-AF65-F5344CB8AC3E}">
        <p14:creationId xmlns:p14="http://schemas.microsoft.com/office/powerpoint/2010/main" val="32162077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33867" y="-76200"/>
            <a:ext cx="9177867" cy="1143000"/>
          </a:xfrm>
        </p:spPr>
        <p:txBody>
          <a:bodyPr>
            <a:noAutofit/>
          </a:bodyPr>
          <a:lstStyle/>
          <a:p>
            <a:pPr algn="ctr">
              <a:defRPr/>
            </a:pPr>
            <a:r>
              <a:rPr lang="en-US" sz="3400" i="1" dirty="0" smtClean="0">
                <a:solidFill>
                  <a:schemeClr val="tx1"/>
                </a:solidFill>
                <a:latin typeface="Corbel" panose="020B0503020204020204" pitchFamily="34" charset="0"/>
                <a:ea typeface="Times New Roman" charset="0"/>
                <a:cs typeface="Times New Roman" charset="0"/>
              </a:rPr>
              <a:t>Addiction</a:t>
            </a:r>
            <a:r>
              <a:rPr lang="en-US" sz="3400" i="1" dirty="0">
                <a:solidFill>
                  <a:schemeClr val="tx1"/>
                </a:solidFill>
                <a:latin typeface="Corbel" panose="020B0503020204020204" pitchFamily="34" charset="0"/>
                <a:ea typeface="Times New Roman" charset="0"/>
                <a:cs typeface="Times New Roman" charset="0"/>
              </a:rPr>
              <a:t>: </a:t>
            </a:r>
            <a:r>
              <a:rPr lang="en-US" sz="3400" b="0" dirty="0">
                <a:solidFill>
                  <a:schemeClr val="tx1"/>
                </a:solidFill>
                <a:latin typeface="Corbel" panose="020B0503020204020204" pitchFamily="34" charset="0"/>
                <a:ea typeface="Times New Roman" charset="0"/>
                <a:cs typeface="Times New Roman" charset="0"/>
              </a:rPr>
              <a:t>About 9% of users may become dependent, </a:t>
            </a:r>
            <a:r>
              <a:rPr lang="en-US" sz="3400" b="0" dirty="0" smtClean="0">
                <a:solidFill>
                  <a:schemeClr val="tx1"/>
                </a:solidFill>
                <a:latin typeface="Corbel" panose="020B0503020204020204" pitchFamily="34" charset="0"/>
                <a:ea typeface="Times New Roman" charset="0"/>
                <a:cs typeface="Times New Roman" charset="0"/>
              </a:rPr>
              <a:t/>
            </a:r>
            <a:br>
              <a:rPr lang="en-US" sz="3400" b="0" dirty="0" smtClean="0">
                <a:solidFill>
                  <a:schemeClr val="tx1"/>
                </a:solidFill>
                <a:latin typeface="Corbel" panose="020B0503020204020204" pitchFamily="34" charset="0"/>
                <a:ea typeface="Times New Roman" charset="0"/>
                <a:cs typeface="Times New Roman" charset="0"/>
              </a:rPr>
            </a:br>
            <a:r>
              <a:rPr lang="en-US" sz="3400" b="0" dirty="0" smtClean="0">
                <a:solidFill>
                  <a:schemeClr val="tx1"/>
                </a:solidFill>
                <a:latin typeface="Corbel" panose="020B0503020204020204" pitchFamily="34" charset="0"/>
                <a:ea typeface="Times New Roman" charset="0"/>
                <a:cs typeface="Times New Roman" charset="0"/>
              </a:rPr>
              <a:t>1 </a:t>
            </a:r>
            <a:r>
              <a:rPr lang="en-US" sz="3400" b="0" dirty="0">
                <a:solidFill>
                  <a:schemeClr val="tx1"/>
                </a:solidFill>
                <a:latin typeface="Corbel" panose="020B0503020204020204" pitchFamily="34" charset="0"/>
                <a:ea typeface="Times New Roman" charset="0"/>
                <a:cs typeface="Times New Roman" charset="0"/>
              </a:rPr>
              <a:t>in 6 who start </a:t>
            </a:r>
            <a:r>
              <a:rPr lang="en-US" sz="3400" b="0" dirty="0" smtClean="0">
                <a:solidFill>
                  <a:schemeClr val="tx1"/>
                </a:solidFill>
                <a:latin typeface="Corbel" panose="020B0503020204020204" pitchFamily="34" charset="0"/>
                <a:ea typeface="Times New Roman" charset="0"/>
                <a:cs typeface="Times New Roman" charset="0"/>
              </a:rPr>
              <a:t>in adolescence and </a:t>
            </a:r>
            <a:r>
              <a:rPr lang="en-US" sz="3400" b="0" dirty="0">
                <a:solidFill>
                  <a:schemeClr val="tx1"/>
                </a:solidFill>
                <a:latin typeface="Corbel" panose="020B0503020204020204" pitchFamily="34" charset="0"/>
                <a:ea typeface="Times New Roman" charset="0"/>
                <a:cs typeface="Times New Roman" charset="0"/>
              </a:rPr>
              <a:t>25-50% of daily users</a:t>
            </a:r>
          </a:p>
        </p:txBody>
      </p:sp>
      <p:graphicFrame>
        <p:nvGraphicFramePr>
          <p:cNvPr id="2050" name="Chart Placeholder 3"/>
          <p:cNvGraphicFramePr>
            <a:graphicFrameLocks noGrp="1"/>
          </p:cNvGraphicFramePr>
          <p:nvPr>
            <p:ph idx="1"/>
            <p:extLst>
              <p:ext uri="{D42A27DB-BD31-4B8C-83A1-F6EECF244321}">
                <p14:modId xmlns:p14="http://schemas.microsoft.com/office/powerpoint/2010/main" val="4027063753"/>
              </p:ext>
            </p:extLst>
          </p:nvPr>
        </p:nvGraphicFramePr>
        <p:xfrm>
          <a:off x="778934" y="1143000"/>
          <a:ext cx="7491589" cy="4273550"/>
        </p:xfrm>
        <a:graphic>
          <a:graphicData uri="http://schemas.openxmlformats.org/presentationml/2006/ole">
            <mc:AlternateContent xmlns:mc="http://schemas.openxmlformats.org/markup-compatibility/2006">
              <mc:Choice xmlns:v="urn:schemas-microsoft-com:vml" Requires="v">
                <p:oleObj spid="_x0000_s11265" name="Worksheet" r:id="rId4" imgW="8058071" imgH="4086271" progId="Excel.Sheet.8">
                  <p:embed/>
                </p:oleObj>
              </mc:Choice>
              <mc:Fallback>
                <p:oleObj name="Worksheet" r:id="rId4" imgW="8058071" imgH="4086271" progId="Excel.Sheet.8">
                  <p:embed/>
                  <p:pic>
                    <p:nvPicPr>
                      <p:cNvPr id="0" name=""/>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8934" y="1143000"/>
                        <a:ext cx="7491589" cy="42735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53" name="Rectangle 5"/>
          <p:cNvSpPr>
            <a:spLocks noChangeArrowheads="1"/>
          </p:cNvSpPr>
          <p:nvPr/>
        </p:nvSpPr>
        <p:spPr bwMode="auto">
          <a:xfrm>
            <a:off x="778933" y="5024466"/>
            <a:ext cx="4419600" cy="584776"/>
          </a:xfrm>
          <a:prstGeom prst="rect">
            <a:avLst/>
          </a:prstGeom>
          <a:noFill/>
          <a:ln w="9525">
            <a:noFill/>
            <a:miter lim="800000"/>
            <a:headEnd/>
            <a:tailEnd/>
          </a:ln>
        </p:spPr>
        <p:txBody>
          <a:bodyPr wrap="square">
            <a:spAutoFit/>
          </a:bodyPr>
          <a:lstStyle/>
          <a:p>
            <a:r>
              <a:rPr lang="en-US" sz="1600" b="1" dirty="0" smtClean="0">
                <a:solidFill>
                  <a:prstClr val="black"/>
                </a:solidFill>
                <a:latin typeface="Corbel" panose="020B0503020204020204" pitchFamily="34" charset="0"/>
                <a:cs typeface="Times New Roman" charset="0"/>
              </a:rPr>
              <a:t> * Nonmedical Use     </a:t>
            </a:r>
            <a:r>
              <a:rPr lang="en-US" sz="1600" dirty="0" smtClean="0">
                <a:solidFill>
                  <a:prstClr val="black"/>
                </a:solidFill>
                <a:latin typeface="Corbel" panose="020B0503020204020204" pitchFamily="34" charset="0"/>
                <a:cs typeface="Times New Roman" charset="0"/>
              </a:rPr>
              <a:t>Source</a:t>
            </a:r>
            <a:r>
              <a:rPr lang="en-US" sz="1600" dirty="0">
                <a:solidFill>
                  <a:prstClr val="black"/>
                </a:solidFill>
                <a:latin typeface="Corbel" panose="020B0503020204020204" pitchFamily="34" charset="0"/>
                <a:cs typeface="Times New Roman" charset="0"/>
              </a:rPr>
              <a:t>: Anthony JC et al., 1994</a:t>
            </a:r>
          </a:p>
        </p:txBody>
      </p:sp>
      <p:sp>
        <p:nvSpPr>
          <p:cNvPr id="2054" name="Rectangle 6"/>
          <p:cNvSpPr>
            <a:spLocks noChangeArrowheads="1"/>
          </p:cNvSpPr>
          <p:nvPr/>
        </p:nvSpPr>
        <p:spPr bwMode="auto">
          <a:xfrm>
            <a:off x="2607734" y="1290667"/>
            <a:ext cx="4605867" cy="830997"/>
          </a:xfrm>
          <a:prstGeom prst="rect">
            <a:avLst/>
          </a:prstGeom>
          <a:noFill/>
          <a:ln w="9525">
            <a:noFill/>
            <a:miter lim="800000"/>
            <a:headEnd/>
            <a:tailEnd/>
          </a:ln>
        </p:spPr>
        <p:txBody>
          <a:bodyPr wrap="square">
            <a:spAutoFit/>
          </a:bodyPr>
          <a:lstStyle/>
          <a:p>
            <a:pPr algn="ctr"/>
            <a:r>
              <a:rPr lang="en-US" sz="2400" b="1" dirty="0">
                <a:solidFill>
                  <a:prstClr val="black"/>
                </a:solidFill>
                <a:latin typeface="Corbel" panose="020B0503020204020204" pitchFamily="34" charset="0"/>
                <a:cs typeface="Times New Roman" charset="0"/>
              </a:rPr>
              <a:t>Estimated Prevalence of Dependence Among Users </a:t>
            </a:r>
          </a:p>
        </p:txBody>
      </p:sp>
      <p:sp>
        <p:nvSpPr>
          <p:cNvPr id="2055" name="TextBox 7"/>
          <p:cNvSpPr txBox="1">
            <a:spLocks noChangeArrowheads="1"/>
          </p:cNvSpPr>
          <p:nvPr/>
        </p:nvSpPr>
        <p:spPr bwMode="auto">
          <a:xfrm>
            <a:off x="4504267" y="4795866"/>
            <a:ext cx="228600" cy="369332"/>
          </a:xfrm>
          <a:prstGeom prst="rect">
            <a:avLst/>
          </a:prstGeom>
          <a:noFill/>
          <a:ln w="9525">
            <a:noFill/>
            <a:miter lim="800000"/>
            <a:headEnd/>
            <a:tailEnd/>
          </a:ln>
        </p:spPr>
        <p:txBody>
          <a:bodyPr>
            <a:spAutoFit/>
          </a:bodyPr>
          <a:lstStyle/>
          <a:p>
            <a:r>
              <a:rPr lang="en-US" sz="1800" i="0" dirty="0">
                <a:solidFill>
                  <a:schemeClr val="tx1"/>
                </a:solidFill>
                <a:latin typeface="Corbel" panose="020B0503020204020204" pitchFamily="34" charset="0"/>
              </a:rPr>
              <a:t>*</a:t>
            </a:r>
          </a:p>
        </p:txBody>
      </p:sp>
      <p:sp>
        <p:nvSpPr>
          <p:cNvPr id="2056" name="TextBox 8"/>
          <p:cNvSpPr txBox="1">
            <a:spLocks noChangeArrowheads="1"/>
          </p:cNvSpPr>
          <p:nvPr/>
        </p:nvSpPr>
        <p:spPr bwMode="auto">
          <a:xfrm>
            <a:off x="5291667" y="4959934"/>
            <a:ext cx="228600" cy="369332"/>
          </a:xfrm>
          <a:prstGeom prst="rect">
            <a:avLst/>
          </a:prstGeom>
          <a:noFill/>
          <a:ln w="9525">
            <a:noFill/>
            <a:miter lim="800000"/>
            <a:headEnd/>
            <a:tailEnd/>
          </a:ln>
        </p:spPr>
        <p:txBody>
          <a:bodyPr>
            <a:spAutoFit/>
          </a:bodyPr>
          <a:lstStyle/>
          <a:p>
            <a:r>
              <a:rPr lang="en-US" sz="1800" i="0" dirty="0">
                <a:solidFill>
                  <a:schemeClr val="tx1"/>
                </a:solidFill>
                <a:latin typeface="Corbel" panose="020B0503020204020204" pitchFamily="34" charset="0"/>
              </a:rPr>
              <a:t>*</a:t>
            </a:r>
          </a:p>
        </p:txBody>
      </p:sp>
      <p:sp>
        <p:nvSpPr>
          <p:cNvPr id="10" name="Line 26"/>
          <p:cNvSpPr>
            <a:spLocks noChangeShapeType="1"/>
          </p:cNvSpPr>
          <p:nvPr/>
        </p:nvSpPr>
        <p:spPr bwMode="auto">
          <a:xfrm>
            <a:off x="-6571" y="1073099"/>
            <a:ext cx="9150571" cy="0"/>
          </a:xfrm>
          <a:prstGeom prst="line">
            <a:avLst/>
          </a:prstGeom>
          <a:noFill/>
          <a:ln w="57150">
            <a:solidFill>
              <a:srgbClr val="FF0000"/>
            </a:solidFill>
            <a:round/>
            <a:headEnd/>
            <a:tailEnd/>
          </a:ln>
          <a:effectLst/>
        </p:spPr>
        <p:txBody>
          <a:bodyPr wrap="none" lIns="80483" tIns="40287" rIns="80483" bIns="40287" anchor="ctr"/>
          <a:lstStyle/>
          <a:p>
            <a:pPr algn="ctr" defTabSz="401810" fontAlgn="auto">
              <a:lnSpc>
                <a:spcPct val="85000"/>
              </a:lnSpc>
              <a:spcBef>
                <a:spcPts val="0"/>
              </a:spcBef>
              <a:spcAft>
                <a:spcPts val="0"/>
              </a:spcAft>
            </a:pPr>
            <a:endParaRPr lang="en-US" sz="3400" i="0" dirty="0">
              <a:solidFill>
                <a:srgbClr val="FFFFFF"/>
              </a:solidFill>
              <a:latin typeface="Corbel" pitchFamily="34" charset="0"/>
              <a:ea typeface="ＭＳ Ｐゴシック" charset="-128"/>
              <a:sym typeface="Gill Sans" charset="0"/>
            </a:endParaRPr>
          </a:p>
        </p:txBody>
      </p:sp>
      <p:sp>
        <p:nvSpPr>
          <p:cNvPr id="9" name="Title 1"/>
          <p:cNvSpPr txBox="1">
            <a:spLocks/>
          </p:cNvSpPr>
          <p:nvPr/>
        </p:nvSpPr>
        <p:spPr bwMode="auto">
          <a:xfrm>
            <a:off x="0" y="5562600"/>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3200" b="1" kern="1200">
                <a:solidFill>
                  <a:schemeClr val="bg1"/>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bg1"/>
                </a:solidFill>
                <a:latin typeface="Calibri" pitchFamily="34" charset="0"/>
                <a:ea typeface="ＭＳ Ｐゴシック" charset="-128"/>
                <a:cs typeface="ＭＳ Ｐゴシック" charset="-128"/>
              </a:defRPr>
            </a:lvl2pPr>
            <a:lvl3pPr algn="ctr" rtl="0" eaLnBrk="0" fontAlgn="base" hangingPunct="0">
              <a:spcBef>
                <a:spcPct val="0"/>
              </a:spcBef>
              <a:spcAft>
                <a:spcPct val="0"/>
              </a:spcAft>
              <a:defRPr sz="4400">
                <a:solidFill>
                  <a:schemeClr val="bg1"/>
                </a:solidFill>
                <a:latin typeface="Calibri" pitchFamily="34" charset="0"/>
                <a:ea typeface="ＭＳ Ｐゴシック" charset="-128"/>
                <a:cs typeface="ＭＳ Ｐゴシック" charset="-128"/>
              </a:defRPr>
            </a:lvl3pPr>
            <a:lvl4pPr algn="ctr" rtl="0" eaLnBrk="0" fontAlgn="base" hangingPunct="0">
              <a:spcBef>
                <a:spcPct val="0"/>
              </a:spcBef>
              <a:spcAft>
                <a:spcPct val="0"/>
              </a:spcAft>
              <a:defRPr sz="4400">
                <a:solidFill>
                  <a:schemeClr val="bg1"/>
                </a:solidFill>
                <a:latin typeface="Calibri" pitchFamily="34" charset="0"/>
                <a:ea typeface="ＭＳ Ｐゴシック" charset="-128"/>
                <a:cs typeface="ＭＳ Ｐゴシック" charset="-128"/>
              </a:defRPr>
            </a:lvl4pPr>
            <a:lvl5pPr algn="ctr" rtl="0" eaLnBrk="0" fontAlgn="base" hangingPunct="0">
              <a:spcBef>
                <a:spcPct val="0"/>
              </a:spcBef>
              <a:spcAft>
                <a:spcPct val="0"/>
              </a:spcAft>
              <a:defRPr sz="4400">
                <a:solidFill>
                  <a:schemeClr val="bg1"/>
                </a:solidFill>
                <a:latin typeface="Calibri" pitchFamily="34" charset="0"/>
                <a:ea typeface="ＭＳ Ｐゴシック" charset="-128"/>
                <a:cs typeface="ＭＳ Ｐゴシック" charset="-128"/>
              </a:defRPr>
            </a:lvl5pPr>
            <a:lvl6pPr marL="457200" algn="ctr" rtl="0" fontAlgn="base">
              <a:spcBef>
                <a:spcPct val="0"/>
              </a:spcBef>
              <a:spcAft>
                <a:spcPct val="0"/>
              </a:spcAft>
              <a:defRPr sz="4400">
                <a:solidFill>
                  <a:schemeClr val="bg1"/>
                </a:solidFill>
                <a:latin typeface="Calibri" pitchFamily="34" charset="0"/>
              </a:defRPr>
            </a:lvl6pPr>
            <a:lvl7pPr marL="914400" algn="ctr" rtl="0" fontAlgn="base">
              <a:spcBef>
                <a:spcPct val="0"/>
              </a:spcBef>
              <a:spcAft>
                <a:spcPct val="0"/>
              </a:spcAft>
              <a:defRPr sz="4400">
                <a:solidFill>
                  <a:schemeClr val="bg1"/>
                </a:solidFill>
                <a:latin typeface="Calibri" pitchFamily="34" charset="0"/>
              </a:defRPr>
            </a:lvl7pPr>
            <a:lvl8pPr marL="1371600" algn="ctr" rtl="0" fontAlgn="base">
              <a:spcBef>
                <a:spcPct val="0"/>
              </a:spcBef>
              <a:spcAft>
                <a:spcPct val="0"/>
              </a:spcAft>
              <a:defRPr sz="4400">
                <a:solidFill>
                  <a:schemeClr val="bg1"/>
                </a:solidFill>
                <a:latin typeface="Calibri" pitchFamily="34" charset="0"/>
              </a:defRPr>
            </a:lvl8pPr>
            <a:lvl9pPr marL="1828800" algn="ctr" rtl="0" fontAlgn="base">
              <a:spcBef>
                <a:spcPct val="0"/>
              </a:spcBef>
              <a:spcAft>
                <a:spcPct val="0"/>
              </a:spcAft>
              <a:defRPr sz="4400">
                <a:solidFill>
                  <a:schemeClr val="bg1"/>
                </a:solidFill>
                <a:latin typeface="Calibri" pitchFamily="34" charset="0"/>
              </a:defRPr>
            </a:lvl9pPr>
          </a:lstStyle>
          <a:p>
            <a:pPr algn="ctr">
              <a:lnSpc>
                <a:spcPct val="85000"/>
              </a:lnSpc>
              <a:defRPr/>
            </a:pPr>
            <a:r>
              <a:rPr lang="en-US" sz="3000" dirty="0" smtClean="0">
                <a:solidFill>
                  <a:srgbClr val="007434"/>
                </a:solidFill>
                <a:effectLst>
                  <a:outerShdw blurRad="38100" dist="38100" dir="2700000" algn="tl">
                    <a:srgbClr val="000000">
                      <a:alpha val="43137"/>
                    </a:srgbClr>
                  </a:outerShdw>
                </a:effectLst>
                <a:latin typeface="Corbel" panose="020B0503020204020204" pitchFamily="34" charset="0"/>
                <a:ea typeface="Times New Roman" charset="0"/>
                <a:cs typeface="Times New Roman" charset="0"/>
              </a:rPr>
              <a:t>American Psychiatric Association’s Diagnostic Manual (DSM) has included marijuana </a:t>
            </a:r>
            <a:r>
              <a:rPr lang="en-US" sz="3000" dirty="0">
                <a:solidFill>
                  <a:srgbClr val="007434"/>
                </a:solidFill>
                <a:effectLst>
                  <a:outerShdw blurRad="38100" dist="38100" dir="2700000" algn="tl">
                    <a:srgbClr val="000000">
                      <a:alpha val="43137"/>
                    </a:srgbClr>
                  </a:outerShdw>
                </a:effectLst>
                <a:latin typeface="Corbel" panose="020B0503020204020204" pitchFamily="34" charset="0"/>
                <a:ea typeface="Times New Roman" charset="0"/>
                <a:cs typeface="Times New Roman" charset="0"/>
              </a:rPr>
              <a:t>u</a:t>
            </a:r>
            <a:r>
              <a:rPr lang="en-US" sz="3000" dirty="0" smtClean="0">
                <a:solidFill>
                  <a:srgbClr val="007434"/>
                </a:solidFill>
                <a:effectLst>
                  <a:outerShdw blurRad="38100" dist="38100" dir="2700000" algn="tl">
                    <a:srgbClr val="000000">
                      <a:alpha val="43137"/>
                    </a:srgbClr>
                  </a:outerShdw>
                </a:effectLst>
                <a:latin typeface="Corbel" panose="020B0503020204020204" pitchFamily="34" charset="0"/>
                <a:ea typeface="Times New Roman" charset="0"/>
                <a:cs typeface="Times New Roman" charset="0"/>
              </a:rPr>
              <a:t>se </a:t>
            </a:r>
            <a:r>
              <a:rPr lang="en-US" sz="3000" dirty="0">
                <a:solidFill>
                  <a:srgbClr val="007434"/>
                </a:solidFill>
                <a:effectLst>
                  <a:outerShdw blurRad="38100" dist="38100" dir="2700000" algn="tl">
                    <a:srgbClr val="000000">
                      <a:alpha val="43137"/>
                    </a:srgbClr>
                  </a:outerShdw>
                </a:effectLst>
                <a:latin typeface="Corbel" panose="020B0503020204020204" pitchFamily="34" charset="0"/>
                <a:ea typeface="Times New Roman" charset="0"/>
                <a:cs typeface="Times New Roman" charset="0"/>
              </a:rPr>
              <a:t>d</a:t>
            </a:r>
            <a:r>
              <a:rPr lang="en-US" sz="3000" dirty="0" smtClean="0">
                <a:solidFill>
                  <a:srgbClr val="007434"/>
                </a:solidFill>
                <a:effectLst>
                  <a:outerShdw blurRad="38100" dist="38100" dir="2700000" algn="tl">
                    <a:srgbClr val="000000">
                      <a:alpha val="43137"/>
                    </a:srgbClr>
                  </a:outerShdw>
                </a:effectLst>
                <a:latin typeface="Corbel" panose="020B0503020204020204" pitchFamily="34" charset="0"/>
                <a:ea typeface="Times New Roman" charset="0"/>
                <a:cs typeface="Times New Roman" charset="0"/>
              </a:rPr>
              <a:t>isorders since 1980.   </a:t>
            </a:r>
          </a:p>
          <a:p>
            <a:pPr algn="ctr">
              <a:lnSpc>
                <a:spcPct val="85000"/>
              </a:lnSpc>
              <a:defRPr/>
            </a:pPr>
            <a:r>
              <a:rPr lang="en-US" sz="3000" dirty="0" smtClean="0">
                <a:solidFill>
                  <a:srgbClr val="007434"/>
                </a:solidFill>
                <a:effectLst>
                  <a:outerShdw blurRad="38100" dist="38100" dir="2700000" algn="tl">
                    <a:srgbClr val="000000">
                      <a:alpha val="43137"/>
                    </a:srgbClr>
                  </a:outerShdw>
                </a:effectLst>
                <a:latin typeface="Corbel" panose="020B0503020204020204" pitchFamily="34" charset="0"/>
                <a:ea typeface="Times New Roman" charset="0"/>
                <a:cs typeface="Times New Roman" charset="0"/>
              </a:rPr>
              <a:t>DSM-5  added Marijuana Withdrawal as a diagnosis.</a:t>
            </a:r>
            <a:endParaRPr lang="en-US" sz="3000" b="0" i="0" dirty="0">
              <a:solidFill>
                <a:srgbClr val="007434"/>
              </a:solidFill>
              <a:effectLst>
                <a:outerShdw blurRad="38100" dist="38100" dir="2700000" algn="tl">
                  <a:srgbClr val="000000">
                    <a:alpha val="43137"/>
                  </a:srgbClr>
                </a:outerShdw>
              </a:effectLst>
              <a:latin typeface="Corbel" panose="020B0503020204020204" pitchFamily="34" charset="0"/>
              <a:ea typeface="Times New Roman" charset="0"/>
              <a:cs typeface="Times New Roman" charset="0"/>
            </a:endParaRPr>
          </a:p>
        </p:txBody>
      </p:sp>
    </p:spTree>
    <p:extLst>
      <p:ext uri="{BB962C8B-B14F-4D97-AF65-F5344CB8AC3E}">
        <p14:creationId xmlns:p14="http://schemas.microsoft.com/office/powerpoint/2010/main" val="1020636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3"/>
          <p:cNvSpPr>
            <a:spLocks noChangeArrowheads="1"/>
          </p:cNvSpPr>
          <p:nvPr/>
        </p:nvSpPr>
        <p:spPr bwMode="auto">
          <a:xfrm>
            <a:off x="-33867" y="1"/>
            <a:ext cx="9144000" cy="1200329"/>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3600" b="1" i="0" dirty="0" smtClean="0">
                <a:solidFill>
                  <a:schemeClr val="tx1"/>
                </a:solidFill>
                <a:latin typeface="Corbel" panose="020B0503020204020204" pitchFamily="34" charset="0"/>
                <a:cs typeface="Times New Roman" pitchFamily="18" charset="0"/>
              </a:rPr>
              <a:t>More Use of Cannabis Associated with Worse </a:t>
            </a:r>
          </a:p>
          <a:p>
            <a:pPr algn="ctr"/>
            <a:r>
              <a:rPr lang="en-US" sz="3600" b="1" i="0" dirty="0" smtClean="0">
                <a:solidFill>
                  <a:schemeClr val="tx1"/>
                </a:solidFill>
                <a:latin typeface="Corbel" panose="020B0503020204020204" pitchFamily="34" charset="0"/>
                <a:cs typeface="Times New Roman" pitchFamily="18" charset="0"/>
              </a:rPr>
              <a:t>Social Outcomes at Age 25 </a:t>
            </a:r>
            <a:r>
              <a:rPr lang="en-US" sz="2600" b="1" dirty="0" smtClean="0">
                <a:solidFill>
                  <a:schemeClr val="tx1"/>
                </a:solidFill>
                <a:latin typeface="Corbel" panose="020B0503020204020204" pitchFamily="34" charset="0"/>
                <a:cs typeface="Times New Roman" pitchFamily="18" charset="0"/>
              </a:rPr>
              <a:t>(New Zealand Study)</a:t>
            </a:r>
            <a:endParaRPr lang="en-US" sz="2600" b="1" dirty="0">
              <a:solidFill>
                <a:schemeClr val="tx1"/>
              </a:solidFill>
              <a:latin typeface="Corbel" panose="020B0503020204020204" pitchFamily="34" charset="0"/>
              <a:cs typeface="Times New Roman" pitchFamily="18" charset="0"/>
            </a:endParaRPr>
          </a:p>
        </p:txBody>
      </p:sp>
      <p:sp>
        <p:nvSpPr>
          <p:cNvPr id="9" name="Text Box 6"/>
          <p:cNvSpPr txBox="1">
            <a:spLocks noChangeArrowheads="1"/>
          </p:cNvSpPr>
          <p:nvPr/>
        </p:nvSpPr>
        <p:spPr bwMode="auto">
          <a:xfrm>
            <a:off x="3524979" y="6400800"/>
            <a:ext cx="5926122" cy="338554"/>
          </a:xfrm>
          <a:prstGeom prst="rect">
            <a:avLst/>
          </a:prstGeom>
          <a:noFill/>
          <a:ln>
            <a:noFill/>
          </a:ln>
          <a:effectLst>
            <a:outerShdw blurRad="63500" dist="38099" dir="2700000" algn="ctr" rotWithShape="0">
              <a:schemeClr val="bg2">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lang="en-US" sz="1600" b="1" dirty="0">
                <a:solidFill>
                  <a:schemeClr val="tx1"/>
                </a:solidFill>
                <a:latin typeface="Corbel" panose="020B0503020204020204" pitchFamily="34" charset="0"/>
                <a:cs typeface="Times New Roman" pitchFamily="18" charset="0"/>
              </a:rPr>
              <a:t>Source: Fergusson and </a:t>
            </a:r>
            <a:r>
              <a:rPr lang="en-US" sz="1600" b="1" dirty="0" err="1">
                <a:solidFill>
                  <a:schemeClr val="tx1"/>
                </a:solidFill>
                <a:latin typeface="Corbel" panose="020B0503020204020204" pitchFamily="34" charset="0"/>
                <a:cs typeface="Times New Roman" pitchFamily="18" charset="0"/>
              </a:rPr>
              <a:t>Boden</a:t>
            </a:r>
            <a:r>
              <a:rPr lang="en-US" sz="1600" b="1" dirty="0">
                <a:solidFill>
                  <a:schemeClr val="tx1"/>
                </a:solidFill>
                <a:latin typeface="Corbel" panose="020B0503020204020204" pitchFamily="34" charset="0"/>
                <a:cs typeface="Times New Roman" pitchFamily="18" charset="0"/>
              </a:rPr>
              <a:t>. Addiction, 103, pp. 969-976, 2008.</a:t>
            </a:r>
          </a:p>
        </p:txBody>
      </p:sp>
      <p:sp>
        <p:nvSpPr>
          <p:cNvPr id="40963" name="TextBox 9"/>
          <p:cNvSpPr txBox="1">
            <a:spLocks noChangeArrowheads="1"/>
          </p:cNvSpPr>
          <p:nvPr/>
        </p:nvSpPr>
        <p:spPr bwMode="auto">
          <a:xfrm>
            <a:off x="6442615" y="4174709"/>
            <a:ext cx="2373116" cy="52322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i="1">
                <a:solidFill>
                  <a:srgbClr val="FFFF00"/>
                </a:solidFill>
                <a:latin typeface="Times" charset="0"/>
                <a:ea typeface="Osaka" charset="0"/>
                <a:cs typeface="Osaka" charset="0"/>
              </a:defRPr>
            </a:lvl1pPr>
            <a:lvl2pPr marL="742950" indent="-285750" eaLnBrk="0" hangingPunct="0">
              <a:defRPr sz="3200" i="1">
                <a:solidFill>
                  <a:srgbClr val="FFFF00"/>
                </a:solidFill>
                <a:latin typeface="Times" charset="0"/>
                <a:ea typeface="Osaka" charset="0"/>
                <a:cs typeface="Osaka" charset="0"/>
              </a:defRPr>
            </a:lvl2pPr>
            <a:lvl3pPr marL="1143000" indent="-228600" eaLnBrk="0" hangingPunct="0">
              <a:defRPr sz="3200" i="1">
                <a:solidFill>
                  <a:srgbClr val="FFFF00"/>
                </a:solidFill>
                <a:latin typeface="Times" charset="0"/>
                <a:ea typeface="Osaka" charset="0"/>
                <a:cs typeface="Osaka" charset="0"/>
              </a:defRPr>
            </a:lvl3pPr>
            <a:lvl4pPr marL="1600200" indent="-228600" eaLnBrk="0" hangingPunct="0">
              <a:defRPr sz="3200" i="1">
                <a:solidFill>
                  <a:srgbClr val="FFFF00"/>
                </a:solidFill>
                <a:latin typeface="Times" charset="0"/>
                <a:ea typeface="Osaka" charset="0"/>
                <a:cs typeface="Osaka" charset="0"/>
              </a:defRPr>
            </a:lvl4pPr>
            <a:lvl5pPr marL="2057400" indent="-228600" eaLnBrk="0" hangingPunct="0">
              <a:defRPr sz="3200" i="1">
                <a:solidFill>
                  <a:srgbClr val="FFFF00"/>
                </a:solidFill>
                <a:latin typeface="Times" charset="0"/>
                <a:ea typeface="Osaka" charset="0"/>
                <a:cs typeface="Osaka" charset="0"/>
              </a:defRPr>
            </a:lvl5pPr>
            <a:lvl6pPr marL="2514600" indent="-228600" eaLnBrk="0" fontAlgn="base" hangingPunct="0">
              <a:spcBef>
                <a:spcPct val="0"/>
              </a:spcBef>
              <a:spcAft>
                <a:spcPct val="0"/>
              </a:spcAft>
              <a:defRPr sz="3200" i="1">
                <a:solidFill>
                  <a:srgbClr val="FFFF00"/>
                </a:solidFill>
                <a:latin typeface="Times" charset="0"/>
                <a:ea typeface="Osaka" charset="0"/>
                <a:cs typeface="Osaka" charset="0"/>
              </a:defRPr>
            </a:lvl6pPr>
            <a:lvl7pPr marL="2971800" indent="-228600" eaLnBrk="0" fontAlgn="base" hangingPunct="0">
              <a:spcBef>
                <a:spcPct val="0"/>
              </a:spcBef>
              <a:spcAft>
                <a:spcPct val="0"/>
              </a:spcAft>
              <a:defRPr sz="3200" i="1">
                <a:solidFill>
                  <a:srgbClr val="FFFF00"/>
                </a:solidFill>
                <a:latin typeface="Times" charset="0"/>
                <a:ea typeface="Osaka" charset="0"/>
                <a:cs typeface="Osaka" charset="0"/>
              </a:defRPr>
            </a:lvl7pPr>
            <a:lvl8pPr marL="3429000" indent="-228600" eaLnBrk="0" fontAlgn="base" hangingPunct="0">
              <a:spcBef>
                <a:spcPct val="0"/>
              </a:spcBef>
              <a:spcAft>
                <a:spcPct val="0"/>
              </a:spcAft>
              <a:defRPr sz="3200" i="1">
                <a:solidFill>
                  <a:srgbClr val="FFFF00"/>
                </a:solidFill>
                <a:latin typeface="Times" charset="0"/>
                <a:ea typeface="Osaka" charset="0"/>
                <a:cs typeface="Osaka" charset="0"/>
              </a:defRPr>
            </a:lvl8pPr>
            <a:lvl9pPr marL="3886200" indent="-228600" eaLnBrk="0" fontAlgn="base" hangingPunct="0">
              <a:spcBef>
                <a:spcPct val="0"/>
              </a:spcBef>
              <a:spcAft>
                <a:spcPct val="0"/>
              </a:spcAft>
              <a:defRPr sz="3200" i="1">
                <a:solidFill>
                  <a:srgbClr val="FFFF00"/>
                </a:solidFill>
                <a:latin typeface="Times" charset="0"/>
                <a:ea typeface="Osaka" charset="0"/>
                <a:cs typeface="Osaka" charset="0"/>
              </a:defRPr>
            </a:lvl9pPr>
          </a:lstStyle>
          <a:p>
            <a:pPr algn="ctr" eaLnBrk="1" hangingPunct="1"/>
            <a:r>
              <a:rPr lang="en-US" sz="1400" i="0">
                <a:solidFill>
                  <a:schemeClr val="tx1"/>
                </a:solidFill>
                <a:latin typeface="Corbel" panose="020B0503020204020204" pitchFamily="34" charset="0"/>
                <a:cs typeface="Arial" charset="0"/>
              </a:rPr>
              <a:t>Number of occasions using </a:t>
            </a:r>
          </a:p>
          <a:p>
            <a:pPr algn="ctr" eaLnBrk="1" hangingPunct="1"/>
            <a:r>
              <a:rPr lang="en-US" sz="1400" i="0">
                <a:solidFill>
                  <a:schemeClr val="tx1"/>
                </a:solidFill>
                <a:latin typeface="Corbel" panose="020B0503020204020204" pitchFamily="34" charset="0"/>
                <a:cs typeface="Arial" charset="0"/>
              </a:rPr>
              <a:t>Cannabis between ages 14-21</a:t>
            </a:r>
          </a:p>
        </p:txBody>
      </p:sp>
      <p:sp>
        <p:nvSpPr>
          <p:cNvPr id="40965" name="TextBox 4"/>
          <p:cNvSpPr txBox="1">
            <a:spLocks noChangeArrowheads="1"/>
          </p:cNvSpPr>
          <p:nvPr/>
        </p:nvSpPr>
        <p:spPr bwMode="auto">
          <a:xfrm>
            <a:off x="20" y="1659136"/>
            <a:ext cx="2426041" cy="5940088"/>
          </a:xfrm>
          <a:prstGeom prst="rect">
            <a:avLst/>
          </a:prstGeom>
          <a:solidFill>
            <a:schemeClr val="bg1"/>
          </a:solidFill>
          <a:ln w="9525">
            <a:solidFill>
              <a:schemeClr val="bg1"/>
            </a:solidFill>
            <a:miter lim="800000"/>
            <a:headEnd/>
            <a:tailEnd/>
          </a:ln>
        </p:spPr>
        <p:txBody>
          <a:bodyPr wrap="square">
            <a:spAutoFit/>
          </a:bodyPr>
          <a:lstStyle>
            <a:lvl1pPr eaLnBrk="0" hangingPunct="0">
              <a:defRPr sz="3200" i="1">
                <a:solidFill>
                  <a:srgbClr val="FFFF00"/>
                </a:solidFill>
                <a:latin typeface="Times" charset="0"/>
                <a:ea typeface="Osaka" charset="0"/>
                <a:cs typeface="Osaka" charset="0"/>
              </a:defRPr>
            </a:lvl1pPr>
            <a:lvl2pPr marL="742950" indent="-285750" eaLnBrk="0" hangingPunct="0">
              <a:defRPr sz="3200" i="1">
                <a:solidFill>
                  <a:srgbClr val="FFFF00"/>
                </a:solidFill>
                <a:latin typeface="Times" charset="0"/>
                <a:ea typeface="Osaka" charset="0"/>
                <a:cs typeface="Osaka" charset="0"/>
              </a:defRPr>
            </a:lvl2pPr>
            <a:lvl3pPr marL="1143000" indent="-228600" eaLnBrk="0" hangingPunct="0">
              <a:defRPr sz="3200" i="1">
                <a:solidFill>
                  <a:srgbClr val="FFFF00"/>
                </a:solidFill>
                <a:latin typeface="Times" charset="0"/>
                <a:ea typeface="Osaka" charset="0"/>
                <a:cs typeface="Osaka" charset="0"/>
              </a:defRPr>
            </a:lvl3pPr>
            <a:lvl4pPr marL="1600200" indent="-228600" eaLnBrk="0" hangingPunct="0">
              <a:defRPr sz="3200" i="1">
                <a:solidFill>
                  <a:srgbClr val="FFFF00"/>
                </a:solidFill>
                <a:latin typeface="Times" charset="0"/>
                <a:ea typeface="Osaka" charset="0"/>
                <a:cs typeface="Osaka" charset="0"/>
              </a:defRPr>
            </a:lvl4pPr>
            <a:lvl5pPr marL="2057400" indent="-228600" eaLnBrk="0" hangingPunct="0">
              <a:defRPr sz="3200" i="1">
                <a:solidFill>
                  <a:srgbClr val="FFFF00"/>
                </a:solidFill>
                <a:latin typeface="Times" charset="0"/>
                <a:ea typeface="Osaka" charset="0"/>
                <a:cs typeface="Osaka" charset="0"/>
              </a:defRPr>
            </a:lvl5pPr>
            <a:lvl6pPr marL="2514600" indent="-228600" eaLnBrk="0" fontAlgn="base" hangingPunct="0">
              <a:spcBef>
                <a:spcPct val="0"/>
              </a:spcBef>
              <a:spcAft>
                <a:spcPct val="0"/>
              </a:spcAft>
              <a:defRPr sz="3200" i="1">
                <a:solidFill>
                  <a:srgbClr val="FFFF00"/>
                </a:solidFill>
                <a:latin typeface="Times" charset="0"/>
                <a:ea typeface="Osaka" charset="0"/>
                <a:cs typeface="Osaka" charset="0"/>
              </a:defRPr>
            </a:lvl6pPr>
            <a:lvl7pPr marL="2971800" indent="-228600" eaLnBrk="0" fontAlgn="base" hangingPunct="0">
              <a:spcBef>
                <a:spcPct val="0"/>
              </a:spcBef>
              <a:spcAft>
                <a:spcPct val="0"/>
              </a:spcAft>
              <a:defRPr sz="3200" i="1">
                <a:solidFill>
                  <a:srgbClr val="FFFF00"/>
                </a:solidFill>
                <a:latin typeface="Times" charset="0"/>
                <a:ea typeface="Osaka" charset="0"/>
                <a:cs typeface="Osaka" charset="0"/>
              </a:defRPr>
            </a:lvl7pPr>
            <a:lvl8pPr marL="3429000" indent="-228600" eaLnBrk="0" fontAlgn="base" hangingPunct="0">
              <a:spcBef>
                <a:spcPct val="0"/>
              </a:spcBef>
              <a:spcAft>
                <a:spcPct val="0"/>
              </a:spcAft>
              <a:defRPr sz="3200" i="1">
                <a:solidFill>
                  <a:srgbClr val="FFFF00"/>
                </a:solidFill>
                <a:latin typeface="Times" charset="0"/>
                <a:ea typeface="Osaka" charset="0"/>
                <a:cs typeface="Osaka" charset="0"/>
              </a:defRPr>
            </a:lvl8pPr>
            <a:lvl9pPr marL="3886200" indent="-228600" eaLnBrk="0" fontAlgn="base" hangingPunct="0">
              <a:spcBef>
                <a:spcPct val="0"/>
              </a:spcBef>
              <a:spcAft>
                <a:spcPct val="0"/>
              </a:spcAft>
              <a:defRPr sz="3200" i="1">
                <a:solidFill>
                  <a:srgbClr val="FFFF00"/>
                </a:solidFill>
                <a:latin typeface="Times" charset="0"/>
                <a:ea typeface="Osaka" charset="0"/>
                <a:cs typeface="Osaka" charset="0"/>
              </a:defRPr>
            </a:lvl9pPr>
          </a:lstStyle>
          <a:p>
            <a:pPr algn="r" eaLnBrk="1" hangingPunct="1"/>
            <a:r>
              <a:rPr lang="en-US" sz="2000" b="1" i="0" dirty="0">
                <a:solidFill>
                  <a:schemeClr val="tx1"/>
                </a:solidFill>
                <a:latin typeface="Corbel" panose="020B0503020204020204" pitchFamily="34" charset="0"/>
                <a:cs typeface="Times New Roman" pitchFamily="18" charset="0"/>
              </a:rPr>
              <a:t>% welfare dependent</a:t>
            </a:r>
          </a:p>
          <a:p>
            <a:pPr algn="r" eaLnBrk="1" hangingPunct="1"/>
            <a:r>
              <a:rPr lang="en-US" sz="2000" b="1" i="0" dirty="0">
                <a:solidFill>
                  <a:schemeClr val="tx1"/>
                </a:solidFill>
                <a:latin typeface="Corbel" panose="020B0503020204020204" pitchFamily="34" charset="0"/>
                <a:cs typeface="Times New Roman" pitchFamily="18" charset="0"/>
              </a:rPr>
              <a:t>(ages 21-25)</a:t>
            </a:r>
          </a:p>
          <a:p>
            <a:pPr algn="r" eaLnBrk="1" hangingPunct="1"/>
            <a:endParaRPr lang="en-US" sz="2000" b="1" i="0" dirty="0">
              <a:solidFill>
                <a:schemeClr val="tx1"/>
              </a:solidFill>
              <a:latin typeface="Corbel" panose="020B0503020204020204" pitchFamily="34" charset="0"/>
              <a:cs typeface="Times New Roman" pitchFamily="18" charset="0"/>
            </a:endParaRPr>
          </a:p>
          <a:p>
            <a:pPr algn="r" eaLnBrk="1" hangingPunct="1"/>
            <a:r>
              <a:rPr lang="en-US" sz="2000" b="1" i="0" dirty="0" smtClean="0">
                <a:solidFill>
                  <a:schemeClr val="tx1"/>
                </a:solidFill>
                <a:latin typeface="Corbel" panose="020B0503020204020204" pitchFamily="34" charset="0"/>
                <a:cs typeface="Times New Roman" pitchFamily="18" charset="0"/>
              </a:rPr>
              <a:t>% Unemployed</a:t>
            </a:r>
          </a:p>
          <a:p>
            <a:pPr algn="r" eaLnBrk="1" hangingPunct="1"/>
            <a:r>
              <a:rPr lang="en-US" sz="2000" b="1" i="0" dirty="0" smtClean="0">
                <a:solidFill>
                  <a:schemeClr val="tx1"/>
                </a:solidFill>
                <a:latin typeface="Corbel" panose="020B0503020204020204" pitchFamily="34" charset="0"/>
                <a:cs typeface="Times New Roman" pitchFamily="18" charset="0"/>
              </a:rPr>
              <a:t> </a:t>
            </a:r>
            <a:r>
              <a:rPr lang="en-US" sz="2000" b="1" i="0" dirty="0">
                <a:solidFill>
                  <a:schemeClr val="tx1"/>
                </a:solidFill>
                <a:latin typeface="Corbel" panose="020B0503020204020204" pitchFamily="34" charset="0"/>
                <a:cs typeface="Times New Roman" pitchFamily="18" charset="0"/>
              </a:rPr>
              <a:t>(ages 21-25)</a:t>
            </a:r>
          </a:p>
          <a:p>
            <a:pPr algn="r" eaLnBrk="1" hangingPunct="1"/>
            <a:endParaRPr lang="en-US" sz="2000" b="1" i="0" dirty="0">
              <a:solidFill>
                <a:schemeClr val="tx1"/>
              </a:solidFill>
              <a:latin typeface="Corbel" panose="020B0503020204020204" pitchFamily="34" charset="0"/>
              <a:cs typeface="Times New Roman" pitchFamily="18" charset="0"/>
            </a:endParaRPr>
          </a:p>
          <a:p>
            <a:pPr algn="r" eaLnBrk="1" hangingPunct="1"/>
            <a:r>
              <a:rPr lang="en-US" sz="2000" b="1" i="0" dirty="0" smtClean="0">
                <a:solidFill>
                  <a:schemeClr val="tx1"/>
                </a:solidFill>
                <a:latin typeface="Corbel" panose="020B0503020204020204" pitchFamily="34" charset="0"/>
                <a:cs typeface="Times New Roman" pitchFamily="18" charset="0"/>
              </a:rPr>
              <a:t> mean </a:t>
            </a:r>
            <a:r>
              <a:rPr lang="en-US" sz="2000" b="1" i="0" dirty="0">
                <a:solidFill>
                  <a:schemeClr val="tx1"/>
                </a:solidFill>
                <a:latin typeface="Corbel" panose="020B0503020204020204" pitchFamily="34" charset="0"/>
                <a:cs typeface="Times New Roman" pitchFamily="18" charset="0"/>
              </a:rPr>
              <a:t>personal income</a:t>
            </a:r>
          </a:p>
          <a:p>
            <a:pPr algn="r" eaLnBrk="1" hangingPunct="1"/>
            <a:r>
              <a:rPr lang="en-US" sz="2000" b="1" i="0" dirty="0" smtClean="0">
                <a:solidFill>
                  <a:schemeClr val="tx1"/>
                </a:solidFill>
                <a:latin typeface="Corbel" panose="020B0503020204020204" pitchFamily="34" charset="0"/>
                <a:cs typeface="Times New Roman" pitchFamily="18" charset="0"/>
              </a:rPr>
              <a:t>in </a:t>
            </a:r>
            <a:r>
              <a:rPr lang="en-US" sz="2000" b="1" i="0" dirty="0">
                <a:solidFill>
                  <a:schemeClr val="tx1"/>
                </a:solidFill>
                <a:latin typeface="Corbel" panose="020B0503020204020204" pitchFamily="34" charset="0"/>
                <a:cs typeface="Times New Roman" pitchFamily="18" charset="0"/>
              </a:rPr>
              <a:t>thousands of NZ </a:t>
            </a:r>
            <a:r>
              <a:rPr lang="en-US" sz="2000" b="1" i="0" dirty="0" smtClean="0">
                <a:solidFill>
                  <a:schemeClr val="tx1"/>
                </a:solidFill>
                <a:latin typeface="Corbel" panose="020B0503020204020204" pitchFamily="34" charset="0"/>
                <a:cs typeface="Times New Roman" pitchFamily="18" charset="0"/>
              </a:rPr>
              <a:t>$</a:t>
            </a:r>
            <a:endParaRPr lang="en-US" sz="2000" b="1" i="0" dirty="0">
              <a:solidFill>
                <a:schemeClr val="tx1"/>
              </a:solidFill>
              <a:latin typeface="Corbel" panose="020B0503020204020204" pitchFamily="34" charset="0"/>
              <a:cs typeface="Times New Roman" pitchFamily="18" charset="0"/>
            </a:endParaRPr>
          </a:p>
          <a:p>
            <a:pPr algn="r" eaLnBrk="1" hangingPunct="1"/>
            <a:r>
              <a:rPr lang="en-US" sz="2000" b="1" i="0" dirty="0">
                <a:solidFill>
                  <a:schemeClr val="tx1"/>
                </a:solidFill>
                <a:latin typeface="Corbel" panose="020B0503020204020204" pitchFamily="34" charset="0"/>
                <a:cs typeface="Times New Roman" pitchFamily="18" charset="0"/>
              </a:rPr>
              <a:t>at age 25</a:t>
            </a:r>
          </a:p>
          <a:p>
            <a:pPr algn="r" eaLnBrk="1" hangingPunct="1"/>
            <a:endParaRPr lang="en-US" sz="2000" b="1" i="0" dirty="0">
              <a:solidFill>
                <a:schemeClr val="tx1"/>
              </a:solidFill>
              <a:latin typeface="Corbel" panose="020B0503020204020204" pitchFamily="34" charset="0"/>
              <a:cs typeface="Times New Roman" pitchFamily="18" charset="0"/>
            </a:endParaRPr>
          </a:p>
          <a:p>
            <a:pPr algn="r" eaLnBrk="1" hangingPunct="1"/>
            <a:r>
              <a:rPr lang="en-US" sz="2000" b="1" i="0" dirty="0" smtClean="0">
                <a:solidFill>
                  <a:schemeClr val="tx1"/>
                </a:solidFill>
                <a:latin typeface="Corbel" panose="020B0503020204020204" pitchFamily="34" charset="0"/>
                <a:cs typeface="Times New Roman" pitchFamily="18" charset="0"/>
              </a:rPr>
              <a:t>% </a:t>
            </a:r>
            <a:r>
              <a:rPr lang="en-US" sz="2000" b="1" i="0" dirty="0">
                <a:solidFill>
                  <a:schemeClr val="tx1"/>
                </a:solidFill>
                <a:latin typeface="Corbel" panose="020B0503020204020204" pitchFamily="34" charset="0"/>
                <a:cs typeface="Times New Roman" pitchFamily="18" charset="0"/>
              </a:rPr>
              <a:t>gained university degree</a:t>
            </a:r>
          </a:p>
          <a:p>
            <a:pPr algn="r" eaLnBrk="1" hangingPunct="1"/>
            <a:r>
              <a:rPr lang="en-US" sz="2000" b="1" i="0" dirty="0">
                <a:solidFill>
                  <a:schemeClr val="tx1"/>
                </a:solidFill>
                <a:latin typeface="Corbel" panose="020B0503020204020204" pitchFamily="34" charset="0"/>
                <a:cs typeface="Times New Roman" pitchFamily="18" charset="0"/>
              </a:rPr>
              <a:t>by age 25</a:t>
            </a:r>
          </a:p>
          <a:p>
            <a:pPr algn="r" eaLnBrk="1" hangingPunct="1"/>
            <a:endParaRPr lang="en-US" sz="2000" b="1" i="0" dirty="0">
              <a:solidFill>
                <a:schemeClr val="tx1"/>
              </a:solidFill>
              <a:latin typeface="Corbel" panose="020B0503020204020204" pitchFamily="34" charset="0"/>
              <a:cs typeface="Times New Roman" pitchFamily="18" charset="0"/>
            </a:endParaRPr>
          </a:p>
          <a:p>
            <a:pPr algn="r" eaLnBrk="1" hangingPunct="1"/>
            <a:endParaRPr lang="en-US" sz="2000" b="1" i="0" dirty="0">
              <a:solidFill>
                <a:schemeClr val="tx1"/>
              </a:solidFill>
              <a:latin typeface="Corbel" panose="020B0503020204020204" pitchFamily="34" charset="0"/>
              <a:cs typeface="Times New Roman" pitchFamily="18" charset="0"/>
            </a:endParaRPr>
          </a:p>
          <a:p>
            <a:pPr algn="r" eaLnBrk="1" hangingPunct="1"/>
            <a:endParaRPr lang="en-US" sz="2000" b="1" i="0" dirty="0">
              <a:solidFill>
                <a:schemeClr val="tx1"/>
              </a:solidFill>
              <a:latin typeface="Corbel" panose="020B0503020204020204" pitchFamily="34" charset="0"/>
              <a:cs typeface="Times New Roman" pitchFamily="18" charset="0"/>
            </a:endParaRPr>
          </a:p>
        </p:txBody>
      </p:sp>
      <p:pic>
        <p:nvPicPr>
          <p:cNvPr id="40966" name="Picture 10" descr="ferguson.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472267" y="1279108"/>
            <a:ext cx="6434667" cy="48926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7" name="TextBox 9"/>
          <p:cNvSpPr txBox="1">
            <a:spLocks noChangeArrowheads="1"/>
          </p:cNvSpPr>
          <p:nvPr/>
        </p:nvSpPr>
        <p:spPr bwMode="auto">
          <a:xfrm>
            <a:off x="8098737" y="1491803"/>
            <a:ext cx="808198" cy="267765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i="1">
                <a:solidFill>
                  <a:srgbClr val="FFFF00"/>
                </a:solidFill>
                <a:latin typeface="Times" charset="0"/>
                <a:ea typeface="Osaka" charset="0"/>
                <a:cs typeface="Osaka" charset="0"/>
              </a:defRPr>
            </a:lvl1pPr>
            <a:lvl2pPr marL="742950" indent="-285750" eaLnBrk="0" hangingPunct="0">
              <a:defRPr sz="3200" i="1">
                <a:solidFill>
                  <a:srgbClr val="FFFF00"/>
                </a:solidFill>
                <a:latin typeface="Times" charset="0"/>
                <a:ea typeface="Osaka" charset="0"/>
                <a:cs typeface="Osaka" charset="0"/>
              </a:defRPr>
            </a:lvl2pPr>
            <a:lvl3pPr marL="1143000" indent="-228600" eaLnBrk="0" hangingPunct="0">
              <a:defRPr sz="3200" i="1">
                <a:solidFill>
                  <a:srgbClr val="FFFF00"/>
                </a:solidFill>
                <a:latin typeface="Times" charset="0"/>
                <a:ea typeface="Osaka" charset="0"/>
                <a:cs typeface="Osaka" charset="0"/>
              </a:defRPr>
            </a:lvl3pPr>
            <a:lvl4pPr marL="1600200" indent="-228600" eaLnBrk="0" hangingPunct="0">
              <a:defRPr sz="3200" i="1">
                <a:solidFill>
                  <a:srgbClr val="FFFF00"/>
                </a:solidFill>
                <a:latin typeface="Times" charset="0"/>
                <a:ea typeface="Osaka" charset="0"/>
                <a:cs typeface="Osaka" charset="0"/>
              </a:defRPr>
            </a:lvl4pPr>
            <a:lvl5pPr marL="2057400" indent="-228600" eaLnBrk="0" hangingPunct="0">
              <a:defRPr sz="3200" i="1">
                <a:solidFill>
                  <a:srgbClr val="FFFF00"/>
                </a:solidFill>
                <a:latin typeface="Times" charset="0"/>
                <a:ea typeface="Osaka" charset="0"/>
                <a:cs typeface="Osaka" charset="0"/>
              </a:defRPr>
            </a:lvl5pPr>
            <a:lvl6pPr marL="2514600" indent="-228600" eaLnBrk="0" fontAlgn="base" hangingPunct="0">
              <a:spcBef>
                <a:spcPct val="0"/>
              </a:spcBef>
              <a:spcAft>
                <a:spcPct val="0"/>
              </a:spcAft>
              <a:defRPr sz="3200" i="1">
                <a:solidFill>
                  <a:srgbClr val="FFFF00"/>
                </a:solidFill>
                <a:latin typeface="Times" charset="0"/>
                <a:ea typeface="Osaka" charset="0"/>
                <a:cs typeface="Osaka" charset="0"/>
              </a:defRPr>
            </a:lvl6pPr>
            <a:lvl7pPr marL="2971800" indent="-228600" eaLnBrk="0" fontAlgn="base" hangingPunct="0">
              <a:spcBef>
                <a:spcPct val="0"/>
              </a:spcBef>
              <a:spcAft>
                <a:spcPct val="0"/>
              </a:spcAft>
              <a:defRPr sz="3200" i="1">
                <a:solidFill>
                  <a:srgbClr val="FFFF00"/>
                </a:solidFill>
                <a:latin typeface="Times" charset="0"/>
                <a:ea typeface="Osaka" charset="0"/>
                <a:cs typeface="Osaka" charset="0"/>
              </a:defRPr>
            </a:lvl7pPr>
            <a:lvl8pPr marL="3429000" indent="-228600" eaLnBrk="0" fontAlgn="base" hangingPunct="0">
              <a:spcBef>
                <a:spcPct val="0"/>
              </a:spcBef>
              <a:spcAft>
                <a:spcPct val="0"/>
              </a:spcAft>
              <a:defRPr sz="3200" i="1">
                <a:solidFill>
                  <a:srgbClr val="FFFF00"/>
                </a:solidFill>
                <a:latin typeface="Times" charset="0"/>
                <a:ea typeface="Osaka" charset="0"/>
                <a:cs typeface="Osaka" charset="0"/>
              </a:defRPr>
            </a:lvl8pPr>
            <a:lvl9pPr marL="3886200" indent="-228600" eaLnBrk="0" fontAlgn="base" hangingPunct="0">
              <a:spcBef>
                <a:spcPct val="0"/>
              </a:spcBef>
              <a:spcAft>
                <a:spcPct val="0"/>
              </a:spcAft>
              <a:defRPr sz="3200" i="1">
                <a:solidFill>
                  <a:srgbClr val="FFFF00"/>
                </a:solidFill>
                <a:latin typeface="Times" charset="0"/>
                <a:ea typeface="Osaka" charset="0"/>
                <a:cs typeface="Osaka" charset="0"/>
              </a:defRPr>
            </a:lvl9pPr>
          </a:lstStyle>
          <a:p>
            <a:pPr eaLnBrk="1" hangingPunct="1"/>
            <a:r>
              <a:rPr lang="en-US" sz="1200" i="0" dirty="0">
                <a:solidFill>
                  <a:schemeClr val="tx1"/>
                </a:solidFill>
                <a:latin typeface="Corbel" panose="020B0503020204020204" pitchFamily="34" charset="0"/>
                <a:cs typeface="Times New Roman" pitchFamily="18" charset="0"/>
              </a:rPr>
              <a:t>400+</a:t>
            </a:r>
          </a:p>
          <a:p>
            <a:pPr eaLnBrk="1" hangingPunct="1"/>
            <a:endParaRPr lang="en-US" sz="1200" i="0" dirty="0">
              <a:solidFill>
                <a:schemeClr val="tx1"/>
              </a:solidFill>
              <a:latin typeface="Corbel" panose="020B0503020204020204" pitchFamily="34" charset="0"/>
              <a:cs typeface="Times New Roman" pitchFamily="18" charset="0"/>
            </a:endParaRPr>
          </a:p>
          <a:p>
            <a:pPr eaLnBrk="1" hangingPunct="1"/>
            <a:r>
              <a:rPr lang="en-US" sz="1200" i="0" dirty="0">
                <a:solidFill>
                  <a:schemeClr val="tx1"/>
                </a:solidFill>
                <a:latin typeface="Corbel" panose="020B0503020204020204" pitchFamily="34" charset="0"/>
                <a:cs typeface="Times New Roman" pitchFamily="18" charset="0"/>
              </a:rPr>
              <a:t>300 to 399</a:t>
            </a:r>
          </a:p>
          <a:p>
            <a:pPr eaLnBrk="1" hangingPunct="1"/>
            <a:endParaRPr lang="en-US" sz="1200" i="0" dirty="0">
              <a:solidFill>
                <a:schemeClr val="tx1"/>
              </a:solidFill>
              <a:latin typeface="Corbel" panose="020B0503020204020204" pitchFamily="34" charset="0"/>
              <a:cs typeface="Times New Roman" pitchFamily="18" charset="0"/>
            </a:endParaRPr>
          </a:p>
          <a:p>
            <a:pPr eaLnBrk="1" hangingPunct="1"/>
            <a:r>
              <a:rPr lang="en-US" sz="1200" i="0" dirty="0">
                <a:solidFill>
                  <a:schemeClr val="tx1"/>
                </a:solidFill>
                <a:latin typeface="Corbel" panose="020B0503020204020204" pitchFamily="34" charset="0"/>
                <a:cs typeface="Times New Roman" pitchFamily="18" charset="0"/>
              </a:rPr>
              <a:t>200 to 299</a:t>
            </a:r>
          </a:p>
          <a:p>
            <a:pPr eaLnBrk="1" hangingPunct="1"/>
            <a:endParaRPr lang="en-US" sz="1200" i="0" dirty="0">
              <a:solidFill>
                <a:schemeClr val="tx1"/>
              </a:solidFill>
              <a:latin typeface="Corbel" panose="020B0503020204020204" pitchFamily="34" charset="0"/>
              <a:cs typeface="Times New Roman" pitchFamily="18" charset="0"/>
            </a:endParaRPr>
          </a:p>
          <a:p>
            <a:pPr eaLnBrk="1" hangingPunct="1"/>
            <a:r>
              <a:rPr lang="en-US" sz="1200" i="0" dirty="0">
                <a:solidFill>
                  <a:schemeClr val="tx1"/>
                </a:solidFill>
                <a:latin typeface="Corbel" panose="020B0503020204020204" pitchFamily="34" charset="0"/>
                <a:cs typeface="Times New Roman" pitchFamily="18" charset="0"/>
              </a:rPr>
              <a:t>100 to 199</a:t>
            </a:r>
          </a:p>
          <a:p>
            <a:pPr eaLnBrk="1" hangingPunct="1"/>
            <a:endParaRPr lang="en-US" sz="1200" i="0" dirty="0">
              <a:solidFill>
                <a:schemeClr val="tx1"/>
              </a:solidFill>
              <a:latin typeface="Corbel" panose="020B0503020204020204" pitchFamily="34" charset="0"/>
              <a:cs typeface="Times New Roman" pitchFamily="18" charset="0"/>
            </a:endParaRPr>
          </a:p>
          <a:p>
            <a:pPr eaLnBrk="1" hangingPunct="1"/>
            <a:r>
              <a:rPr lang="en-US" sz="1200" i="0" dirty="0">
                <a:solidFill>
                  <a:schemeClr val="tx1"/>
                </a:solidFill>
                <a:latin typeface="Corbel" panose="020B0503020204020204" pitchFamily="34" charset="0"/>
                <a:cs typeface="Times New Roman" pitchFamily="18" charset="0"/>
              </a:rPr>
              <a:t>1 to 99</a:t>
            </a:r>
          </a:p>
          <a:p>
            <a:pPr eaLnBrk="1" hangingPunct="1"/>
            <a:endParaRPr lang="en-US" sz="1200" i="0" dirty="0">
              <a:solidFill>
                <a:schemeClr val="tx1"/>
              </a:solidFill>
              <a:latin typeface="Corbel" panose="020B0503020204020204" pitchFamily="34" charset="0"/>
              <a:cs typeface="Times New Roman" pitchFamily="18" charset="0"/>
            </a:endParaRPr>
          </a:p>
          <a:p>
            <a:pPr eaLnBrk="1" hangingPunct="1"/>
            <a:r>
              <a:rPr lang="en-US" sz="1200" i="0" dirty="0">
                <a:solidFill>
                  <a:schemeClr val="tx1"/>
                </a:solidFill>
                <a:latin typeface="Corbel" panose="020B0503020204020204" pitchFamily="34" charset="0"/>
                <a:cs typeface="Times New Roman" pitchFamily="18" charset="0"/>
              </a:rPr>
              <a:t>Never</a:t>
            </a:r>
          </a:p>
        </p:txBody>
      </p:sp>
      <p:sp>
        <p:nvSpPr>
          <p:cNvPr id="40968" name="Rectangle 3"/>
          <p:cNvSpPr>
            <a:spLocks noChangeArrowheads="1"/>
          </p:cNvSpPr>
          <p:nvPr/>
        </p:nvSpPr>
        <p:spPr bwMode="auto">
          <a:xfrm>
            <a:off x="6671733" y="3793715"/>
            <a:ext cx="2235200" cy="1323439"/>
          </a:xfrm>
          <a:prstGeom prst="rect">
            <a:avLst/>
          </a:prstGeom>
          <a:solidFill>
            <a:schemeClr val="bg1"/>
          </a:solidFill>
          <a:ln w="9525">
            <a:solidFill>
              <a:schemeClr val="bg1"/>
            </a:solidFill>
            <a:miter lim="800000"/>
            <a:headEnd/>
            <a:tailEnd/>
          </a:ln>
        </p:spPr>
        <p:txBody>
          <a:bodyPr wrap="square">
            <a:spAutoFit/>
          </a:bodyPr>
          <a:lstStyle/>
          <a:p>
            <a:pPr algn="ctr"/>
            <a:r>
              <a:rPr lang="en-US" sz="2000" b="1" i="0" dirty="0" smtClean="0">
                <a:solidFill>
                  <a:schemeClr val="tx1"/>
                </a:solidFill>
                <a:latin typeface="Corbel" panose="020B0503020204020204" pitchFamily="34" charset="0"/>
                <a:cs typeface="Times New Roman" pitchFamily="18" charset="0"/>
              </a:rPr>
              <a:t># </a:t>
            </a:r>
            <a:r>
              <a:rPr lang="en-US" sz="2000" b="1" i="0" dirty="0">
                <a:solidFill>
                  <a:schemeClr val="tx1"/>
                </a:solidFill>
                <a:latin typeface="Corbel" panose="020B0503020204020204" pitchFamily="34" charset="0"/>
                <a:cs typeface="Times New Roman" pitchFamily="18" charset="0"/>
              </a:rPr>
              <a:t>of occasions using </a:t>
            </a:r>
          </a:p>
          <a:p>
            <a:pPr algn="ctr"/>
            <a:r>
              <a:rPr lang="en-US" sz="2000" b="1" i="0" dirty="0">
                <a:solidFill>
                  <a:schemeClr val="tx1"/>
                </a:solidFill>
                <a:latin typeface="Corbel" panose="020B0503020204020204" pitchFamily="34" charset="0"/>
                <a:cs typeface="Times New Roman" pitchFamily="18" charset="0"/>
              </a:rPr>
              <a:t>Cannabis ages 14-</a:t>
            </a:r>
            <a:r>
              <a:rPr lang="en-US" sz="2000" b="1" i="0" dirty="0" smtClean="0">
                <a:solidFill>
                  <a:schemeClr val="tx1"/>
                </a:solidFill>
                <a:latin typeface="Corbel" panose="020B0503020204020204" pitchFamily="34" charset="0"/>
                <a:cs typeface="Times New Roman" pitchFamily="18" charset="0"/>
              </a:rPr>
              <a:t>21</a:t>
            </a:r>
            <a:endParaRPr lang="en-US" sz="2000" b="1" i="0" dirty="0">
              <a:solidFill>
                <a:schemeClr val="tx1"/>
              </a:solidFill>
              <a:latin typeface="Corbel" panose="020B0503020204020204" pitchFamily="34" charset="0"/>
              <a:cs typeface="Times New Roman" pitchFamily="18" charset="0"/>
            </a:endParaRPr>
          </a:p>
        </p:txBody>
      </p:sp>
      <p:sp>
        <p:nvSpPr>
          <p:cNvPr id="10" name="Line 26"/>
          <p:cNvSpPr>
            <a:spLocks noChangeShapeType="1"/>
          </p:cNvSpPr>
          <p:nvPr/>
        </p:nvSpPr>
        <p:spPr bwMode="auto">
          <a:xfrm>
            <a:off x="-6571" y="1219200"/>
            <a:ext cx="9150571" cy="0"/>
          </a:xfrm>
          <a:prstGeom prst="line">
            <a:avLst/>
          </a:prstGeom>
          <a:noFill/>
          <a:ln w="57150">
            <a:solidFill>
              <a:srgbClr val="FF0000"/>
            </a:solidFill>
            <a:round/>
            <a:headEnd/>
            <a:tailEnd/>
          </a:ln>
          <a:effectLst/>
        </p:spPr>
        <p:txBody>
          <a:bodyPr wrap="none" lIns="80483" tIns="40287" rIns="80483" bIns="40287" anchor="ctr"/>
          <a:lstStyle/>
          <a:p>
            <a:pPr algn="ctr" defTabSz="401810" fontAlgn="auto">
              <a:lnSpc>
                <a:spcPct val="85000"/>
              </a:lnSpc>
              <a:spcBef>
                <a:spcPts val="0"/>
              </a:spcBef>
              <a:spcAft>
                <a:spcPts val="0"/>
              </a:spcAft>
            </a:pPr>
            <a:endParaRPr lang="en-US" sz="3400" i="0" dirty="0">
              <a:solidFill>
                <a:srgbClr val="FFFFFF"/>
              </a:solidFill>
              <a:latin typeface="Corbel" pitchFamily="34" charset="0"/>
              <a:ea typeface="ＭＳ Ｐゴシック" charset="-128"/>
              <a:sym typeface="Gill Sans" charset="0"/>
            </a:endParaRPr>
          </a:p>
        </p:txBody>
      </p:sp>
    </p:spTree>
    <p:extLst>
      <p:ext uri="{BB962C8B-B14F-4D97-AF65-F5344CB8AC3E}">
        <p14:creationId xmlns:p14="http://schemas.microsoft.com/office/powerpoint/2010/main" val="4630644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17600" y="152401"/>
            <a:ext cx="7741247" cy="769441"/>
          </a:xfrm>
          <a:prstGeom prst="rect">
            <a:avLst/>
          </a:prstGeom>
          <a:noFill/>
        </p:spPr>
        <p:txBody>
          <a:bodyPr wrap="none" rtlCol="0">
            <a:spAutoFit/>
          </a:bodyPr>
          <a:lstStyle/>
          <a:p>
            <a:r>
              <a:rPr lang="en-GB" sz="4400" b="1" i="0" dirty="0" smtClean="0">
                <a:solidFill>
                  <a:srgbClr val="000000"/>
                </a:solidFill>
                <a:latin typeface="Corbel" panose="020B0503020204020204" pitchFamily="34" charset="0"/>
              </a:rPr>
              <a:t>Cannabis-Associated Psychosis</a:t>
            </a:r>
            <a:endParaRPr lang="en-US" sz="4400" b="1" i="0" dirty="0">
              <a:solidFill>
                <a:srgbClr val="000000"/>
              </a:solidFill>
              <a:latin typeface="Corbel" panose="020B0503020204020204" pitchFamily="34" charset="0"/>
            </a:endParaRPr>
          </a:p>
        </p:txBody>
      </p:sp>
      <p:sp>
        <p:nvSpPr>
          <p:cNvPr id="8" name="Text Box 2"/>
          <p:cNvSpPr txBox="1">
            <a:spLocks noChangeArrowheads="1"/>
          </p:cNvSpPr>
          <p:nvPr/>
        </p:nvSpPr>
        <p:spPr bwMode="auto">
          <a:xfrm>
            <a:off x="575734" y="5605218"/>
            <a:ext cx="2955473" cy="3383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1271" tIns="45635" rIns="91271" bIns="45635">
            <a:spAutoFit/>
          </a:bodyPr>
          <a:lstStyle>
            <a:lvl1pPr defTabSz="912813">
              <a:defRPr sz="2000" u="sng">
                <a:solidFill>
                  <a:schemeClr val="tx1"/>
                </a:solidFill>
                <a:latin typeface="Arial" charset="0"/>
                <a:ea typeface="ＭＳ Ｐゴシック" charset="0"/>
              </a:defRPr>
            </a:lvl1pPr>
            <a:lvl2pPr marL="742950" indent="-285750" defTabSz="912813">
              <a:defRPr sz="2000" u="sng">
                <a:solidFill>
                  <a:schemeClr val="tx1"/>
                </a:solidFill>
                <a:latin typeface="Arial" charset="0"/>
                <a:ea typeface="ＭＳ Ｐゴシック" charset="0"/>
              </a:defRPr>
            </a:lvl2pPr>
            <a:lvl3pPr marL="1143000" indent="-228600" defTabSz="912813">
              <a:defRPr sz="2000" u="sng">
                <a:solidFill>
                  <a:schemeClr val="tx1"/>
                </a:solidFill>
                <a:latin typeface="Arial" charset="0"/>
                <a:ea typeface="ＭＳ Ｐゴシック" charset="0"/>
              </a:defRPr>
            </a:lvl3pPr>
            <a:lvl4pPr marL="1600200" indent="-228600" defTabSz="912813">
              <a:defRPr sz="2000" u="sng">
                <a:solidFill>
                  <a:schemeClr val="tx1"/>
                </a:solidFill>
                <a:latin typeface="Arial" charset="0"/>
                <a:ea typeface="ＭＳ Ｐゴシック" charset="0"/>
              </a:defRPr>
            </a:lvl4pPr>
            <a:lvl5pPr marL="2057400" indent="-228600" defTabSz="912813">
              <a:defRPr sz="2000" u="sng">
                <a:solidFill>
                  <a:schemeClr val="tx1"/>
                </a:solidFill>
                <a:latin typeface="Arial" charset="0"/>
                <a:ea typeface="ＭＳ Ｐゴシック" charset="0"/>
              </a:defRPr>
            </a:lvl5pPr>
            <a:lvl6pPr marL="2514600" indent="-228600" algn="ctr" defTabSz="912813" eaLnBrk="0" fontAlgn="base" hangingPunct="0">
              <a:spcBef>
                <a:spcPct val="0"/>
              </a:spcBef>
              <a:spcAft>
                <a:spcPct val="0"/>
              </a:spcAft>
              <a:defRPr sz="2000" u="sng">
                <a:solidFill>
                  <a:schemeClr val="tx1"/>
                </a:solidFill>
                <a:latin typeface="Arial" charset="0"/>
                <a:ea typeface="ＭＳ Ｐゴシック" charset="0"/>
              </a:defRPr>
            </a:lvl6pPr>
            <a:lvl7pPr marL="2971800" indent="-228600" algn="ctr" defTabSz="912813" eaLnBrk="0" fontAlgn="base" hangingPunct="0">
              <a:spcBef>
                <a:spcPct val="0"/>
              </a:spcBef>
              <a:spcAft>
                <a:spcPct val="0"/>
              </a:spcAft>
              <a:defRPr sz="2000" u="sng">
                <a:solidFill>
                  <a:schemeClr val="tx1"/>
                </a:solidFill>
                <a:latin typeface="Arial" charset="0"/>
                <a:ea typeface="ＭＳ Ｐゴシック" charset="0"/>
              </a:defRPr>
            </a:lvl7pPr>
            <a:lvl8pPr marL="3429000" indent="-228600" algn="ctr" defTabSz="912813" eaLnBrk="0" fontAlgn="base" hangingPunct="0">
              <a:spcBef>
                <a:spcPct val="0"/>
              </a:spcBef>
              <a:spcAft>
                <a:spcPct val="0"/>
              </a:spcAft>
              <a:defRPr sz="2000" u="sng">
                <a:solidFill>
                  <a:schemeClr val="tx1"/>
                </a:solidFill>
                <a:latin typeface="Arial" charset="0"/>
                <a:ea typeface="ＭＳ Ｐゴシック" charset="0"/>
              </a:defRPr>
            </a:lvl8pPr>
            <a:lvl9pPr marL="3886200" indent="-228600" algn="ctr" defTabSz="912813" eaLnBrk="0" fontAlgn="base" hangingPunct="0">
              <a:spcBef>
                <a:spcPct val="0"/>
              </a:spcBef>
              <a:spcAft>
                <a:spcPct val="0"/>
              </a:spcAft>
              <a:defRPr sz="2000" u="sng">
                <a:solidFill>
                  <a:schemeClr val="tx1"/>
                </a:solidFill>
                <a:latin typeface="Arial" charset="0"/>
                <a:ea typeface="ＭＳ Ｐゴシック" charset="0"/>
              </a:defRPr>
            </a:lvl9pPr>
          </a:lstStyle>
          <a:p>
            <a:pPr algn="r"/>
            <a:r>
              <a:rPr lang="en-GB" sz="1600" b="1" u="none" dirty="0" err="1" smtClean="0">
                <a:solidFill>
                  <a:schemeClr val="tx2"/>
                </a:solidFill>
                <a:latin typeface="Corbel" panose="020B0503020204020204" pitchFamily="34" charset="0"/>
                <a:ea typeface="MS PGothic" charset="0"/>
                <a:cs typeface="MS PGothic" charset="0"/>
              </a:rPr>
              <a:t>Andr</a:t>
            </a:r>
            <a:r>
              <a:rPr lang="en-GB" sz="1600" b="1" u="none" dirty="0" err="1" smtClean="0">
                <a:solidFill>
                  <a:schemeClr val="tx2"/>
                </a:solidFill>
                <a:latin typeface="Corbel" panose="020B0503020204020204" pitchFamily="34" charset="0"/>
                <a:ea typeface="MS PGothic" charset="0"/>
                <a:cs typeface="Arial" charset="0"/>
              </a:rPr>
              <a:t>é</a:t>
            </a:r>
            <a:r>
              <a:rPr lang="en-GB" sz="1600" b="1" u="none" dirty="0" err="1" smtClean="0">
                <a:solidFill>
                  <a:schemeClr val="tx2"/>
                </a:solidFill>
                <a:latin typeface="Corbel" panose="020B0503020204020204" pitchFamily="34" charset="0"/>
                <a:ea typeface="MS PGothic" charset="0"/>
                <a:cs typeface="MS PGothic" charset="0"/>
              </a:rPr>
              <a:t>asson</a:t>
            </a:r>
            <a:r>
              <a:rPr lang="en-GB" sz="1600" b="1" u="none" dirty="0" smtClean="0">
                <a:solidFill>
                  <a:schemeClr val="tx2"/>
                </a:solidFill>
                <a:latin typeface="Corbel" panose="020B0503020204020204" pitchFamily="34" charset="0"/>
                <a:ea typeface="MS PGothic" charset="0"/>
                <a:cs typeface="MS PGothic" charset="0"/>
              </a:rPr>
              <a:t> </a:t>
            </a:r>
            <a:r>
              <a:rPr lang="en-GB" sz="1600" b="1" u="none" dirty="0">
                <a:solidFill>
                  <a:schemeClr val="tx2"/>
                </a:solidFill>
                <a:latin typeface="Corbel" panose="020B0503020204020204" pitchFamily="34" charset="0"/>
                <a:ea typeface="MS PGothic" charset="0"/>
                <a:cs typeface="MS PGothic" charset="0"/>
              </a:rPr>
              <a:t>et al </a:t>
            </a:r>
            <a:r>
              <a:rPr lang="en-GB" sz="1600" b="1" u="none" dirty="0" smtClean="0">
                <a:solidFill>
                  <a:schemeClr val="tx2"/>
                </a:solidFill>
                <a:latin typeface="Corbel" panose="020B0503020204020204" pitchFamily="34" charset="0"/>
                <a:ea typeface="MS PGothic" charset="0"/>
                <a:cs typeface="MS PGothic" charset="0"/>
              </a:rPr>
              <a:t>Lancet, 1987.</a:t>
            </a:r>
            <a:endParaRPr lang="en-GB" sz="1600" b="1" u="none" dirty="0">
              <a:solidFill>
                <a:schemeClr val="tx2"/>
              </a:solidFill>
              <a:latin typeface="Corbel" panose="020B0503020204020204" pitchFamily="34" charset="0"/>
              <a:ea typeface="MS PGothic" charset="0"/>
              <a:cs typeface="MS PGothic" charset="0"/>
            </a:endParaRPr>
          </a:p>
        </p:txBody>
      </p:sp>
      <p:grpSp>
        <p:nvGrpSpPr>
          <p:cNvPr id="9" name="Group 3"/>
          <p:cNvGrpSpPr>
            <a:grpSpLocks/>
          </p:cNvGrpSpPr>
          <p:nvPr/>
        </p:nvGrpSpPr>
        <p:grpSpPr bwMode="auto">
          <a:xfrm>
            <a:off x="-169333" y="2667206"/>
            <a:ext cx="3860800" cy="3199540"/>
            <a:chOff x="3022" y="988"/>
            <a:chExt cx="4328" cy="3164"/>
          </a:xfrm>
        </p:grpSpPr>
        <p:grpSp>
          <p:nvGrpSpPr>
            <p:cNvPr id="16" name="Group 4"/>
            <p:cNvGrpSpPr>
              <a:grpSpLocks/>
            </p:cNvGrpSpPr>
            <p:nvPr/>
          </p:nvGrpSpPr>
          <p:grpSpPr bwMode="auto">
            <a:xfrm>
              <a:off x="4457" y="2966"/>
              <a:ext cx="416" cy="644"/>
              <a:chOff x="4617" y="3153"/>
              <a:chExt cx="416" cy="698"/>
            </a:xfrm>
          </p:grpSpPr>
          <p:sp>
            <p:nvSpPr>
              <p:cNvPr id="47" name="Rectangle 5"/>
              <p:cNvSpPr>
                <a:spLocks noChangeArrowheads="1"/>
              </p:cNvSpPr>
              <p:nvPr/>
            </p:nvSpPr>
            <p:spPr bwMode="auto">
              <a:xfrm>
                <a:off x="4655" y="3153"/>
                <a:ext cx="340" cy="374"/>
              </a:xfrm>
              <a:prstGeom prst="rect">
                <a:avLst/>
              </a:prstGeom>
              <a:solidFill>
                <a:srgbClr val="007434"/>
              </a:solidFill>
              <a:ln w="9525">
                <a:solidFill>
                  <a:schemeClr val="tx1"/>
                </a:solidFill>
                <a:miter lim="800000"/>
                <a:headEnd type="none" w="sm" len="sm"/>
                <a:tailEnd type="none" w="sm" len="sm"/>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GB">
                  <a:latin typeface="Corbel" panose="020B0503020204020204" pitchFamily="34" charset="0"/>
                </a:endParaRPr>
              </a:p>
            </p:txBody>
          </p:sp>
          <p:sp>
            <p:nvSpPr>
              <p:cNvPr id="48" name="Text Box 6"/>
              <p:cNvSpPr txBox="1">
                <a:spLocks noChangeArrowheads="1"/>
              </p:cNvSpPr>
              <p:nvPr/>
            </p:nvSpPr>
            <p:spPr bwMode="auto">
              <a:xfrm>
                <a:off x="4617" y="3521"/>
                <a:ext cx="416" cy="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1285" tIns="45642" rIns="91285" bIns="45642">
                <a:spAutoFit/>
              </a:bodyPr>
              <a:lstStyle>
                <a:lvl1pPr defTabSz="912813">
                  <a:defRPr sz="2000" u="sng">
                    <a:solidFill>
                      <a:schemeClr val="tx1"/>
                    </a:solidFill>
                    <a:latin typeface="Arial" charset="0"/>
                    <a:ea typeface="ＭＳ Ｐゴシック" charset="0"/>
                  </a:defRPr>
                </a:lvl1pPr>
                <a:lvl2pPr marL="742950" indent="-285750" defTabSz="912813">
                  <a:defRPr sz="2000" u="sng">
                    <a:solidFill>
                      <a:schemeClr val="tx1"/>
                    </a:solidFill>
                    <a:latin typeface="Arial" charset="0"/>
                    <a:ea typeface="ＭＳ Ｐゴシック" charset="0"/>
                  </a:defRPr>
                </a:lvl2pPr>
                <a:lvl3pPr marL="1143000" indent="-228600" defTabSz="912813">
                  <a:defRPr sz="2000" u="sng">
                    <a:solidFill>
                      <a:schemeClr val="tx1"/>
                    </a:solidFill>
                    <a:latin typeface="Arial" charset="0"/>
                    <a:ea typeface="ＭＳ Ｐゴシック" charset="0"/>
                  </a:defRPr>
                </a:lvl3pPr>
                <a:lvl4pPr marL="1600200" indent="-228600" defTabSz="912813">
                  <a:defRPr sz="2000" u="sng">
                    <a:solidFill>
                      <a:schemeClr val="tx1"/>
                    </a:solidFill>
                    <a:latin typeface="Arial" charset="0"/>
                    <a:ea typeface="ＭＳ Ｐゴシック" charset="0"/>
                  </a:defRPr>
                </a:lvl4pPr>
                <a:lvl5pPr marL="2057400" indent="-228600" defTabSz="912813">
                  <a:defRPr sz="2000" u="sng">
                    <a:solidFill>
                      <a:schemeClr val="tx1"/>
                    </a:solidFill>
                    <a:latin typeface="Arial" charset="0"/>
                    <a:ea typeface="ＭＳ Ｐゴシック" charset="0"/>
                  </a:defRPr>
                </a:lvl5pPr>
                <a:lvl6pPr marL="2514600" indent="-228600" algn="ctr" defTabSz="912813" eaLnBrk="0" fontAlgn="base" hangingPunct="0">
                  <a:spcBef>
                    <a:spcPct val="0"/>
                  </a:spcBef>
                  <a:spcAft>
                    <a:spcPct val="0"/>
                  </a:spcAft>
                  <a:defRPr sz="2000" u="sng">
                    <a:solidFill>
                      <a:schemeClr val="tx1"/>
                    </a:solidFill>
                    <a:latin typeface="Arial" charset="0"/>
                    <a:ea typeface="ＭＳ Ｐゴシック" charset="0"/>
                  </a:defRPr>
                </a:lvl6pPr>
                <a:lvl7pPr marL="2971800" indent="-228600" algn="ctr" defTabSz="912813" eaLnBrk="0" fontAlgn="base" hangingPunct="0">
                  <a:spcBef>
                    <a:spcPct val="0"/>
                  </a:spcBef>
                  <a:spcAft>
                    <a:spcPct val="0"/>
                  </a:spcAft>
                  <a:defRPr sz="2000" u="sng">
                    <a:solidFill>
                      <a:schemeClr val="tx1"/>
                    </a:solidFill>
                    <a:latin typeface="Arial" charset="0"/>
                    <a:ea typeface="ＭＳ Ｐゴシック" charset="0"/>
                  </a:defRPr>
                </a:lvl7pPr>
                <a:lvl8pPr marL="3429000" indent="-228600" algn="ctr" defTabSz="912813" eaLnBrk="0" fontAlgn="base" hangingPunct="0">
                  <a:spcBef>
                    <a:spcPct val="0"/>
                  </a:spcBef>
                  <a:spcAft>
                    <a:spcPct val="0"/>
                  </a:spcAft>
                  <a:defRPr sz="2000" u="sng">
                    <a:solidFill>
                      <a:schemeClr val="tx1"/>
                    </a:solidFill>
                    <a:latin typeface="Arial" charset="0"/>
                    <a:ea typeface="ＭＳ Ｐゴシック" charset="0"/>
                  </a:defRPr>
                </a:lvl8pPr>
                <a:lvl9pPr marL="3886200" indent="-228600" algn="ctr" defTabSz="912813" eaLnBrk="0" fontAlgn="base" hangingPunct="0">
                  <a:spcBef>
                    <a:spcPct val="0"/>
                  </a:spcBef>
                  <a:spcAft>
                    <a:spcPct val="0"/>
                  </a:spcAft>
                  <a:defRPr sz="2000" u="sng">
                    <a:solidFill>
                      <a:schemeClr val="tx1"/>
                    </a:solidFill>
                    <a:latin typeface="Arial" charset="0"/>
                    <a:ea typeface="ＭＳ Ｐゴシック" charset="0"/>
                  </a:defRPr>
                </a:lvl9pPr>
              </a:lstStyle>
              <a:p>
                <a:pPr>
                  <a:spcBef>
                    <a:spcPct val="50000"/>
                  </a:spcBef>
                </a:pPr>
                <a:r>
                  <a:rPr lang="en-GB" sz="1400" b="1" i="0" u="none" dirty="0">
                    <a:latin typeface="Corbel" panose="020B0503020204020204" pitchFamily="34" charset="0"/>
                    <a:ea typeface="MS PGothic" charset="0"/>
                    <a:cs typeface="MS PGothic" charset="0"/>
                  </a:rPr>
                  <a:t>0</a:t>
                </a:r>
              </a:p>
            </p:txBody>
          </p:sp>
        </p:grpSp>
        <p:grpSp>
          <p:nvGrpSpPr>
            <p:cNvPr id="17" name="Group 7"/>
            <p:cNvGrpSpPr>
              <a:grpSpLocks/>
            </p:cNvGrpSpPr>
            <p:nvPr/>
          </p:nvGrpSpPr>
          <p:grpSpPr bwMode="auto">
            <a:xfrm>
              <a:off x="4895" y="3083"/>
              <a:ext cx="416" cy="530"/>
              <a:chOff x="4987" y="3281"/>
              <a:chExt cx="416" cy="575"/>
            </a:xfrm>
          </p:grpSpPr>
          <p:sp>
            <p:nvSpPr>
              <p:cNvPr id="45" name="Rectangle 8"/>
              <p:cNvSpPr>
                <a:spLocks noChangeArrowheads="1"/>
              </p:cNvSpPr>
              <p:nvPr/>
            </p:nvSpPr>
            <p:spPr bwMode="auto">
              <a:xfrm>
                <a:off x="5025" y="3281"/>
                <a:ext cx="340" cy="246"/>
              </a:xfrm>
              <a:prstGeom prst="rect">
                <a:avLst/>
              </a:prstGeom>
              <a:solidFill>
                <a:srgbClr val="007434"/>
              </a:solidFill>
              <a:ln w="9525">
                <a:solidFill>
                  <a:schemeClr val="tx1"/>
                </a:solidFill>
                <a:miter lim="800000"/>
                <a:headEnd type="none" w="sm" len="sm"/>
                <a:tailEnd type="none" w="sm" len="sm"/>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GB">
                  <a:latin typeface="Corbel" panose="020B0503020204020204" pitchFamily="34" charset="0"/>
                </a:endParaRPr>
              </a:p>
            </p:txBody>
          </p:sp>
          <p:sp>
            <p:nvSpPr>
              <p:cNvPr id="46" name="Text Box 9"/>
              <p:cNvSpPr txBox="1">
                <a:spLocks noChangeArrowheads="1"/>
              </p:cNvSpPr>
              <p:nvPr/>
            </p:nvSpPr>
            <p:spPr bwMode="auto">
              <a:xfrm>
                <a:off x="4987" y="3526"/>
                <a:ext cx="416" cy="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1285" tIns="45642" rIns="91285" bIns="45642">
                <a:spAutoFit/>
              </a:bodyPr>
              <a:lstStyle>
                <a:lvl1pPr defTabSz="912813">
                  <a:defRPr sz="2000" u="sng">
                    <a:solidFill>
                      <a:schemeClr val="tx1"/>
                    </a:solidFill>
                    <a:latin typeface="Arial" charset="0"/>
                    <a:ea typeface="ＭＳ Ｐゴシック" charset="0"/>
                  </a:defRPr>
                </a:lvl1pPr>
                <a:lvl2pPr marL="742950" indent="-285750" defTabSz="912813">
                  <a:defRPr sz="2000" u="sng">
                    <a:solidFill>
                      <a:schemeClr val="tx1"/>
                    </a:solidFill>
                    <a:latin typeface="Arial" charset="0"/>
                    <a:ea typeface="ＭＳ Ｐゴシック" charset="0"/>
                  </a:defRPr>
                </a:lvl2pPr>
                <a:lvl3pPr marL="1143000" indent="-228600" defTabSz="912813">
                  <a:defRPr sz="2000" u="sng">
                    <a:solidFill>
                      <a:schemeClr val="tx1"/>
                    </a:solidFill>
                    <a:latin typeface="Arial" charset="0"/>
                    <a:ea typeface="ＭＳ Ｐゴシック" charset="0"/>
                  </a:defRPr>
                </a:lvl3pPr>
                <a:lvl4pPr marL="1600200" indent="-228600" defTabSz="912813">
                  <a:defRPr sz="2000" u="sng">
                    <a:solidFill>
                      <a:schemeClr val="tx1"/>
                    </a:solidFill>
                    <a:latin typeface="Arial" charset="0"/>
                    <a:ea typeface="ＭＳ Ｐゴシック" charset="0"/>
                  </a:defRPr>
                </a:lvl4pPr>
                <a:lvl5pPr marL="2057400" indent="-228600" defTabSz="912813">
                  <a:defRPr sz="2000" u="sng">
                    <a:solidFill>
                      <a:schemeClr val="tx1"/>
                    </a:solidFill>
                    <a:latin typeface="Arial" charset="0"/>
                    <a:ea typeface="ＭＳ Ｐゴシック" charset="0"/>
                  </a:defRPr>
                </a:lvl5pPr>
                <a:lvl6pPr marL="2514600" indent="-228600" algn="ctr" defTabSz="912813" eaLnBrk="0" fontAlgn="base" hangingPunct="0">
                  <a:spcBef>
                    <a:spcPct val="0"/>
                  </a:spcBef>
                  <a:spcAft>
                    <a:spcPct val="0"/>
                  </a:spcAft>
                  <a:defRPr sz="2000" u="sng">
                    <a:solidFill>
                      <a:schemeClr val="tx1"/>
                    </a:solidFill>
                    <a:latin typeface="Arial" charset="0"/>
                    <a:ea typeface="ＭＳ Ｐゴシック" charset="0"/>
                  </a:defRPr>
                </a:lvl6pPr>
                <a:lvl7pPr marL="2971800" indent="-228600" algn="ctr" defTabSz="912813" eaLnBrk="0" fontAlgn="base" hangingPunct="0">
                  <a:spcBef>
                    <a:spcPct val="0"/>
                  </a:spcBef>
                  <a:spcAft>
                    <a:spcPct val="0"/>
                  </a:spcAft>
                  <a:defRPr sz="2000" u="sng">
                    <a:solidFill>
                      <a:schemeClr val="tx1"/>
                    </a:solidFill>
                    <a:latin typeface="Arial" charset="0"/>
                    <a:ea typeface="ＭＳ Ｐゴシック" charset="0"/>
                  </a:defRPr>
                </a:lvl7pPr>
                <a:lvl8pPr marL="3429000" indent="-228600" algn="ctr" defTabSz="912813" eaLnBrk="0" fontAlgn="base" hangingPunct="0">
                  <a:spcBef>
                    <a:spcPct val="0"/>
                  </a:spcBef>
                  <a:spcAft>
                    <a:spcPct val="0"/>
                  </a:spcAft>
                  <a:defRPr sz="2000" u="sng">
                    <a:solidFill>
                      <a:schemeClr val="tx1"/>
                    </a:solidFill>
                    <a:latin typeface="Arial" charset="0"/>
                    <a:ea typeface="ＭＳ Ｐゴシック" charset="0"/>
                  </a:defRPr>
                </a:lvl8pPr>
                <a:lvl9pPr marL="3886200" indent="-228600" algn="ctr" defTabSz="912813" eaLnBrk="0" fontAlgn="base" hangingPunct="0">
                  <a:spcBef>
                    <a:spcPct val="0"/>
                  </a:spcBef>
                  <a:spcAft>
                    <a:spcPct val="0"/>
                  </a:spcAft>
                  <a:defRPr sz="2000" u="sng">
                    <a:solidFill>
                      <a:schemeClr val="tx1"/>
                    </a:solidFill>
                    <a:latin typeface="Arial" charset="0"/>
                    <a:ea typeface="ＭＳ Ｐゴシック" charset="0"/>
                  </a:defRPr>
                </a:lvl9pPr>
              </a:lstStyle>
              <a:p>
                <a:pPr>
                  <a:spcBef>
                    <a:spcPct val="50000"/>
                  </a:spcBef>
                </a:pPr>
                <a:r>
                  <a:rPr lang="en-GB" sz="1400" b="1" i="0" u="none">
                    <a:latin typeface="Corbel" panose="020B0503020204020204" pitchFamily="34" charset="0"/>
                    <a:ea typeface="MS PGothic" charset="0"/>
                    <a:cs typeface="MS PGothic" charset="0"/>
                  </a:rPr>
                  <a:t>1</a:t>
                </a:r>
              </a:p>
            </p:txBody>
          </p:sp>
        </p:grpSp>
        <p:grpSp>
          <p:nvGrpSpPr>
            <p:cNvPr id="18" name="Group 10"/>
            <p:cNvGrpSpPr>
              <a:grpSpLocks/>
            </p:cNvGrpSpPr>
            <p:nvPr/>
          </p:nvGrpSpPr>
          <p:grpSpPr bwMode="auto">
            <a:xfrm>
              <a:off x="5333" y="2961"/>
              <a:ext cx="416" cy="657"/>
              <a:chOff x="5357" y="3148"/>
              <a:chExt cx="416" cy="713"/>
            </a:xfrm>
          </p:grpSpPr>
          <p:sp>
            <p:nvSpPr>
              <p:cNvPr id="43" name="Rectangle 11"/>
              <p:cNvSpPr>
                <a:spLocks noChangeArrowheads="1"/>
              </p:cNvSpPr>
              <p:nvPr/>
            </p:nvSpPr>
            <p:spPr bwMode="auto">
              <a:xfrm>
                <a:off x="5395" y="3148"/>
                <a:ext cx="340" cy="379"/>
              </a:xfrm>
              <a:prstGeom prst="rect">
                <a:avLst/>
              </a:prstGeom>
              <a:solidFill>
                <a:srgbClr val="007434"/>
              </a:solidFill>
              <a:ln w="9525">
                <a:solidFill>
                  <a:schemeClr val="tx1"/>
                </a:solidFill>
                <a:miter lim="800000"/>
                <a:headEnd type="none" w="sm" len="sm"/>
                <a:tailEnd type="none" w="sm" len="sm"/>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GB">
                  <a:latin typeface="Corbel" panose="020B0503020204020204" pitchFamily="34" charset="0"/>
                </a:endParaRPr>
              </a:p>
            </p:txBody>
          </p:sp>
          <p:sp>
            <p:nvSpPr>
              <p:cNvPr id="44" name="Text Box 12"/>
              <p:cNvSpPr txBox="1">
                <a:spLocks noChangeArrowheads="1"/>
              </p:cNvSpPr>
              <p:nvPr/>
            </p:nvSpPr>
            <p:spPr bwMode="auto">
              <a:xfrm>
                <a:off x="5357" y="3531"/>
                <a:ext cx="416" cy="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1285" tIns="45642" rIns="91285" bIns="45642">
                <a:spAutoFit/>
              </a:bodyPr>
              <a:lstStyle>
                <a:lvl1pPr defTabSz="912813">
                  <a:defRPr sz="2000" u="sng">
                    <a:solidFill>
                      <a:schemeClr val="tx1"/>
                    </a:solidFill>
                    <a:latin typeface="Arial" charset="0"/>
                    <a:ea typeface="ＭＳ Ｐゴシック" charset="0"/>
                  </a:defRPr>
                </a:lvl1pPr>
                <a:lvl2pPr marL="742950" indent="-285750" defTabSz="912813">
                  <a:defRPr sz="2000" u="sng">
                    <a:solidFill>
                      <a:schemeClr val="tx1"/>
                    </a:solidFill>
                    <a:latin typeface="Arial" charset="0"/>
                    <a:ea typeface="ＭＳ Ｐゴシック" charset="0"/>
                  </a:defRPr>
                </a:lvl2pPr>
                <a:lvl3pPr marL="1143000" indent="-228600" defTabSz="912813">
                  <a:defRPr sz="2000" u="sng">
                    <a:solidFill>
                      <a:schemeClr val="tx1"/>
                    </a:solidFill>
                    <a:latin typeface="Arial" charset="0"/>
                    <a:ea typeface="ＭＳ Ｐゴシック" charset="0"/>
                  </a:defRPr>
                </a:lvl3pPr>
                <a:lvl4pPr marL="1600200" indent="-228600" defTabSz="912813">
                  <a:defRPr sz="2000" u="sng">
                    <a:solidFill>
                      <a:schemeClr val="tx1"/>
                    </a:solidFill>
                    <a:latin typeface="Arial" charset="0"/>
                    <a:ea typeface="ＭＳ Ｐゴシック" charset="0"/>
                  </a:defRPr>
                </a:lvl4pPr>
                <a:lvl5pPr marL="2057400" indent="-228600" defTabSz="912813">
                  <a:defRPr sz="2000" u="sng">
                    <a:solidFill>
                      <a:schemeClr val="tx1"/>
                    </a:solidFill>
                    <a:latin typeface="Arial" charset="0"/>
                    <a:ea typeface="ＭＳ Ｐゴシック" charset="0"/>
                  </a:defRPr>
                </a:lvl5pPr>
                <a:lvl6pPr marL="2514600" indent="-228600" algn="ctr" defTabSz="912813" eaLnBrk="0" fontAlgn="base" hangingPunct="0">
                  <a:spcBef>
                    <a:spcPct val="0"/>
                  </a:spcBef>
                  <a:spcAft>
                    <a:spcPct val="0"/>
                  </a:spcAft>
                  <a:defRPr sz="2000" u="sng">
                    <a:solidFill>
                      <a:schemeClr val="tx1"/>
                    </a:solidFill>
                    <a:latin typeface="Arial" charset="0"/>
                    <a:ea typeface="ＭＳ Ｐゴシック" charset="0"/>
                  </a:defRPr>
                </a:lvl6pPr>
                <a:lvl7pPr marL="2971800" indent="-228600" algn="ctr" defTabSz="912813" eaLnBrk="0" fontAlgn="base" hangingPunct="0">
                  <a:spcBef>
                    <a:spcPct val="0"/>
                  </a:spcBef>
                  <a:spcAft>
                    <a:spcPct val="0"/>
                  </a:spcAft>
                  <a:defRPr sz="2000" u="sng">
                    <a:solidFill>
                      <a:schemeClr val="tx1"/>
                    </a:solidFill>
                    <a:latin typeface="Arial" charset="0"/>
                    <a:ea typeface="ＭＳ Ｐゴシック" charset="0"/>
                  </a:defRPr>
                </a:lvl7pPr>
                <a:lvl8pPr marL="3429000" indent="-228600" algn="ctr" defTabSz="912813" eaLnBrk="0" fontAlgn="base" hangingPunct="0">
                  <a:spcBef>
                    <a:spcPct val="0"/>
                  </a:spcBef>
                  <a:spcAft>
                    <a:spcPct val="0"/>
                  </a:spcAft>
                  <a:defRPr sz="2000" u="sng">
                    <a:solidFill>
                      <a:schemeClr val="tx1"/>
                    </a:solidFill>
                    <a:latin typeface="Arial" charset="0"/>
                    <a:ea typeface="ＭＳ Ｐゴシック" charset="0"/>
                  </a:defRPr>
                </a:lvl8pPr>
                <a:lvl9pPr marL="3886200" indent="-228600" algn="ctr" defTabSz="912813" eaLnBrk="0" fontAlgn="base" hangingPunct="0">
                  <a:spcBef>
                    <a:spcPct val="0"/>
                  </a:spcBef>
                  <a:spcAft>
                    <a:spcPct val="0"/>
                  </a:spcAft>
                  <a:defRPr sz="2000" u="sng">
                    <a:solidFill>
                      <a:schemeClr val="tx1"/>
                    </a:solidFill>
                    <a:latin typeface="Arial" charset="0"/>
                    <a:ea typeface="ＭＳ Ｐゴシック" charset="0"/>
                  </a:defRPr>
                </a:lvl9pPr>
              </a:lstStyle>
              <a:p>
                <a:pPr>
                  <a:spcBef>
                    <a:spcPct val="50000"/>
                  </a:spcBef>
                </a:pPr>
                <a:r>
                  <a:rPr lang="en-GB" sz="1400" b="1" i="0" u="none">
                    <a:latin typeface="Corbel" panose="020B0503020204020204" pitchFamily="34" charset="0"/>
                    <a:ea typeface="MS PGothic" charset="0"/>
                    <a:cs typeface="MS PGothic" charset="0"/>
                  </a:rPr>
                  <a:t>2</a:t>
                </a:r>
              </a:p>
            </p:txBody>
          </p:sp>
        </p:grpSp>
        <p:grpSp>
          <p:nvGrpSpPr>
            <p:cNvPr id="19" name="Group 13"/>
            <p:cNvGrpSpPr>
              <a:grpSpLocks/>
            </p:cNvGrpSpPr>
            <p:nvPr/>
          </p:nvGrpSpPr>
          <p:grpSpPr bwMode="auto">
            <a:xfrm>
              <a:off x="5771" y="2524"/>
              <a:ext cx="416" cy="1092"/>
              <a:chOff x="5885" y="2674"/>
              <a:chExt cx="416" cy="1184"/>
            </a:xfrm>
          </p:grpSpPr>
          <p:sp>
            <p:nvSpPr>
              <p:cNvPr id="41" name="Rectangle 14"/>
              <p:cNvSpPr>
                <a:spLocks noChangeArrowheads="1"/>
              </p:cNvSpPr>
              <p:nvPr/>
            </p:nvSpPr>
            <p:spPr bwMode="auto">
              <a:xfrm>
                <a:off x="5923" y="2674"/>
                <a:ext cx="340" cy="853"/>
              </a:xfrm>
              <a:prstGeom prst="rect">
                <a:avLst/>
              </a:prstGeom>
              <a:solidFill>
                <a:srgbClr val="007434"/>
              </a:solidFill>
              <a:ln w="9525">
                <a:solidFill>
                  <a:schemeClr val="tx1"/>
                </a:solidFill>
                <a:miter lim="800000"/>
                <a:headEnd type="none" w="sm" len="sm"/>
                <a:tailEnd type="none" w="sm" len="sm"/>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GB">
                  <a:latin typeface="Corbel" panose="020B0503020204020204" pitchFamily="34" charset="0"/>
                </a:endParaRPr>
              </a:p>
            </p:txBody>
          </p:sp>
          <p:sp>
            <p:nvSpPr>
              <p:cNvPr id="42" name="Text Box 15"/>
              <p:cNvSpPr txBox="1">
                <a:spLocks noChangeArrowheads="1"/>
              </p:cNvSpPr>
              <p:nvPr/>
            </p:nvSpPr>
            <p:spPr bwMode="auto">
              <a:xfrm>
                <a:off x="5885" y="3528"/>
                <a:ext cx="416" cy="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1285" tIns="45642" rIns="91285" bIns="45642">
                <a:spAutoFit/>
              </a:bodyPr>
              <a:lstStyle>
                <a:lvl1pPr defTabSz="912813">
                  <a:defRPr sz="2000" u="sng">
                    <a:solidFill>
                      <a:schemeClr val="tx1"/>
                    </a:solidFill>
                    <a:latin typeface="Arial" charset="0"/>
                    <a:ea typeface="ＭＳ Ｐゴシック" charset="0"/>
                  </a:defRPr>
                </a:lvl1pPr>
                <a:lvl2pPr marL="742950" indent="-285750" defTabSz="912813">
                  <a:defRPr sz="2000" u="sng">
                    <a:solidFill>
                      <a:schemeClr val="tx1"/>
                    </a:solidFill>
                    <a:latin typeface="Arial" charset="0"/>
                    <a:ea typeface="ＭＳ Ｐゴシック" charset="0"/>
                  </a:defRPr>
                </a:lvl2pPr>
                <a:lvl3pPr marL="1143000" indent="-228600" defTabSz="912813">
                  <a:defRPr sz="2000" u="sng">
                    <a:solidFill>
                      <a:schemeClr val="tx1"/>
                    </a:solidFill>
                    <a:latin typeface="Arial" charset="0"/>
                    <a:ea typeface="ＭＳ Ｐゴシック" charset="0"/>
                  </a:defRPr>
                </a:lvl3pPr>
                <a:lvl4pPr marL="1600200" indent="-228600" defTabSz="912813">
                  <a:defRPr sz="2000" u="sng">
                    <a:solidFill>
                      <a:schemeClr val="tx1"/>
                    </a:solidFill>
                    <a:latin typeface="Arial" charset="0"/>
                    <a:ea typeface="ＭＳ Ｐゴシック" charset="0"/>
                  </a:defRPr>
                </a:lvl4pPr>
                <a:lvl5pPr marL="2057400" indent="-228600" defTabSz="912813">
                  <a:defRPr sz="2000" u="sng">
                    <a:solidFill>
                      <a:schemeClr val="tx1"/>
                    </a:solidFill>
                    <a:latin typeface="Arial" charset="0"/>
                    <a:ea typeface="ＭＳ Ｐゴシック" charset="0"/>
                  </a:defRPr>
                </a:lvl5pPr>
                <a:lvl6pPr marL="2514600" indent="-228600" algn="ctr" defTabSz="912813" eaLnBrk="0" fontAlgn="base" hangingPunct="0">
                  <a:spcBef>
                    <a:spcPct val="0"/>
                  </a:spcBef>
                  <a:spcAft>
                    <a:spcPct val="0"/>
                  </a:spcAft>
                  <a:defRPr sz="2000" u="sng">
                    <a:solidFill>
                      <a:schemeClr val="tx1"/>
                    </a:solidFill>
                    <a:latin typeface="Arial" charset="0"/>
                    <a:ea typeface="ＭＳ Ｐゴシック" charset="0"/>
                  </a:defRPr>
                </a:lvl6pPr>
                <a:lvl7pPr marL="2971800" indent="-228600" algn="ctr" defTabSz="912813" eaLnBrk="0" fontAlgn="base" hangingPunct="0">
                  <a:spcBef>
                    <a:spcPct val="0"/>
                  </a:spcBef>
                  <a:spcAft>
                    <a:spcPct val="0"/>
                  </a:spcAft>
                  <a:defRPr sz="2000" u="sng">
                    <a:solidFill>
                      <a:schemeClr val="tx1"/>
                    </a:solidFill>
                    <a:latin typeface="Arial" charset="0"/>
                    <a:ea typeface="ＭＳ Ｐゴシック" charset="0"/>
                  </a:defRPr>
                </a:lvl7pPr>
                <a:lvl8pPr marL="3429000" indent="-228600" algn="ctr" defTabSz="912813" eaLnBrk="0" fontAlgn="base" hangingPunct="0">
                  <a:spcBef>
                    <a:spcPct val="0"/>
                  </a:spcBef>
                  <a:spcAft>
                    <a:spcPct val="0"/>
                  </a:spcAft>
                  <a:defRPr sz="2000" u="sng">
                    <a:solidFill>
                      <a:schemeClr val="tx1"/>
                    </a:solidFill>
                    <a:latin typeface="Arial" charset="0"/>
                    <a:ea typeface="ＭＳ Ｐゴシック" charset="0"/>
                  </a:defRPr>
                </a:lvl8pPr>
                <a:lvl9pPr marL="3886200" indent="-228600" algn="ctr" defTabSz="912813" eaLnBrk="0" fontAlgn="base" hangingPunct="0">
                  <a:spcBef>
                    <a:spcPct val="0"/>
                  </a:spcBef>
                  <a:spcAft>
                    <a:spcPct val="0"/>
                  </a:spcAft>
                  <a:defRPr sz="2000" u="sng">
                    <a:solidFill>
                      <a:schemeClr val="tx1"/>
                    </a:solidFill>
                    <a:latin typeface="Arial" charset="0"/>
                    <a:ea typeface="ＭＳ Ｐゴシック" charset="0"/>
                  </a:defRPr>
                </a:lvl9pPr>
              </a:lstStyle>
              <a:p>
                <a:pPr>
                  <a:spcBef>
                    <a:spcPct val="50000"/>
                  </a:spcBef>
                </a:pPr>
                <a:r>
                  <a:rPr lang="en-GB" sz="1400" b="1" i="0" u="none">
                    <a:latin typeface="Corbel" panose="020B0503020204020204" pitchFamily="34" charset="0"/>
                    <a:ea typeface="MS PGothic" charset="0"/>
                    <a:cs typeface="MS PGothic" charset="0"/>
                  </a:rPr>
                  <a:t>10</a:t>
                </a:r>
              </a:p>
            </p:txBody>
          </p:sp>
        </p:grpSp>
        <p:grpSp>
          <p:nvGrpSpPr>
            <p:cNvPr id="20" name="Group 16"/>
            <p:cNvGrpSpPr>
              <a:grpSpLocks/>
            </p:cNvGrpSpPr>
            <p:nvPr/>
          </p:nvGrpSpPr>
          <p:grpSpPr bwMode="auto">
            <a:xfrm>
              <a:off x="6209" y="2285"/>
              <a:ext cx="632" cy="1333"/>
              <a:chOff x="6391" y="2416"/>
              <a:chExt cx="632" cy="1446"/>
            </a:xfrm>
          </p:grpSpPr>
          <p:sp>
            <p:nvSpPr>
              <p:cNvPr id="39" name="Rectangle 17"/>
              <p:cNvSpPr>
                <a:spLocks noChangeArrowheads="1"/>
              </p:cNvSpPr>
              <p:nvPr/>
            </p:nvSpPr>
            <p:spPr bwMode="auto">
              <a:xfrm>
                <a:off x="6470" y="2416"/>
                <a:ext cx="340" cy="1111"/>
              </a:xfrm>
              <a:prstGeom prst="rect">
                <a:avLst/>
              </a:prstGeom>
              <a:solidFill>
                <a:srgbClr val="007434"/>
              </a:solidFill>
              <a:ln w="9525">
                <a:solidFill>
                  <a:schemeClr val="tx1"/>
                </a:solidFill>
                <a:miter lim="800000"/>
                <a:headEnd type="none" w="sm" len="sm"/>
                <a:tailEnd type="none" w="sm" len="sm"/>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GB">
                  <a:latin typeface="Corbel" panose="020B0503020204020204" pitchFamily="34" charset="0"/>
                </a:endParaRPr>
              </a:p>
            </p:txBody>
          </p:sp>
          <p:sp>
            <p:nvSpPr>
              <p:cNvPr id="40" name="Text Box 18"/>
              <p:cNvSpPr txBox="1">
                <a:spLocks noChangeArrowheads="1"/>
              </p:cNvSpPr>
              <p:nvPr/>
            </p:nvSpPr>
            <p:spPr bwMode="auto">
              <a:xfrm>
                <a:off x="6391" y="3532"/>
                <a:ext cx="632" cy="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91285" tIns="45642" rIns="91285" bIns="45642">
                <a:spAutoFit/>
              </a:bodyPr>
              <a:lstStyle>
                <a:lvl1pPr defTabSz="912813">
                  <a:defRPr sz="2000" u="sng">
                    <a:solidFill>
                      <a:schemeClr val="tx1"/>
                    </a:solidFill>
                    <a:latin typeface="Arial" charset="0"/>
                    <a:ea typeface="ＭＳ Ｐゴシック" charset="0"/>
                  </a:defRPr>
                </a:lvl1pPr>
                <a:lvl2pPr marL="742950" indent="-285750" defTabSz="912813">
                  <a:defRPr sz="2000" u="sng">
                    <a:solidFill>
                      <a:schemeClr val="tx1"/>
                    </a:solidFill>
                    <a:latin typeface="Arial" charset="0"/>
                    <a:ea typeface="ＭＳ Ｐゴシック" charset="0"/>
                  </a:defRPr>
                </a:lvl2pPr>
                <a:lvl3pPr marL="1143000" indent="-228600" defTabSz="912813">
                  <a:defRPr sz="2000" u="sng">
                    <a:solidFill>
                      <a:schemeClr val="tx1"/>
                    </a:solidFill>
                    <a:latin typeface="Arial" charset="0"/>
                    <a:ea typeface="ＭＳ Ｐゴシック" charset="0"/>
                  </a:defRPr>
                </a:lvl3pPr>
                <a:lvl4pPr marL="1600200" indent="-228600" defTabSz="912813">
                  <a:defRPr sz="2000" u="sng">
                    <a:solidFill>
                      <a:schemeClr val="tx1"/>
                    </a:solidFill>
                    <a:latin typeface="Arial" charset="0"/>
                    <a:ea typeface="ＭＳ Ｐゴシック" charset="0"/>
                  </a:defRPr>
                </a:lvl4pPr>
                <a:lvl5pPr marL="2057400" indent="-228600" defTabSz="912813">
                  <a:defRPr sz="2000" u="sng">
                    <a:solidFill>
                      <a:schemeClr val="tx1"/>
                    </a:solidFill>
                    <a:latin typeface="Arial" charset="0"/>
                    <a:ea typeface="ＭＳ Ｐゴシック" charset="0"/>
                  </a:defRPr>
                </a:lvl5pPr>
                <a:lvl6pPr marL="2514600" indent="-228600" algn="ctr" defTabSz="912813" eaLnBrk="0" fontAlgn="base" hangingPunct="0">
                  <a:spcBef>
                    <a:spcPct val="0"/>
                  </a:spcBef>
                  <a:spcAft>
                    <a:spcPct val="0"/>
                  </a:spcAft>
                  <a:defRPr sz="2000" u="sng">
                    <a:solidFill>
                      <a:schemeClr val="tx1"/>
                    </a:solidFill>
                    <a:latin typeface="Arial" charset="0"/>
                    <a:ea typeface="ＭＳ Ｐゴシック" charset="0"/>
                  </a:defRPr>
                </a:lvl6pPr>
                <a:lvl7pPr marL="2971800" indent="-228600" algn="ctr" defTabSz="912813" eaLnBrk="0" fontAlgn="base" hangingPunct="0">
                  <a:spcBef>
                    <a:spcPct val="0"/>
                  </a:spcBef>
                  <a:spcAft>
                    <a:spcPct val="0"/>
                  </a:spcAft>
                  <a:defRPr sz="2000" u="sng">
                    <a:solidFill>
                      <a:schemeClr val="tx1"/>
                    </a:solidFill>
                    <a:latin typeface="Arial" charset="0"/>
                    <a:ea typeface="ＭＳ Ｐゴシック" charset="0"/>
                  </a:defRPr>
                </a:lvl7pPr>
                <a:lvl8pPr marL="3429000" indent="-228600" algn="ctr" defTabSz="912813" eaLnBrk="0" fontAlgn="base" hangingPunct="0">
                  <a:spcBef>
                    <a:spcPct val="0"/>
                  </a:spcBef>
                  <a:spcAft>
                    <a:spcPct val="0"/>
                  </a:spcAft>
                  <a:defRPr sz="2000" u="sng">
                    <a:solidFill>
                      <a:schemeClr val="tx1"/>
                    </a:solidFill>
                    <a:latin typeface="Arial" charset="0"/>
                    <a:ea typeface="ＭＳ Ｐゴシック" charset="0"/>
                  </a:defRPr>
                </a:lvl8pPr>
                <a:lvl9pPr marL="3886200" indent="-228600" algn="ctr" defTabSz="912813" eaLnBrk="0" fontAlgn="base" hangingPunct="0">
                  <a:spcBef>
                    <a:spcPct val="0"/>
                  </a:spcBef>
                  <a:spcAft>
                    <a:spcPct val="0"/>
                  </a:spcAft>
                  <a:defRPr sz="2000" u="sng">
                    <a:solidFill>
                      <a:schemeClr val="tx1"/>
                    </a:solidFill>
                    <a:latin typeface="Arial" charset="0"/>
                    <a:ea typeface="ＭＳ Ｐゴシック" charset="0"/>
                  </a:defRPr>
                </a:lvl9pPr>
              </a:lstStyle>
              <a:p>
                <a:pPr>
                  <a:spcBef>
                    <a:spcPct val="50000"/>
                  </a:spcBef>
                </a:pPr>
                <a:r>
                  <a:rPr lang="en-GB" sz="1400" b="1" i="0" u="none" dirty="0">
                    <a:latin typeface="Corbel" panose="020B0503020204020204" pitchFamily="34" charset="0"/>
                    <a:ea typeface="MS PGothic" charset="0"/>
                    <a:cs typeface="MS PGothic" charset="0"/>
                  </a:rPr>
                  <a:t>&lt;50</a:t>
                </a:r>
              </a:p>
            </p:txBody>
          </p:sp>
        </p:grpSp>
        <p:grpSp>
          <p:nvGrpSpPr>
            <p:cNvPr id="21" name="Group 19"/>
            <p:cNvGrpSpPr>
              <a:grpSpLocks/>
            </p:cNvGrpSpPr>
            <p:nvPr/>
          </p:nvGrpSpPr>
          <p:grpSpPr bwMode="auto">
            <a:xfrm>
              <a:off x="6728" y="1267"/>
              <a:ext cx="622" cy="2352"/>
              <a:chOff x="6888" y="1310"/>
              <a:chExt cx="622" cy="2548"/>
            </a:xfrm>
          </p:grpSpPr>
          <p:sp>
            <p:nvSpPr>
              <p:cNvPr id="37" name="Rectangle 20"/>
              <p:cNvSpPr>
                <a:spLocks noChangeArrowheads="1"/>
              </p:cNvSpPr>
              <p:nvPr/>
            </p:nvSpPr>
            <p:spPr bwMode="auto">
              <a:xfrm>
                <a:off x="6967" y="1310"/>
                <a:ext cx="340" cy="2217"/>
              </a:xfrm>
              <a:prstGeom prst="rect">
                <a:avLst/>
              </a:prstGeom>
              <a:solidFill>
                <a:srgbClr val="007434"/>
              </a:solidFill>
              <a:ln w="9525">
                <a:solidFill>
                  <a:schemeClr val="tx1"/>
                </a:solidFill>
                <a:miter lim="800000"/>
                <a:headEnd type="none" w="sm" len="sm"/>
                <a:tailEnd type="none" w="sm" len="sm"/>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GB">
                  <a:latin typeface="Corbel" panose="020B0503020204020204" pitchFamily="34" charset="0"/>
                </a:endParaRPr>
              </a:p>
            </p:txBody>
          </p:sp>
          <p:sp>
            <p:nvSpPr>
              <p:cNvPr id="38" name="Text Box 21"/>
              <p:cNvSpPr txBox="1">
                <a:spLocks noChangeArrowheads="1"/>
              </p:cNvSpPr>
              <p:nvPr/>
            </p:nvSpPr>
            <p:spPr bwMode="auto">
              <a:xfrm>
                <a:off x="6888" y="3529"/>
                <a:ext cx="622" cy="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91285" tIns="45642" rIns="91285" bIns="45642">
                <a:spAutoFit/>
              </a:bodyPr>
              <a:lstStyle>
                <a:lvl1pPr defTabSz="912813">
                  <a:defRPr sz="2000" u="sng">
                    <a:solidFill>
                      <a:schemeClr val="tx1"/>
                    </a:solidFill>
                    <a:latin typeface="Arial" charset="0"/>
                    <a:ea typeface="ＭＳ Ｐゴシック" charset="0"/>
                  </a:defRPr>
                </a:lvl1pPr>
                <a:lvl2pPr marL="742950" indent="-285750" defTabSz="912813">
                  <a:defRPr sz="2000" u="sng">
                    <a:solidFill>
                      <a:schemeClr val="tx1"/>
                    </a:solidFill>
                    <a:latin typeface="Arial" charset="0"/>
                    <a:ea typeface="ＭＳ Ｐゴシック" charset="0"/>
                  </a:defRPr>
                </a:lvl2pPr>
                <a:lvl3pPr marL="1143000" indent="-228600" defTabSz="912813">
                  <a:defRPr sz="2000" u="sng">
                    <a:solidFill>
                      <a:schemeClr val="tx1"/>
                    </a:solidFill>
                    <a:latin typeface="Arial" charset="0"/>
                    <a:ea typeface="ＭＳ Ｐゴシック" charset="0"/>
                  </a:defRPr>
                </a:lvl3pPr>
                <a:lvl4pPr marL="1600200" indent="-228600" defTabSz="912813">
                  <a:defRPr sz="2000" u="sng">
                    <a:solidFill>
                      <a:schemeClr val="tx1"/>
                    </a:solidFill>
                    <a:latin typeface="Arial" charset="0"/>
                    <a:ea typeface="ＭＳ Ｐゴシック" charset="0"/>
                  </a:defRPr>
                </a:lvl4pPr>
                <a:lvl5pPr marL="2057400" indent="-228600" defTabSz="912813">
                  <a:defRPr sz="2000" u="sng">
                    <a:solidFill>
                      <a:schemeClr val="tx1"/>
                    </a:solidFill>
                    <a:latin typeface="Arial" charset="0"/>
                    <a:ea typeface="ＭＳ Ｐゴシック" charset="0"/>
                  </a:defRPr>
                </a:lvl5pPr>
                <a:lvl6pPr marL="2514600" indent="-228600" algn="ctr" defTabSz="912813" eaLnBrk="0" fontAlgn="base" hangingPunct="0">
                  <a:spcBef>
                    <a:spcPct val="0"/>
                  </a:spcBef>
                  <a:spcAft>
                    <a:spcPct val="0"/>
                  </a:spcAft>
                  <a:defRPr sz="2000" u="sng">
                    <a:solidFill>
                      <a:schemeClr val="tx1"/>
                    </a:solidFill>
                    <a:latin typeface="Arial" charset="0"/>
                    <a:ea typeface="ＭＳ Ｐゴシック" charset="0"/>
                  </a:defRPr>
                </a:lvl6pPr>
                <a:lvl7pPr marL="2971800" indent="-228600" algn="ctr" defTabSz="912813" eaLnBrk="0" fontAlgn="base" hangingPunct="0">
                  <a:spcBef>
                    <a:spcPct val="0"/>
                  </a:spcBef>
                  <a:spcAft>
                    <a:spcPct val="0"/>
                  </a:spcAft>
                  <a:defRPr sz="2000" u="sng">
                    <a:solidFill>
                      <a:schemeClr val="tx1"/>
                    </a:solidFill>
                    <a:latin typeface="Arial" charset="0"/>
                    <a:ea typeface="ＭＳ Ｐゴシック" charset="0"/>
                  </a:defRPr>
                </a:lvl7pPr>
                <a:lvl8pPr marL="3429000" indent="-228600" algn="ctr" defTabSz="912813" eaLnBrk="0" fontAlgn="base" hangingPunct="0">
                  <a:spcBef>
                    <a:spcPct val="0"/>
                  </a:spcBef>
                  <a:spcAft>
                    <a:spcPct val="0"/>
                  </a:spcAft>
                  <a:defRPr sz="2000" u="sng">
                    <a:solidFill>
                      <a:schemeClr val="tx1"/>
                    </a:solidFill>
                    <a:latin typeface="Arial" charset="0"/>
                    <a:ea typeface="ＭＳ Ｐゴシック" charset="0"/>
                  </a:defRPr>
                </a:lvl8pPr>
                <a:lvl9pPr marL="3886200" indent="-228600" algn="ctr" defTabSz="912813" eaLnBrk="0" fontAlgn="base" hangingPunct="0">
                  <a:spcBef>
                    <a:spcPct val="0"/>
                  </a:spcBef>
                  <a:spcAft>
                    <a:spcPct val="0"/>
                  </a:spcAft>
                  <a:defRPr sz="2000" u="sng">
                    <a:solidFill>
                      <a:schemeClr val="tx1"/>
                    </a:solidFill>
                    <a:latin typeface="Arial" charset="0"/>
                    <a:ea typeface="ＭＳ Ｐゴシック" charset="0"/>
                  </a:defRPr>
                </a:lvl9pPr>
              </a:lstStyle>
              <a:p>
                <a:pPr>
                  <a:spcBef>
                    <a:spcPct val="50000"/>
                  </a:spcBef>
                </a:pPr>
                <a:r>
                  <a:rPr lang="en-GB" sz="1400" b="1" i="0" u="none" dirty="0">
                    <a:latin typeface="Corbel" panose="020B0503020204020204" pitchFamily="34" charset="0"/>
                    <a:ea typeface="MS PGothic" charset="0"/>
                    <a:cs typeface="MS PGothic" charset="0"/>
                  </a:rPr>
                  <a:t>&gt;50</a:t>
                </a:r>
              </a:p>
            </p:txBody>
          </p:sp>
        </p:grpSp>
        <p:grpSp>
          <p:nvGrpSpPr>
            <p:cNvPr id="22" name="Group 22"/>
            <p:cNvGrpSpPr>
              <a:grpSpLocks/>
            </p:cNvGrpSpPr>
            <p:nvPr/>
          </p:nvGrpSpPr>
          <p:grpSpPr bwMode="auto">
            <a:xfrm>
              <a:off x="3829" y="991"/>
              <a:ext cx="547" cy="335"/>
              <a:chOff x="4287" y="1012"/>
              <a:chExt cx="547" cy="361"/>
            </a:xfrm>
          </p:grpSpPr>
          <p:sp>
            <p:nvSpPr>
              <p:cNvPr id="35" name="Line 23"/>
              <p:cNvSpPr>
                <a:spLocks noChangeShapeType="1"/>
              </p:cNvSpPr>
              <p:nvPr/>
            </p:nvSpPr>
            <p:spPr bwMode="auto">
              <a:xfrm>
                <a:off x="4766" y="1128"/>
                <a:ext cx="68" cy="0"/>
              </a:xfrm>
              <a:prstGeom prst="line">
                <a:avLst/>
              </a:prstGeom>
              <a:noFill/>
              <a:ln w="3175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latin typeface="Corbel" panose="020B0503020204020204" pitchFamily="34" charset="0"/>
                </a:endParaRPr>
              </a:p>
            </p:txBody>
          </p:sp>
          <p:sp>
            <p:nvSpPr>
              <p:cNvPr id="36" name="Text Box 24"/>
              <p:cNvSpPr txBox="1">
                <a:spLocks noChangeArrowheads="1"/>
              </p:cNvSpPr>
              <p:nvPr/>
            </p:nvSpPr>
            <p:spPr bwMode="auto">
              <a:xfrm>
                <a:off x="4287" y="1012"/>
                <a:ext cx="480" cy="3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1285" tIns="45642" rIns="91285" bIns="45642">
                <a:spAutoFit/>
              </a:bodyPr>
              <a:lstStyle>
                <a:lvl1pPr defTabSz="912813">
                  <a:defRPr sz="2000" u="sng">
                    <a:solidFill>
                      <a:schemeClr val="tx1"/>
                    </a:solidFill>
                    <a:latin typeface="Arial" charset="0"/>
                    <a:ea typeface="ＭＳ Ｐゴシック" charset="0"/>
                  </a:defRPr>
                </a:lvl1pPr>
                <a:lvl2pPr marL="742950" indent="-285750" defTabSz="912813">
                  <a:defRPr sz="2000" u="sng">
                    <a:solidFill>
                      <a:schemeClr val="tx1"/>
                    </a:solidFill>
                    <a:latin typeface="Arial" charset="0"/>
                    <a:ea typeface="ＭＳ Ｐゴシック" charset="0"/>
                  </a:defRPr>
                </a:lvl2pPr>
                <a:lvl3pPr marL="1143000" indent="-228600" defTabSz="912813">
                  <a:defRPr sz="2000" u="sng">
                    <a:solidFill>
                      <a:schemeClr val="tx1"/>
                    </a:solidFill>
                    <a:latin typeface="Arial" charset="0"/>
                    <a:ea typeface="ＭＳ Ｐゴシック" charset="0"/>
                  </a:defRPr>
                </a:lvl3pPr>
                <a:lvl4pPr marL="1600200" indent="-228600" defTabSz="912813">
                  <a:defRPr sz="2000" u="sng">
                    <a:solidFill>
                      <a:schemeClr val="tx1"/>
                    </a:solidFill>
                    <a:latin typeface="Arial" charset="0"/>
                    <a:ea typeface="ＭＳ Ｐゴシック" charset="0"/>
                  </a:defRPr>
                </a:lvl4pPr>
                <a:lvl5pPr marL="2057400" indent="-228600" defTabSz="912813">
                  <a:defRPr sz="2000" u="sng">
                    <a:solidFill>
                      <a:schemeClr val="tx1"/>
                    </a:solidFill>
                    <a:latin typeface="Arial" charset="0"/>
                    <a:ea typeface="ＭＳ Ｐゴシック" charset="0"/>
                  </a:defRPr>
                </a:lvl5pPr>
                <a:lvl6pPr marL="2514600" indent="-228600" algn="ctr" defTabSz="912813" eaLnBrk="0" fontAlgn="base" hangingPunct="0">
                  <a:spcBef>
                    <a:spcPct val="0"/>
                  </a:spcBef>
                  <a:spcAft>
                    <a:spcPct val="0"/>
                  </a:spcAft>
                  <a:defRPr sz="2000" u="sng">
                    <a:solidFill>
                      <a:schemeClr val="tx1"/>
                    </a:solidFill>
                    <a:latin typeface="Arial" charset="0"/>
                    <a:ea typeface="ＭＳ Ｐゴシック" charset="0"/>
                  </a:defRPr>
                </a:lvl6pPr>
                <a:lvl7pPr marL="2971800" indent="-228600" algn="ctr" defTabSz="912813" eaLnBrk="0" fontAlgn="base" hangingPunct="0">
                  <a:spcBef>
                    <a:spcPct val="0"/>
                  </a:spcBef>
                  <a:spcAft>
                    <a:spcPct val="0"/>
                  </a:spcAft>
                  <a:defRPr sz="2000" u="sng">
                    <a:solidFill>
                      <a:schemeClr val="tx1"/>
                    </a:solidFill>
                    <a:latin typeface="Arial" charset="0"/>
                    <a:ea typeface="ＭＳ Ｐゴシック" charset="0"/>
                  </a:defRPr>
                </a:lvl7pPr>
                <a:lvl8pPr marL="3429000" indent="-228600" algn="ctr" defTabSz="912813" eaLnBrk="0" fontAlgn="base" hangingPunct="0">
                  <a:spcBef>
                    <a:spcPct val="0"/>
                  </a:spcBef>
                  <a:spcAft>
                    <a:spcPct val="0"/>
                  </a:spcAft>
                  <a:defRPr sz="2000" u="sng">
                    <a:solidFill>
                      <a:schemeClr val="tx1"/>
                    </a:solidFill>
                    <a:latin typeface="Arial" charset="0"/>
                    <a:ea typeface="ＭＳ Ｐゴシック" charset="0"/>
                  </a:defRPr>
                </a:lvl8pPr>
                <a:lvl9pPr marL="3886200" indent="-228600" algn="ctr" defTabSz="912813" eaLnBrk="0" fontAlgn="base" hangingPunct="0">
                  <a:spcBef>
                    <a:spcPct val="0"/>
                  </a:spcBef>
                  <a:spcAft>
                    <a:spcPct val="0"/>
                  </a:spcAft>
                  <a:defRPr sz="2000" u="sng">
                    <a:solidFill>
                      <a:schemeClr val="tx1"/>
                    </a:solidFill>
                    <a:latin typeface="Arial" charset="0"/>
                    <a:ea typeface="ＭＳ Ｐゴシック" charset="0"/>
                  </a:defRPr>
                </a:lvl9pPr>
              </a:lstStyle>
              <a:p>
                <a:pPr algn="r">
                  <a:spcBef>
                    <a:spcPct val="50000"/>
                  </a:spcBef>
                </a:pPr>
                <a:r>
                  <a:rPr lang="en-GB" sz="1600" b="1" i="0" u="none" dirty="0">
                    <a:latin typeface="Corbel" panose="020B0503020204020204" pitchFamily="34" charset="0"/>
                    <a:ea typeface="MS PGothic" charset="0"/>
                    <a:cs typeface="MS PGothic" charset="0"/>
                  </a:rPr>
                  <a:t>30</a:t>
                </a:r>
              </a:p>
            </p:txBody>
          </p:sp>
        </p:grpSp>
        <p:grpSp>
          <p:nvGrpSpPr>
            <p:cNvPr id="23" name="Group 25"/>
            <p:cNvGrpSpPr>
              <a:grpSpLocks/>
            </p:cNvGrpSpPr>
            <p:nvPr/>
          </p:nvGrpSpPr>
          <p:grpSpPr bwMode="auto">
            <a:xfrm>
              <a:off x="3829" y="1748"/>
              <a:ext cx="547" cy="335"/>
              <a:chOff x="3687" y="4008"/>
              <a:chExt cx="547" cy="361"/>
            </a:xfrm>
          </p:grpSpPr>
          <p:sp>
            <p:nvSpPr>
              <p:cNvPr id="33" name="Line 26"/>
              <p:cNvSpPr>
                <a:spLocks noChangeShapeType="1"/>
              </p:cNvSpPr>
              <p:nvPr/>
            </p:nvSpPr>
            <p:spPr bwMode="auto">
              <a:xfrm>
                <a:off x="4166" y="4128"/>
                <a:ext cx="68" cy="0"/>
              </a:xfrm>
              <a:prstGeom prst="line">
                <a:avLst/>
              </a:prstGeom>
              <a:noFill/>
              <a:ln w="3175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latin typeface="Corbel" panose="020B0503020204020204" pitchFamily="34" charset="0"/>
                </a:endParaRPr>
              </a:p>
            </p:txBody>
          </p:sp>
          <p:sp>
            <p:nvSpPr>
              <p:cNvPr id="34" name="Text Box 27"/>
              <p:cNvSpPr txBox="1">
                <a:spLocks noChangeArrowheads="1"/>
              </p:cNvSpPr>
              <p:nvPr/>
            </p:nvSpPr>
            <p:spPr bwMode="auto">
              <a:xfrm>
                <a:off x="3687" y="4008"/>
                <a:ext cx="480" cy="3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1285" tIns="45642" rIns="91285" bIns="45642">
                <a:spAutoFit/>
              </a:bodyPr>
              <a:lstStyle>
                <a:lvl1pPr defTabSz="912813">
                  <a:defRPr sz="2000" u="sng">
                    <a:solidFill>
                      <a:schemeClr val="tx1"/>
                    </a:solidFill>
                    <a:latin typeface="Arial" charset="0"/>
                    <a:ea typeface="ＭＳ Ｐゴシック" charset="0"/>
                  </a:defRPr>
                </a:lvl1pPr>
                <a:lvl2pPr marL="742950" indent="-285750" defTabSz="912813">
                  <a:defRPr sz="2000" u="sng">
                    <a:solidFill>
                      <a:schemeClr val="tx1"/>
                    </a:solidFill>
                    <a:latin typeface="Arial" charset="0"/>
                    <a:ea typeface="ＭＳ Ｐゴシック" charset="0"/>
                  </a:defRPr>
                </a:lvl2pPr>
                <a:lvl3pPr marL="1143000" indent="-228600" defTabSz="912813">
                  <a:defRPr sz="2000" u="sng">
                    <a:solidFill>
                      <a:schemeClr val="tx1"/>
                    </a:solidFill>
                    <a:latin typeface="Arial" charset="0"/>
                    <a:ea typeface="ＭＳ Ｐゴシック" charset="0"/>
                  </a:defRPr>
                </a:lvl3pPr>
                <a:lvl4pPr marL="1600200" indent="-228600" defTabSz="912813">
                  <a:defRPr sz="2000" u="sng">
                    <a:solidFill>
                      <a:schemeClr val="tx1"/>
                    </a:solidFill>
                    <a:latin typeface="Arial" charset="0"/>
                    <a:ea typeface="ＭＳ Ｐゴシック" charset="0"/>
                  </a:defRPr>
                </a:lvl4pPr>
                <a:lvl5pPr marL="2057400" indent="-228600" defTabSz="912813">
                  <a:defRPr sz="2000" u="sng">
                    <a:solidFill>
                      <a:schemeClr val="tx1"/>
                    </a:solidFill>
                    <a:latin typeface="Arial" charset="0"/>
                    <a:ea typeface="ＭＳ Ｐゴシック" charset="0"/>
                  </a:defRPr>
                </a:lvl5pPr>
                <a:lvl6pPr marL="2514600" indent="-228600" algn="ctr" defTabSz="912813" eaLnBrk="0" fontAlgn="base" hangingPunct="0">
                  <a:spcBef>
                    <a:spcPct val="0"/>
                  </a:spcBef>
                  <a:spcAft>
                    <a:spcPct val="0"/>
                  </a:spcAft>
                  <a:defRPr sz="2000" u="sng">
                    <a:solidFill>
                      <a:schemeClr val="tx1"/>
                    </a:solidFill>
                    <a:latin typeface="Arial" charset="0"/>
                    <a:ea typeface="ＭＳ Ｐゴシック" charset="0"/>
                  </a:defRPr>
                </a:lvl6pPr>
                <a:lvl7pPr marL="2971800" indent="-228600" algn="ctr" defTabSz="912813" eaLnBrk="0" fontAlgn="base" hangingPunct="0">
                  <a:spcBef>
                    <a:spcPct val="0"/>
                  </a:spcBef>
                  <a:spcAft>
                    <a:spcPct val="0"/>
                  </a:spcAft>
                  <a:defRPr sz="2000" u="sng">
                    <a:solidFill>
                      <a:schemeClr val="tx1"/>
                    </a:solidFill>
                    <a:latin typeface="Arial" charset="0"/>
                    <a:ea typeface="ＭＳ Ｐゴシック" charset="0"/>
                  </a:defRPr>
                </a:lvl7pPr>
                <a:lvl8pPr marL="3429000" indent="-228600" algn="ctr" defTabSz="912813" eaLnBrk="0" fontAlgn="base" hangingPunct="0">
                  <a:spcBef>
                    <a:spcPct val="0"/>
                  </a:spcBef>
                  <a:spcAft>
                    <a:spcPct val="0"/>
                  </a:spcAft>
                  <a:defRPr sz="2000" u="sng">
                    <a:solidFill>
                      <a:schemeClr val="tx1"/>
                    </a:solidFill>
                    <a:latin typeface="Arial" charset="0"/>
                    <a:ea typeface="ＭＳ Ｐゴシック" charset="0"/>
                  </a:defRPr>
                </a:lvl8pPr>
                <a:lvl9pPr marL="3886200" indent="-228600" algn="ctr" defTabSz="912813" eaLnBrk="0" fontAlgn="base" hangingPunct="0">
                  <a:spcBef>
                    <a:spcPct val="0"/>
                  </a:spcBef>
                  <a:spcAft>
                    <a:spcPct val="0"/>
                  </a:spcAft>
                  <a:defRPr sz="2000" u="sng">
                    <a:solidFill>
                      <a:schemeClr val="tx1"/>
                    </a:solidFill>
                    <a:latin typeface="Arial" charset="0"/>
                    <a:ea typeface="ＭＳ Ｐゴシック" charset="0"/>
                  </a:defRPr>
                </a:lvl9pPr>
              </a:lstStyle>
              <a:p>
                <a:pPr algn="r">
                  <a:spcBef>
                    <a:spcPct val="50000"/>
                  </a:spcBef>
                </a:pPr>
                <a:r>
                  <a:rPr lang="en-GB" sz="1600" b="1" i="0" u="none">
                    <a:latin typeface="Corbel" panose="020B0503020204020204" pitchFamily="34" charset="0"/>
                    <a:ea typeface="MS PGothic" charset="0"/>
                    <a:cs typeface="MS PGothic" charset="0"/>
                  </a:rPr>
                  <a:t>20</a:t>
                </a:r>
              </a:p>
            </p:txBody>
          </p:sp>
        </p:grpSp>
        <p:grpSp>
          <p:nvGrpSpPr>
            <p:cNvPr id="24" name="Group 28"/>
            <p:cNvGrpSpPr>
              <a:grpSpLocks/>
            </p:cNvGrpSpPr>
            <p:nvPr/>
          </p:nvGrpSpPr>
          <p:grpSpPr bwMode="auto">
            <a:xfrm>
              <a:off x="3829" y="2498"/>
              <a:ext cx="547" cy="335"/>
              <a:chOff x="3687" y="4008"/>
              <a:chExt cx="547" cy="361"/>
            </a:xfrm>
          </p:grpSpPr>
          <p:sp>
            <p:nvSpPr>
              <p:cNvPr id="31" name="Line 29"/>
              <p:cNvSpPr>
                <a:spLocks noChangeShapeType="1"/>
              </p:cNvSpPr>
              <p:nvPr/>
            </p:nvSpPr>
            <p:spPr bwMode="auto">
              <a:xfrm>
                <a:off x="4166" y="4128"/>
                <a:ext cx="68" cy="0"/>
              </a:xfrm>
              <a:prstGeom prst="line">
                <a:avLst/>
              </a:prstGeom>
              <a:noFill/>
              <a:ln w="3175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latin typeface="Corbel" panose="020B0503020204020204" pitchFamily="34" charset="0"/>
                </a:endParaRPr>
              </a:p>
            </p:txBody>
          </p:sp>
          <p:sp>
            <p:nvSpPr>
              <p:cNvPr id="32" name="Text Box 30"/>
              <p:cNvSpPr txBox="1">
                <a:spLocks noChangeArrowheads="1"/>
              </p:cNvSpPr>
              <p:nvPr/>
            </p:nvSpPr>
            <p:spPr bwMode="auto">
              <a:xfrm>
                <a:off x="3687" y="4008"/>
                <a:ext cx="480" cy="3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1285" tIns="45642" rIns="91285" bIns="45642">
                <a:spAutoFit/>
              </a:bodyPr>
              <a:lstStyle>
                <a:lvl1pPr defTabSz="912813">
                  <a:defRPr sz="2000" u="sng">
                    <a:solidFill>
                      <a:schemeClr val="tx1"/>
                    </a:solidFill>
                    <a:latin typeface="Arial" charset="0"/>
                    <a:ea typeface="ＭＳ Ｐゴシック" charset="0"/>
                  </a:defRPr>
                </a:lvl1pPr>
                <a:lvl2pPr marL="742950" indent="-285750" defTabSz="912813">
                  <a:defRPr sz="2000" u="sng">
                    <a:solidFill>
                      <a:schemeClr val="tx1"/>
                    </a:solidFill>
                    <a:latin typeface="Arial" charset="0"/>
                    <a:ea typeface="ＭＳ Ｐゴシック" charset="0"/>
                  </a:defRPr>
                </a:lvl2pPr>
                <a:lvl3pPr marL="1143000" indent="-228600" defTabSz="912813">
                  <a:defRPr sz="2000" u="sng">
                    <a:solidFill>
                      <a:schemeClr val="tx1"/>
                    </a:solidFill>
                    <a:latin typeface="Arial" charset="0"/>
                    <a:ea typeface="ＭＳ Ｐゴシック" charset="0"/>
                  </a:defRPr>
                </a:lvl3pPr>
                <a:lvl4pPr marL="1600200" indent="-228600" defTabSz="912813">
                  <a:defRPr sz="2000" u="sng">
                    <a:solidFill>
                      <a:schemeClr val="tx1"/>
                    </a:solidFill>
                    <a:latin typeface="Arial" charset="0"/>
                    <a:ea typeface="ＭＳ Ｐゴシック" charset="0"/>
                  </a:defRPr>
                </a:lvl4pPr>
                <a:lvl5pPr marL="2057400" indent="-228600" defTabSz="912813">
                  <a:defRPr sz="2000" u="sng">
                    <a:solidFill>
                      <a:schemeClr val="tx1"/>
                    </a:solidFill>
                    <a:latin typeface="Arial" charset="0"/>
                    <a:ea typeface="ＭＳ Ｐゴシック" charset="0"/>
                  </a:defRPr>
                </a:lvl5pPr>
                <a:lvl6pPr marL="2514600" indent="-228600" algn="ctr" defTabSz="912813" eaLnBrk="0" fontAlgn="base" hangingPunct="0">
                  <a:spcBef>
                    <a:spcPct val="0"/>
                  </a:spcBef>
                  <a:spcAft>
                    <a:spcPct val="0"/>
                  </a:spcAft>
                  <a:defRPr sz="2000" u="sng">
                    <a:solidFill>
                      <a:schemeClr val="tx1"/>
                    </a:solidFill>
                    <a:latin typeface="Arial" charset="0"/>
                    <a:ea typeface="ＭＳ Ｐゴシック" charset="0"/>
                  </a:defRPr>
                </a:lvl6pPr>
                <a:lvl7pPr marL="2971800" indent="-228600" algn="ctr" defTabSz="912813" eaLnBrk="0" fontAlgn="base" hangingPunct="0">
                  <a:spcBef>
                    <a:spcPct val="0"/>
                  </a:spcBef>
                  <a:spcAft>
                    <a:spcPct val="0"/>
                  </a:spcAft>
                  <a:defRPr sz="2000" u="sng">
                    <a:solidFill>
                      <a:schemeClr val="tx1"/>
                    </a:solidFill>
                    <a:latin typeface="Arial" charset="0"/>
                    <a:ea typeface="ＭＳ Ｐゴシック" charset="0"/>
                  </a:defRPr>
                </a:lvl7pPr>
                <a:lvl8pPr marL="3429000" indent="-228600" algn="ctr" defTabSz="912813" eaLnBrk="0" fontAlgn="base" hangingPunct="0">
                  <a:spcBef>
                    <a:spcPct val="0"/>
                  </a:spcBef>
                  <a:spcAft>
                    <a:spcPct val="0"/>
                  </a:spcAft>
                  <a:defRPr sz="2000" u="sng">
                    <a:solidFill>
                      <a:schemeClr val="tx1"/>
                    </a:solidFill>
                    <a:latin typeface="Arial" charset="0"/>
                    <a:ea typeface="ＭＳ Ｐゴシック" charset="0"/>
                  </a:defRPr>
                </a:lvl8pPr>
                <a:lvl9pPr marL="3886200" indent="-228600" algn="ctr" defTabSz="912813" eaLnBrk="0" fontAlgn="base" hangingPunct="0">
                  <a:spcBef>
                    <a:spcPct val="0"/>
                  </a:spcBef>
                  <a:spcAft>
                    <a:spcPct val="0"/>
                  </a:spcAft>
                  <a:defRPr sz="2000" u="sng">
                    <a:solidFill>
                      <a:schemeClr val="tx1"/>
                    </a:solidFill>
                    <a:latin typeface="Arial" charset="0"/>
                    <a:ea typeface="ＭＳ Ｐゴシック" charset="0"/>
                  </a:defRPr>
                </a:lvl9pPr>
              </a:lstStyle>
              <a:p>
                <a:pPr algn="r">
                  <a:spcBef>
                    <a:spcPct val="50000"/>
                  </a:spcBef>
                </a:pPr>
                <a:r>
                  <a:rPr lang="en-GB" sz="1600" b="1" i="0" u="none" dirty="0">
                    <a:latin typeface="Corbel" panose="020B0503020204020204" pitchFamily="34" charset="0"/>
                    <a:ea typeface="MS PGothic" charset="0"/>
                    <a:cs typeface="MS PGothic" charset="0"/>
                  </a:rPr>
                  <a:t>10</a:t>
                </a:r>
              </a:p>
            </p:txBody>
          </p:sp>
        </p:grpSp>
        <p:grpSp>
          <p:nvGrpSpPr>
            <p:cNvPr id="25" name="Group 31"/>
            <p:cNvGrpSpPr>
              <a:grpSpLocks/>
            </p:cNvGrpSpPr>
            <p:nvPr/>
          </p:nvGrpSpPr>
          <p:grpSpPr bwMode="auto">
            <a:xfrm>
              <a:off x="3829" y="3208"/>
              <a:ext cx="547" cy="335"/>
              <a:chOff x="3687" y="4014"/>
              <a:chExt cx="547" cy="365"/>
            </a:xfrm>
          </p:grpSpPr>
          <p:sp>
            <p:nvSpPr>
              <p:cNvPr id="29" name="Line 32"/>
              <p:cNvSpPr>
                <a:spLocks noChangeShapeType="1"/>
              </p:cNvSpPr>
              <p:nvPr/>
            </p:nvSpPr>
            <p:spPr bwMode="auto">
              <a:xfrm>
                <a:off x="4166" y="4128"/>
                <a:ext cx="68" cy="0"/>
              </a:xfrm>
              <a:prstGeom prst="line">
                <a:avLst/>
              </a:prstGeom>
              <a:noFill/>
              <a:ln w="3175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latin typeface="Corbel" panose="020B0503020204020204" pitchFamily="34" charset="0"/>
                </a:endParaRPr>
              </a:p>
            </p:txBody>
          </p:sp>
          <p:sp>
            <p:nvSpPr>
              <p:cNvPr id="30" name="Text Box 33"/>
              <p:cNvSpPr txBox="1">
                <a:spLocks noChangeArrowheads="1"/>
              </p:cNvSpPr>
              <p:nvPr/>
            </p:nvSpPr>
            <p:spPr bwMode="auto">
              <a:xfrm>
                <a:off x="3687" y="4014"/>
                <a:ext cx="480"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1285" tIns="45642" rIns="91285" bIns="45642">
                <a:spAutoFit/>
              </a:bodyPr>
              <a:lstStyle>
                <a:lvl1pPr defTabSz="912813">
                  <a:defRPr sz="2000" u="sng">
                    <a:solidFill>
                      <a:schemeClr val="tx1"/>
                    </a:solidFill>
                    <a:latin typeface="Arial" charset="0"/>
                    <a:ea typeface="ＭＳ Ｐゴシック" charset="0"/>
                  </a:defRPr>
                </a:lvl1pPr>
                <a:lvl2pPr marL="742950" indent="-285750" defTabSz="912813">
                  <a:defRPr sz="2000" u="sng">
                    <a:solidFill>
                      <a:schemeClr val="tx1"/>
                    </a:solidFill>
                    <a:latin typeface="Arial" charset="0"/>
                    <a:ea typeface="ＭＳ Ｐゴシック" charset="0"/>
                  </a:defRPr>
                </a:lvl2pPr>
                <a:lvl3pPr marL="1143000" indent="-228600" defTabSz="912813">
                  <a:defRPr sz="2000" u="sng">
                    <a:solidFill>
                      <a:schemeClr val="tx1"/>
                    </a:solidFill>
                    <a:latin typeface="Arial" charset="0"/>
                    <a:ea typeface="ＭＳ Ｐゴシック" charset="0"/>
                  </a:defRPr>
                </a:lvl3pPr>
                <a:lvl4pPr marL="1600200" indent="-228600" defTabSz="912813">
                  <a:defRPr sz="2000" u="sng">
                    <a:solidFill>
                      <a:schemeClr val="tx1"/>
                    </a:solidFill>
                    <a:latin typeface="Arial" charset="0"/>
                    <a:ea typeface="ＭＳ Ｐゴシック" charset="0"/>
                  </a:defRPr>
                </a:lvl4pPr>
                <a:lvl5pPr marL="2057400" indent="-228600" defTabSz="912813">
                  <a:defRPr sz="2000" u="sng">
                    <a:solidFill>
                      <a:schemeClr val="tx1"/>
                    </a:solidFill>
                    <a:latin typeface="Arial" charset="0"/>
                    <a:ea typeface="ＭＳ Ｐゴシック" charset="0"/>
                  </a:defRPr>
                </a:lvl5pPr>
                <a:lvl6pPr marL="2514600" indent="-228600" algn="ctr" defTabSz="912813" eaLnBrk="0" fontAlgn="base" hangingPunct="0">
                  <a:spcBef>
                    <a:spcPct val="0"/>
                  </a:spcBef>
                  <a:spcAft>
                    <a:spcPct val="0"/>
                  </a:spcAft>
                  <a:defRPr sz="2000" u="sng">
                    <a:solidFill>
                      <a:schemeClr val="tx1"/>
                    </a:solidFill>
                    <a:latin typeface="Arial" charset="0"/>
                    <a:ea typeface="ＭＳ Ｐゴシック" charset="0"/>
                  </a:defRPr>
                </a:lvl6pPr>
                <a:lvl7pPr marL="2971800" indent="-228600" algn="ctr" defTabSz="912813" eaLnBrk="0" fontAlgn="base" hangingPunct="0">
                  <a:spcBef>
                    <a:spcPct val="0"/>
                  </a:spcBef>
                  <a:spcAft>
                    <a:spcPct val="0"/>
                  </a:spcAft>
                  <a:defRPr sz="2000" u="sng">
                    <a:solidFill>
                      <a:schemeClr val="tx1"/>
                    </a:solidFill>
                    <a:latin typeface="Arial" charset="0"/>
                    <a:ea typeface="ＭＳ Ｐゴシック" charset="0"/>
                  </a:defRPr>
                </a:lvl7pPr>
                <a:lvl8pPr marL="3429000" indent="-228600" algn="ctr" defTabSz="912813" eaLnBrk="0" fontAlgn="base" hangingPunct="0">
                  <a:spcBef>
                    <a:spcPct val="0"/>
                  </a:spcBef>
                  <a:spcAft>
                    <a:spcPct val="0"/>
                  </a:spcAft>
                  <a:defRPr sz="2000" u="sng">
                    <a:solidFill>
                      <a:schemeClr val="tx1"/>
                    </a:solidFill>
                    <a:latin typeface="Arial" charset="0"/>
                    <a:ea typeface="ＭＳ Ｐゴシック" charset="0"/>
                  </a:defRPr>
                </a:lvl8pPr>
                <a:lvl9pPr marL="3886200" indent="-228600" algn="ctr" defTabSz="912813" eaLnBrk="0" fontAlgn="base" hangingPunct="0">
                  <a:spcBef>
                    <a:spcPct val="0"/>
                  </a:spcBef>
                  <a:spcAft>
                    <a:spcPct val="0"/>
                  </a:spcAft>
                  <a:defRPr sz="2000" u="sng">
                    <a:solidFill>
                      <a:schemeClr val="tx1"/>
                    </a:solidFill>
                    <a:latin typeface="Arial" charset="0"/>
                    <a:ea typeface="ＭＳ Ｐゴシック" charset="0"/>
                  </a:defRPr>
                </a:lvl9pPr>
              </a:lstStyle>
              <a:p>
                <a:pPr algn="r">
                  <a:spcBef>
                    <a:spcPct val="50000"/>
                  </a:spcBef>
                </a:pPr>
                <a:r>
                  <a:rPr lang="en-GB" sz="1600" b="1" i="0" u="none" dirty="0">
                    <a:latin typeface="Corbel" panose="020B0503020204020204" pitchFamily="34" charset="0"/>
                    <a:ea typeface="MS PGothic" charset="0"/>
                    <a:cs typeface="MS PGothic" charset="0"/>
                  </a:rPr>
                  <a:t>0</a:t>
                </a:r>
              </a:p>
            </p:txBody>
          </p:sp>
        </p:grpSp>
        <p:sp>
          <p:nvSpPr>
            <p:cNvPr id="26" name="Freeform 34"/>
            <p:cNvSpPr>
              <a:spLocks/>
            </p:cNvSpPr>
            <p:nvPr/>
          </p:nvSpPr>
          <p:spPr bwMode="auto">
            <a:xfrm>
              <a:off x="4379" y="1091"/>
              <a:ext cx="2917" cy="2219"/>
            </a:xfrm>
            <a:custGeom>
              <a:avLst/>
              <a:gdLst>
                <a:gd name="T0" fmla="*/ 0 w 2285"/>
                <a:gd name="T1" fmla="*/ 0 h 2406"/>
                <a:gd name="T2" fmla="*/ 0 w 2285"/>
                <a:gd name="T3" fmla="*/ 1162 h 2406"/>
                <a:gd name="T4" fmla="*/ 20577 w 2285"/>
                <a:gd name="T5" fmla="*/ 1162 h 2406"/>
                <a:gd name="T6" fmla="*/ 0 60000 65536"/>
                <a:gd name="T7" fmla="*/ 0 60000 65536"/>
                <a:gd name="T8" fmla="*/ 0 60000 65536"/>
              </a:gdLst>
              <a:ahLst/>
              <a:cxnLst>
                <a:cxn ang="T6">
                  <a:pos x="T0" y="T1"/>
                </a:cxn>
                <a:cxn ang="T7">
                  <a:pos x="T2" y="T3"/>
                </a:cxn>
                <a:cxn ang="T8">
                  <a:pos x="T4" y="T5"/>
                </a:cxn>
              </a:cxnLst>
              <a:rect l="0" t="0" r="r" b="b"/>
              <a:pathLst>
                <a:path w="2285" h="2406">
                  <a:moveTo>
                    <a:pt x="0" y="0"/>
                  </a:moveTo>
                  <a:lnTo>
                    <a:pt x="0" y="2406"/>
                  </a:lnTo>
                  <a:lnTo>
                    <a:pt x="2285" y="2406"/>
                  </a:lnTo>
                </a:path>
              </a:pathLst>
            </a:custGeom>
            <a:noFill/>
            <a:ln w="31750" cap="flat" cmpd="sng">
              <a:solidFill>
                <a:schemeClr val="tx1"/>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atin typeface="Corbel" panose="020B0503020204020204" pitchFamily="34" charset="0"/>
              </a:endParaRPr>
            </a:p>
          </p:txBody>
        </p:sp>
        <p:sp>
          <p:nvSpPr>
            <p:cNvPr id="27" name="Text Box 35"/>
            <p:cNvSpPr txBox="1">
              <a:spLocks noChangeArrowheads="1"/>
            </p:cNvSpPr>
            <p:nvPr/>
          </p:nvSpPr>
          <p:spPr bwMode="auto">
            <a:xfrm>
              <a:off x="3022" y="988"/>
              <a:ext cx="1190" cy="2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1285" tIns="45642" rIns="91285" bIns="45642">
              <a:spAutoFit/>
            </a:bodyPr>
            <a:lstStyle>
              <a:lvl1pPr defTabSz="912813">
                <a:defRPr sz="2000" u="sng">
                  <a:solidFill>
                    <a:schemeClr val="tx1"/>
                  </a:solidFill>
                  <a:latin typeface="Arial" charset="0"/>
                  <a:ea typeface="ＭＳ Ｐゴシック" charset="0"/>
                </a:defRPr>
              </a:lvl1pPr>
              <a:lvl2pPr marL="742950" indent="-285750" defTabSz="912813">
                <a:defRPr sz="2000" u="sng">
                  <a:solidFill>
                    <a:schemeClr val="tx1"/>
                  </a:solidFill>
                  <a:latin typeface="Arial" charset="0"/>
                  <a:ea typeface="ＭＳ Ｐゴシック" charset="0"/>
                </a:defRPr>
              </a:lvl2pPr>
              <a:lvl3pPr marL="1143000" indent="-228600" defTabSz="912813">
                <a:defRPr sz="2000" u="sng">
                  <a:solidFill>
                    <a:schemeClr val="tx1"/>
                  </a:solidFill>
                  <a:latin typeface="Arial" charset="0"/>
                  <a:ea typeface="ＭＳ Ｐゴシック" charset="0"/>
                </a:defRPr>
              </a:lvl3pPr>
              <a:lvl4pPr marL="1600200" indent="-228600" defTabSz="912813">
                <a:defRPr sz="2000" u="sng">
                  <a:solidFill>
                    <a:schemeClr val="tx1"/>
                  </a:solidFill>
                  <a:latin typeface="Arial" charset="0"/>
                  <a:ea typeface="ＭＳ Ｐゴシック" charset="0"/>
                </a:defRPr>
              </a:lvl4pPr>
              <a:lvl5pPr marL="2057400" indent="-228600" defTabSz="912813">
                <a:defRPr sz="2000" u="sng">
                  <a:solidFill>
                    <a:schemeClr val="tx1"/>
                  </a:solidFill>
                  <a:latin typeface="Arial" charset="0"/>
                  <a:ea typeface="ＭＳ Ｐゴシック" charset="0"/>
                </a:defRPr>
              </a:lvl5pPr>
              <a:lvl6pPr marL="2514600" indent="-228600" algn="ctr" defTabSz="912813" eaLnBrk="0" fontAlgn="base" hangingPunct="0">
                <a:spcBef>
                  <a:spcPct val="0"/>
                </a:spcBef>
                <a:spcAft>
                  <a:spcPct val="0"/>
                </a:spcAft>
                <a:defRPr sz="2000" u="sng">
                  <a:solidFill>
                    <a:schemeClr val="tx1"/>
                  </a:solidFill>
                  <a:latin typeface="Arial" charset="0"/>
                  <a:ea typeface="ＭＳ Ｐゴシック" charset="0"/>
                </a:defRPr>
              </a:lvl6pPr>
              <a:lvl7pPr marL="2971800" indent="-228600" algn="ctr" defTabSz="912813" eaLnBrk="0" fontAlgn="base" hangingPunct="0">
                <a:spcBef>
                  <a:spcPct val="0"/>
                </a:spcBef>
                <a:spcAft>
                  <a:spcPct val="0"/>
                </a:spcAft>
                <a:defRPr sz="2000" u="sng">
                  <a:solidFill>
                    <a:schemeClr val="tx1"/>
                  </a:solidFill>
                  <a:latin typeface="Arial" charset="0"/>
                  <a:ea typeface="ＭＳ Ｐゴシック" charset="0"/>
                </a:defRPr>
              </a:lvl7pPr>
              <a:lvl8pPr marL="3429000" indent="-228600" algn="ctr" defTabSz="912813" eaLnBrk="0" fontAlgn="base" hangingPunct="0">
                <a:spcBef>
                  <a:spcPct val="0"/>
                </a:spcBef>
                <a:spcAft>
                  <a:spcPct val="0"/>
                </a:spcAft>
                <a:defRPr sz="2000" u="sng">
                  <a:solidFill>
                    <a:schemeClr val="tx1"/>
                  </a:solidFill>
                  <a:latin typeface="Arial" charset="0"/>
                  <a:ea typeface="ＭＳ Ｐゴシック" charset="0"/>
                </a:defRPr>
              </a:lvl8pPr>
              <a:lvl9pPr marL="3886200" indent="-228600" algn="ctr" defTabSz="912813" eaLnBrk="0" fontAlgn="base" hangingPunct="0">
                <a:spcBef>
                  <a:spcPct val="0"/>
                </a:spcBef>
                <a:spcAft>
                  <a:spcPct val="0"/>
                </a:spcAft>
                <a:defRPr sz="2000" u="sng">
                  <a:solidFill>
                    <a:schemeClr val="tx1"/>
                  </a:solidFill>
                  <a:latin typeface="Arial" charset="0"/>
                  <a:ea typeface="ＭＳ Ｐゴシック" charset="0"/>
                </a:defRPr>
              </a:lvl9pPr>
            </a:lstStyle>
            <a:p>
              <a:pPr algn="l">
                <a:spcBef>
                  <a:spcPct val="50000"/>
                </a:spcBef>
              </a:pPr>
              <a:endParaRPr lang="en-GB" sz="1000" b="1" u="none">
                <a:latin typeface="Corbel" panose="020B0503020204020204" pitchFamily="34" charset="0"/>
                <a:ea typeface="MS PGothic" charset="0"/>
                <a:cs typeface="MS PGothic" charset="0"/>
              </a:endParaRPr>
            </a:p>
          </p:txBody>
        </p:sp>
        <p:sp>
          <p:nvSpPr>
            <p:cNvPr id="28" name="Text Box 36"/>
            <p:cNvSpPr txBox="1">
              <a:spLocks noChangeArrowheads="1"/>
            </p:cNvSpPr>
            <p:nvPr/>
          </p:nvSpPr>
          <p:spPr bwMode="auto">
            <a:xfrm>
              <a:off x="4379" y="3574"/>
              <a:ext cx="2915" cy="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1285" tIns="45642" rIns="91285" bIns="45642">
              <a:spAutoFit/>
            </a:bodyPr>
            <a:lstStyle>
              <a:lvl1pPr defTabSz="912813">
                <a:defRPr sz="2000" u="sng">
                  <a:solidFill>
                    <a:schemeClr val="tx1"/>
                  </a:solidFill>
                  <a:latin typeface="Arial" charset="0"/>
                  <a:ea typeface="ＭＳ Ｐゴシック" charset="0"/>
                </a:defRPr>
              </a:lvl1pPr>
              <a:lvl2pPr marL="742950" indent="-285750" defTabSz="912813">
                <a:defRPr sz="2000" u="sng">
                  <a:solidFill>
                    <a:schemeClr val="tx1"/>
                  </a:solidFill>
                  <a:latin typeface="Arial" charset="0"/>
                  <a:ea typeface="ＭＳ Ｐゴシック" charset="0"/>
                </a:defRPr>
              </a:lvl2pPr>
              <a:lvl3pPr marL="1143000" indent="-228600" defTabSz="912813">
                <a:defRPr sz="2000" u="sng">
                  <a:solidFill>
                    <a:schemeClr val="tx1"/>
                  </a:solidFill>
                  <a:latin typeface="Arial" charset="0"/>
                  <a:ea typeface="ＭＳ Ｐゴシック" charset="0"/>
                </a:defRPr>
              </a:lvl3pPr>
              <a:lvl4pPr marL="1600200" indent="-228600" defTabSz="912813">
                <a:defRPr sz="2000" u="sng">
                  <a:solidFill>
                    <a:schemeClr val="tx1"/>
                  </a:solidFill>
                  <a:latin typeface="Arial" charset="0"/>
                  <a:ea typeface="ＭＳ Ｐゴシック" charset="0"/>
                </a:defRPr>
              </a:lvl4pPr>
              <a:lvl5pPr marL="2057400" indent="-228600" defTabSz="912813">
                <a:defRPr sz="2000" u="sng">
                  <a:solidFill>
                    <a:schemeClr val="tx1"/>
                  </a:solidFill>
                  <a:latin typeface="Arial" charset="0"/>
                  <a:ea typeface="ＭＳ Ｐゴシック" charset="0"/>
                </a:defRPr>
              </a:lvl5pPr>
              <a:lvl6pPr marL="2514600" indent="-228600" algn="ctr" defTabSz="912813" eaLnBrk="0" fontAlgn="base" hangingPunct="0">
                <a:spcBef>
                  <a:spcPct val="0"/>
                </a:spcBef>
                <a:spcAft>
                  <a:spcPct val="0"/>
                </a:spcAft>
                <a:defRPr sz="2000" u="sng">
                  <a:solidFill>
                    <a:schemeClr val="tx1"/>
                  </a:solidFill>
                  <a:latin typeface="Arial" charset="0"/>
                  <a:ea typeface="ＭＳ Ｐゴシック" charset="0"/>
                </a:defRPr>
              </a:lvl6pPr>
              <a:lvl7pPr marL="2971800" indent="-228600" algn="ctr" defTabSz="912813" eaLnBrk="0" fontAlgn="base" hangingPunct="0">
                <a:spcBef>
                  <a:spcPct val="0"/>
                </a:spcBef>
                <a:spcAft>
                  <a:spcPct val="0"/>
                </a:spcAft>
                <a:defRPr sz="2000" u="sng">
                  <a:solidFill>
                    <a:schemeClr val="tx1"/>
                  </a:solidFill>
                  <a:latin typeface="Arial" charset="0"/>
                  <a:ea typeface="ＭＳ Ｐゴシック" charset="0"/>
                </a:defRPr>
              </a:lvl7pPr>
              <a:lvl8pPr marL="3429000" indent="-228600" algn="ctr" defTabSz="912813" eaLnBrk="0" fontAlgn="base" hangingPunct="0">
                <a:spcBef>
                  <a:spcPct val="0"/>
                </a:spcBef>
                <a:spcAft>
                  <a:spcPct val="0"/>
                </a:spcAft>
                <a:defRPr sz="2000" u="sng">
                  <a:solidFill>
                    <a:schemeClr val="tx1"/>
                  </a:solidFill>
                  <a:latin typeface="Arial" charset="0"/>
                  <a:ea typeface="ＭＳ Ｐゴシック" charset="0"/>
                </a:defRPr>
              </a:lvl8pPr>
              <a:lvl9pPr marL="3886200" indent="-228600" algn="ctr" defTabSz="912813" eaLnBrk="0" fontAlgn="base" hangingPunct="0">
                <a:spcBef>
                  <a:spcPct val="0"/>
                </a:spcBef>
                <a:spcAft>
                  <a:spcPct val="0"/>
                </a:spcAft>
                <a:defRPr sz="2000" u="sng">
                  <a:solidFill>
                    <a:schemeClr val="tx1"/>
                  </a:solidFill>
                  <a:latin typeface="Arial" charset="0"/>
                  <a:ea typeface="ＭＳ Ｐゴシック" charset="0"/>
                </a:defRPr>
              </a:lvl9pPr>
            </a:lstStyle>
            <a:p>
              <a:pPr>
                <a:spcBef>
                  <a:spcPct val="50000"/>
                </a:spcBef>
              </a:pPr>
              <a:r>
                <a:rPr lang="en-GB" sz="1600" b="1" i="0" u="none" dirty="0">
                  <a:latin typeface="Corbel" panose="020B0503020204020204" pitchFamily="34" charset="0"/>
                  <a:ea typeface="MS PGothic" charset="0"/>
                  <a:cs typeface="MS PGothic" charset="0"/>
                </a:rPr>
                <a:t>No of times cannabis taken</a:t>
              </a:r>
              <a:br>
                <a:rPr lang="en-GB" sz="1600" b="1" i="0" u="none" dirty="0">
                  <a:latin typeface="Corbel" panose="020B0503020204020204" pitchFamily="34" charset="0"/>
                  <a:ea typeface="MS PGothic" charset="0"/>
                  <a:cs typeface="MS PGothic" charset="0"/>
                </a:rPr>
              </a:br>
              <a:endParaRPr lang="en-GB" sz="1600" b="1" i="0" u="none" dirty="0">
                <a:latin typeface="Corbel" panose="020B0503020204020204" pitchFamily="34" charset="0"/>
                <a:ea typeface="MS PGothic" charset="0"/>
                <a:cs typeface="MS PGothic" charset="0"/>
              </a:endParaRPr>
            </a:p>
          </p:txBody>
        </p:sp>
      </p:grpSp>
      <p:sp>
        <p:nvSpPr>
          <p:cNvPr id="10" name="Text Box 37"/>
          <p:cNvSpPr txBox="1">
            <a:spLocks noChangeArrowheads="1"/>
          </p:cNvSpPr>
          <p:nvPr/>
        </p:nvSpPr>
        <p:spPr bwMode="auto">
          <a:xfrm>
            <a:off x="237067" y="2286001"/>
            <a:ext cx="149184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2000" u="sng">
                <a:solidFill>
                  <a:schemeClr val="tx1"/>
                </a:solidFill>
                <a:latin typeface="Arial" charset="0"/>
                <a:ea typeface="ＭＳ Ｐゴシック" charset="0"/>
              </a:defRPr>
            </a:lvl1pPr>
            <a:lvl2pPr marL="742950" indent="-285750">
              <a:defRPr sz="2000" u="sng">
                <a:solidFill>
                  <a:schemeClr val="tx1"/>
                </a:solidFill>
                <a:latin typeface="Arial" charset="0"/>
                <a:ea typeface="ＭＳ Ｐゴシック" charset="0"/>
              </a:defRPr>
            </a:lvl2pPr>
            <a:lvl3pPr marL="1143000" indent="-228600">
              <a:defRPr sz="2000" u="sng">
                <a:solidFill>
                  <a:schemeClr val="tx1"/>
                </a:solidFill>
                <a:latin typeface="Arial" charset="0"/>
                <a:ea typeface="ＭＳ Ｐゴシック" charset="0"/>
              </a:defRPr>
            </a:lvl3pPr>
            <a:lvl4pPr marL="1600200" indent="-228600">
              <a:defRPr sz="2000" u="sng">
                <a:solidFill>
                  <a:schemeClr val="tx1"/>
                </a:solidFill>
                <a:latin typeface="Arial" charset="0"/>
                <a:ea typeface="ＭＳ Ｐゴシック" charset="0"/>
              </a:defRPr>
            </a:lvl4pPr>
            <a:lvl5pPr marL="2057400" indent="-228600">
              <a:defRPr sz="2000" u="sng">
                <a:solidFill>
                  <a:schemeClr val="tx1"/>
                </a:solidFill>
                <a:latin typeface="Arial" charset="0"/>
                <a:ea typeface="ＭＳ Ｐゴシック" charset="0"/>
              </a:defRPr>
            </a:lvl5pPr>
            <a:lvl6pPr marL="2514600" indent="-228600" algn="ctr" eaLnBrk="0" fontAlgn="base" hangingPunct="0">
              <a:spcBef>
                <a:spcPct val="0"/>
              </a:spcBef>
              <a:spcAft>
                <a:spcPct val="0"/>
              </a:spcAft>
              <a:defRPr sz="2000" u="sng">
                <a:solidFill>
                  <a:schemeClr val="tx1"/>
                </a:solidFill>
                <a:latin typeface="Arial" charset="0"/>
                <a:ea typeface="ＭＳ Ｐゴシック" charset="0"/>
              </a:defRPr>
            </a:lvl6pPr>
            <a:lvl7pPr marL="2971800" indent="-228600" algn="ctr" eaLnBrk="0" fontAlgn="base" hangingPunct="0">
              <a:spcBef>
                <a:spcPct val="0"/>
              </a:spcBef>
              <a:spcAft>
                <a:spcPct val="0"/>
              </a:spcAft>
              <a:defRPr sz="2000" u="sng">
                <a:solidFill>
                  <a:schemeClr val="tx1"/>
                </a:solidFill>
                <a:latin typeface="Arial" charset="0"/>
                <a:ea typeface="ＭＳ Ｐゴシック" charset="0"/>
              </a:defRPr>
            </a:lvl7pPr>
            <a:lvl8pPr marL="3429000" indent="-228600" algn="ctr" eaLnBrk="0" fontAlgn="base" hangingPunct="0">
              <a:spcBef>
                <a:spcPct val="0"/>
              </a:spcBef>
              <a:spcAft>
                <a:spcPct val="0"/>
              </a:spcAft>
              <a:defRPr sz="2000" u="sng">
                <a:solidFill>
                  <a:schemeClr val="tx1"/>
                </a:solidFill>
                <a:latin typeface="Arial" charset="0"/>
                <a:ea typeface="ＭＳ Ｐゴシック" charset="0"/>
              </a:defRPr>
            </a:lvl8pPr>
            <a:lvl9pPr marL="3886200" indent="-228600" algn="ctr" eaLnBrk="0" fontAlgn="base" hangingPunct="0">
              <a:spcBef>
                <a:spcPct val="0"/>
              </a:spcBef>
              <a:spcAft>
                <a:spcPct val="0"/>
              </a:spcAft>
              <a:defRPr sz="2000" u="sng">
                <a:solidFill>
                  <a:schemeClr val="tx1"/>
                </a:solidFill>
                <a:latin typeface="Arial" charset="0"/>
                <a:ea typeface="ＭＳ Ｐゴシック" charset="0"/>
              </a:defRPr>
            </a:lvl9pPr>
          </a:lstStyle>
          <a:p>
            <a:pPr algn="l"/>
            <a:r>
              <a:rPr lang="en-GB" sz="1200" b="1" u="none" dirty="0">
                <a:latin typeface="Corbel" panose="020B0503020204020204" pitchFamily="34" charset="0"/>
                <a:ea typeface="MS PGothic" charset="0"/>
                <a:cs typeface="MS PGothic" charset="0"/>
              </a:rPr>
              <a:t>Cases of </a:t>
            </a:r>
            <a:r>
              <a:rPr lang="en-GB" sz="1200" b="1" u="none" dirty="0" err="1">
                <a:latin typeface="Corbel" panose="020B0503020204020204" pitchFamily="34" charset="0"/>
                <a:ea typeface="MS PGothic" charset="0"/>
                <a:cs typeface="MS PGothic" charset="0"/>
              </a:rPr>
              <a:t>Sz</a:t>
            </a:r>
            <a:endParaRPr lang="en-GB" sz="1200" b="1" u="none" dirty="0">
              <a:latin typeface="Corbel" panose="020B0503020204020204" pitchFamily="34" charset="0"/>
              <a:ea typeface="MS PGothic" charset="0"/>
              <a:cs typeface="MS PGothic" charset="0"/>
            </a:endParaRPr>
          </a:p>
          <a:p>
            <a:pPr algn="l"/>
            <a:r>
              <a:rPr lang="en-GB" sz="1200" b="1" u="none" dirty="0">
                <a:latin typeface="Corbel" panose="020B0503020204020204" pitchFamily="34" charset="0"/>
                <a:ea typeface="MS PGothic" charset="0"/>
                <a:cs typeface="MS PGothic" charset="0"/>
              </a:rPr>
              <a:t> per 1,000</a:t>
            </a:r>
          </a:p>
        </p:txBody>
      </p:sp>
      <p:sp>
        <p:nvSpPr>
          <p:cNvPr id="11" name="Text Box 38"/>
          <p:cNvSpPr txBox="1">
            <a:spLocks noChangeArrowheads="1"/>
          </p:cNvSpPr>
          <p:nvPr/>
        </p:nvSpPr>
        <p:spPr bwMode="auto">
          <a:xfrm>
            <a:off x="81845" y="5448437"/>
            <a:ext cx="1846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2000" u="sng">
                <a:solidFill>
                  <a:schemeClr val="tx1"/>
                </a:solidFill>
                <a:latin typeface="Arial" charset="0"/>
                <a:ea typeface="ＭＳ Ｐゴシック" charset="0"/>
              </a:defRPr>
            </a:lvl1pPr>
            <a:lvl2pPr marL="742950" indent="-285750">
              <a:defRPr sz="2000" u="sng">
                <a:solidFill>
                  <a:schemeClr val="tx1"/>
                </a:solidFill>
                <a:latin typeface="Arial" charset="0"/>
                <a:ea typeface="ＭＳ Ｐゴシック" charset="0"/>
              </a:defRPr>
            </a:lvl2pPr>
            <a:lvl3pPr marL="1143000" indent="-228600">
              <a:defRPr sz="2000" u="sng">
                <a:solidFill>
                  <a:schemeClr val="tx1"/>
                </a:solidFill>
                <a:latin typeface="Arial" charset="0"/>
                <a:ea typeface="ＭＳ Ｐゴシック" charset="0"/>
              </a:defRPr>
            </a:lvl3pPr>
            <a:lvl4pPr marL="1600200" indent="-228600">
              <a:defRPr sz="2000" u="sng">
                <a:solidFill>
                  <a:schemeClr val="tx1"/>
                </a:solidFill>
                <a:latin typeface="Arial" charset="0"/>
                <a:ea typeface="ＭＳ Ｐゴシック" charset="0"/>
              </a:defRPr>
            </a:lvl4pPr>
            <a:lvl5pPr marL="2057400" indent="-228600">
              <a:defRPr sz="2000" u="sng">
                <a:solidFill>
                  <a:schemeClr val="tx1"/>
                </a:solidFill>
                <a:latin typeface="Arial" charset="0"/>
                <a:ea typeface="ＭＳ Ｐゴシック" charset="0"/>
              </a:defRPr>
            </a:lvl5pPr>
            <a:lvl6pPr marL="2514600" indent="-228600" algn="ctr" eaLnBrk="0" fontAlgn="base" hangingPunct="0">
              <a:spcBef>
                <a:spcPct val="0"/>
              </a:spcBef>
              <a:spcAft>
                <a:spcPct val="0"/>
              </a:spcAft>
              <a:defRPr sz="2000" u="sng">
                <a:solidFill>
                  <a:schemeClr val="tx1"/>
                </a:solidFill>
                <a:latin typeface="Arial" charset="0"/>
                <a:ea typeface="ＭＳ Ｐゴシック" charset="0"/>
              </a:defRPr>
            </a:lvl6pPr>
            <a:lvl7pPr marL="2971800" indent="-228600" algn="ctr" eaLnBrk="0" fontAlgn="base" hangingPunct="0">
              <a:spcBef>
                <a:spcPct val="0"/>
              </a:spcBef>
              <a:spcAft>
                <a:spcPct val="0"/>
              </a:spcAft>
              <a:defRPr sz="2000" u="sng">
                <a:solidFill>
                  <a:schemeClr val="tx1"/>
                </a:solidFill>
                <a:latin typeface="Arial" charset="0"/>
                <a:ea typeface="ＭＳ Ｐゴシック" charset="0"/>
              </a:defRPr>
            </a:lvl7pPr>
            <a:lvl8pPr marL="3429000" indent="-228600" algn="ctr" eaLnBrk="0" fontAlgn="base" hangingPunct="0">
              <a:spcBef>
                <a:spcPct val="0"/>
              </a:spcBef>
              <a:spcAft>
                <a:spcPct val="0"/>
              </a:spcAft>
              <a:defRPr sz="2000" u="sng">
                <a:solidFill>
                  <a:schemeClr val="tx1"/>
                </a:solidFill>
                <a:latin typeface="Arial" charset="0"/>
                <a:ea typeface="ＭＳ Ｐゴシック" charset="0"/>
              </a:defRPr>
            </a:lvl8pPr>
            <a:lvl9pPr marL="3886200" indent="-228600" algn="ctr" eaLnBrk="0" fontAlgn="base" hangingPunct="0">
              <a:spcBef>
                <a:spcPct val="0"/>
              </a:spcBef>
              <a:spcAft>
                <a:spcPct val="0"/>
              </a:spcAft>
              <a:defRPr sz="2000" u="sng">
                <a:solidFill>
                  <a:schemeClr val="tx1"/>
                </a:solidFill>
                <a:latin typeface="Arial" charset="0"/>
                <a:ea typeface="ＭＳ Ｐゴシック" charset="0"/>
              </a:defRPr>
            </a:lvl9pPr>
          </a:lstStyle>
          <a:p>
            <a:pPr algn="l"/>
            <a:endParaRPr lang="en-GB" sz="1800" b="1" u="none">
              <a:latin typeface="Corbel" panose="020B0503020204020204" pitchFamily="34" charset="0"/>
              <a:ea typeface="MS PGothic" charset="0"/>
              <a:cs typeface="MS PGothic" charset="0"/>
            </a:endParaRPr>
          </a:p>
        </p:txBody>
      </p:sp>
      <p:graphicFrame>
        <p:nvGraphicFramePr>
          <p:cNvPr id="50" name="Object 15"/>
          <p:cNvGraphicFramePr>
            <a:graphicFrameLocks noGrp="1" noChangeAspect="1"/>
          </p:cNvGraphicFramePr>
          <p:nvPr>
            <p:ph sz="half" idx="4294967295"/>
            <p:extLst>
              <p:ext uri="{D42A27DB-BD31-4B8C-83A1-F6EECF244321}">
                <p14:modId xmlns:p14="http://schemas.microsoft.com/office/powerpoint/2010/main" val="1303709235"/>
              </p:ext>
            </p:extLst>
          </p:nvPr>
        </p:nvGraphicFramePr>
        <p:xfrm>
          <a:off x="4684890" y="1921003"/>
          <a:ext cx="3777922" cy="3659061"/>
        </p:xfrm>
        <a:graphic>
          <a:graphicData uri="http://schemas.openxmlformats.org/drawingml/2006/chart">
            <c:chart xmlns:c="http://schemas.openxmlformats.org/drawingml/2006/chart" xmlns:r="http://schemas.openxmlformats.org/officeDocument/2006/relationships" r:id="rId2"/>
          </a:graphicData>
        </a:graphic>
      </p:graphicFrame>
      <p:sp>
        <p:nvSpPr>
          <p:cNvPr id="13" name="Text Box 41"/>
          <p:cNvSpPr txBox="1">
            <a:spLocks noChangeArrowheads="1"/>
          </p:cNvSpPr>
          <p:nvPr/>
        </p:nvSpPr>
        <p:spPr bwMode="auto">
          <a:xfrm>
            <a:off x="5520267" y="5562600"/>
            <a:ext cx="2586566"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00FF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sz="2000" u="sng">
                <a:solidFill>
                  <a:schemeClr val="tx1"/>
                </a:solidFill>
                <a:latin typeface="Arial" charset="0"/>
                <a:ea typeface="ＭＳ Ｐゴシック" charset="0"/>
              </a:defRPr>
            </a:lvl1pPr>
            <a:lvl2pPr marL="742950" indent="-285750">
              <a:defRPr sz="2000" u="sng">
                <a:solidFill>
                  <a:schemeClr val="tx1"/>
                </a:solidFill>
                <a:latin typeface="Arial" charset="0"/>
                <a:ea typeface="ＭＳ Ｐゴシック" charset="0"/>
              </a:defRPr>
            </a:lvl2pPr>
            <a:lvl3pPr marL="1143000" indent="-228600">
              <a:defRPr sz="2000" u="sng">
                <a:solidFill>
                  <a:schemeClr val="tx1"/>
                </a:solidFill>
                <a:latin typeface="Arial" charset="0"/>
                <a:ea typeface="ＭＳ Ｐゴシック" charset="0"/>
              </a:defRPr>
            </a:lvl3pPr>
            <a:lvl4pPr marL="1600200" indent="-228600">
              <a:defRPr sz="2000" u="sng">
                <a:solidFill>
                  <a:schemeClr val="tx1"/>
                </a:solidFill>
                <a:latin typeface="Arial" charset="0"/>
                <a:ea typeface="ＭＳ Ｐゴシック" charset="0"/>
              </a:defRPr>
            </a:lvl4pPr>
            <a:lvl5pPr marL="2057400" indent="-228600">
              <a:defRPr sz="2000" u="sng">
                <a:solidFill>
                  <a:schemeClr val="tx1"/>
                </a:solidFill>
                <a:latin typeface="Arial" charset="0"/>
                <a:ea typeface="ＭＳ Ｐゴシック" charset="0"/>
              </a:defRPr>
            </a:lvl5pPr>
            <a:lvl6pPr marL="2514600" indent="-228600" algn="ctr" eaLnBrk="0" fontAlgn="base" hangingPunct="0">
              <a:spcBef>
                <a:spcPct val="0"/>
              </a:spcBef>
              <a:spcAft>
                <a:spcPct val="0"/>
              </a:spcAft>
              <a:defRPr sz="2000" u="sng">
                <a:solidFill>
                  <a:schemeClr val="tx1"/>
                </a:solidFill>
                <a:latin typeface="Arial" charset="0"/>
                <a:ea typeface="ＭＳ Ｐゴシック" charset="0"/>
              </a:defRPr>
            </a:lvl6pPr>
            <a:lvl7pPr marL="2971800" indent="-228600" algn="ctr" eaLnBrk="0" fontAlgn="base" hangingPunct="0">
              <a:spcBef>
                <a:spcPct val="0"/>
              </a:spcBef>
              <a:spcAft>
                <a:spcPct val="0"/>
              </a:spcAft>
              <a:defRPr sz="2000" u="sng">
                <a:solidFill>
                  <a:schemeClr val="tx1"/>
                </a:solidFill>
                <a:latin typeface="Arial" charset="0"/>
                <a:ea typeface="ＭＳ Ｐゴシック" charset="0"/>
              </a:defRPr>
            </a:lvl7pPr>
            <a:lvl8pPr marL="3429000" indent="-228600" algn="ctr" eaLnBrk="0" fontAlgn="base" hangingPunct="0">
              <a:spcBef>
                <a:spcPct val="0"/>
              </a:spcBef>
              <a:spcAft>
                <a:spcPct val="0"/>
              </a:spcAft>
              <a:defRPr sz="2000" u="sng">
                <a:solidFill>
                  <a:schemeClr val="tx1"/>
                </a:solidFill>
                <a:latin typeface="Arial" charset="0"/>
                <a:ea typeface="ＭＳ Ｐゴシック" charset="0"/>
              </a:defRPr>
            </a:lvl8pPr>
            <a:lvl9pPr marL="3886200" indent="-228600" algn="ctr" eaLnBrk="0" fontAlgn="base" hangingPunct="0">
              <a:spcBef>
                <a:spcPct val="0"/>
              </a:spcBef>
              <a:spcAft>
                <a:spcPct val="0"/>
              </a:spcAft>
              <a:defRPr sz="2000" u="sng">
                <a:solidFill>
                  <a:schemeClr val="tx1"/>
                </a:solidFill>
                <a:latin typeface="Arial" charset="0"/>
                <a:ea typeface="ＭＳ Ｐゴシック" charset="0"/>
              </a:defRPr>
            </a:lvl9pPr>
          </a:lstStyle>
          <a:p>
            <a:pPr algn="r">
              <a:spcBef>
                <a:spcPct val="50000"/>
              </a:spcBef>
            </a:pPr>
            <a:r>
              <a:rPr lang="en-US" sz="1600" b="1" u="none" dirty="0" err="1">
                <a:latin typeface="Corbel" panose="020B0503020204020204" pitchFamily="34" charset="0"/>
                <a:ea typeface="MS PGothic" charset="0"/>
                <a:cs typeface="MS PGothic" charset="0"/>
              </a:rPr>
              <a:t>Arseneault</a:t>
            </a:r>
            <a:r>
              <a:rPr lang="en-US" sz="1600" b="1" u="none" dirty="0">
                <a:latin typeface="Corbel" panose="020B0503020204020204" pitchFamily="34" charset="0"/>
                <a:ea typeface="MS PGothic" charset="0"/>
                <a:cs typeface="MS PGothic" charset="0"/>
              </a:rPr>
              <a:t> et al  BMJ 2002</a:t>
            </a:r>
          </a:p>
        </p:txBody>
      </p:sp>
      <p:sp>
        <p:nvSpPr>
          <p:cNvPr id="14" name="Rectangle 42"/>
          <p:cNvSpPr>
            <a:spLocks noChangeArrowheads="1"/>
          </p:cNvSpPr>
          <p:nvPr/>
        </p:nvSpPr>
        <p:spPr bwMode="auto">
          <a:xfrm>
            <a:off x="5265828" y="2286000"/>
            <a:ext cx="2989796"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53640926-AAD7-44d8-BBD7-CCE9431645EC}">
              <a14:shadowObscured xmlns:a14="http://schemas.microsoft.com/office/drawing/2010/main" val="1"/>
            </a:ext>
          </a:extLst>
        </p:spPr>
        <p:txBody>
          <a:bodyPr wrap="none">
            <a:spAutoFit/>
          </a:bodyPr>
          <a:lstStyle/>
          <a:p>
            <a:pPr algn="ctr"/>
            <a:r>
              <a:rPr lang="en-GB" sz="2000" b="1" u="none" dirty="0">
                <a:solidFill>
                  <a:srgbClr val="000000"/>
                </a:solidFill>
                <a:latin typeface="Corbel" panose="020B0503020204020204" pitchFamily="34" charset="0"/>
              </a:rPr>
              <a:t>Risk of schizophrenia-like</a:t>
            </a:r>
            <a:br>
              <a:rPr lang="en-GB" sz="2000" b="1" u="none" dirty="0">
                <a:solidFill>
                  <a:srgbClr val="000000"/>
                </a:solidFill>
                <a:latin typeface="Corbel" panose="020B0503020204020204" pitchFamily="34" charset="0"/>
              </a:rPr>
            </a:br>
            <a:r>
              <a:rPr lang="en-GB" sz="2000" b="1" u="none" dirty="0">
                <a:solidFill>
                  <a:srgbClr val="000000"/>
                </a:solidFill>
                <a:latin typeface="Corbel" panose="020B0503020204020204" pitchFamily="34" charset="0"/>
              </a:rPr>
              <a:t>psychosis at age 26 years</a:t>
            </a:r>
          </a:p>
        </p:txBody>
      </p:sp>
      <p:sp>
        <p:nvSpPr>
          <p:cNvPr id="15" name="Rectangle 43"/>
          <p:cNvSpPr>
            <a:spLocks noChangeArrowheads="1"/>
          </p:cNvSpPr>
          <p:nvPr/>
        </p:nvSpPr>
        <p:spPr bwMode="auto">
          <a:xfrm rot="16200000">
            <a:off x="3715014" y="3832831"/>
            <a:ext cx="1646238" cy="307777"/>
          </a:xfrm>
          <a:prstGeom prst="rect">
            <a:avLst/>
          </a:prstGeom>
          <a:noFill/>
          <a:ln>
            <a:noFill/>
          </a:ln>
          <a:effectLst>
            <a:outerShdw blurRad="63500" dist="107763" dir="2700000" algn="ctr" rotWithShape="0">
              <a:schemeClr val="bg2">
                <a:alpha val="74998"/>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53640926-AAD7-44d8-BBD7-CCE9431645EC}">
              <a14:shadowObscured xmlns:a14="http://schemas.microsoft.com/office/drawing/2010/main" val="1"/>
            </a:ext>
          </a:extLst>
        </p:spPr>
        <p:txBody>
          <a:bodyPr wrap="square">
            <a:spAutoFit/>
          </a:bodyPr>
          <a:lstStyle/>
          <a:p>
            <a:r>
              <a:rPr lang="en-GB" sz="1400" b="1" i="0" u="none" dirty="0" smtClean="0">
                <a:solidFill>
                  <a:srgbClr val="000000"/>
                </a:solidFill>
                <a:latin typeface="Corbel" panose="020B0503020204020204" pitchFamily="34" charset="0"/>
              </a:rPr>
              <a:t>Odds ratio</a:t>
            </a:r>
            <a:endParaRPr lang="en-GB" sz="1400" b="1" i="0" u="none" dirty="0">
              <a:solidFill>
                <a:srgbClr val="000000"/>
              </a:solidFill>
              <a:latin typeface="Corbel" panose="020B0503020204020204" pitchFamily="34" charset="0"/>
            </a:endParaRPr>
          </a:p>
        </p:txBody>
      </p:sp>
      <p:sp>
        <p:nvSpPr>
          <p:cNvPr id="49" name="Rectangle 48"/>
          <p:cNvSpPr/>
          <p:nvPr/>
        </p:nvSpPr>
        <p:spPr>
          <a:xfrm>
            <a:off x="-101600" y="1462314"/>
            <a:ext cx="4572000" cy="677108"/>
          </a:xfrm>
          <a:prstGeom prst="rect">
            <a:avLst/>
          </a:prstGeom>
        </p:spPr>
        <p:txBody>
          <a:bodyPr>
            <a:spAutoFit/>
          </a:bodyPr>
          <a:lstStyle/>
          <a:p>
            <a:pPr algn="ctr"/>
            <a:r>
              <a:rPr lang="en-US" sz="2000" b="1" i="0" dirty="0">
                <a:solidFill>
                  <a:schemeClr val="tx1"/>
                </a:solidFill>
                <a:latin typeface="Corbel" panose="020B0503020204020204" pitchFamily="34" charset="0"/>
              </a:rPr>
              <a:t>CANNABIS AND SCHIZOPHRENIA </a:t>
            </a:r>
            <a:endParaRPr lang="en-US" sz="2000" b="1" i="0" dirty="0" smtClean="0">
              <a:solidFill>
                <a:schemeClr val="tx1"/>
              </a:solidFill>
              <a:latin typeface="Corbel" panose="020B0503020204020204" pitchFamily="34" charset="0"/>
            </a:endParaRPr>
          </a:p>
          <a:p>
            <a:pPr algn="ctr"/>
            <a:r>
              <a:rPr lang="en-US" sz="1800" b="1" i="0" dirty="0" smtClean="0">
                <a:solidFill>
                  <a:schemeClr val="tx1"/>
                </a:solidFill>
                <a:latin typeface="Corbel" panose="020B0503020204020204" pitchFamily="34" charset="0"/>
              </a:rPr>
              <a:t>Study </a:t>
            </a:r>
            <a:r>
              <a:rPr lang="en-US" sz="1800" b="1" i="0" dirty="0">
                <a:solidFill>
                  <a:schemeClr val="tx1"/>
                </a:solidFill>
                <a:latin typeface="Corbel" panose="020B0503020204020204" pitchFamily="34" charset="0"/>
              </a:rPr>
              <a:t>of Swedish </a:t>
            </a:r>
            <a:r>
              <a:rPr lang="en-US" sz="1800" b="1" i="0" dirty="0" smtClean="0">
                <a:solidFill>
                  <a:schemeClr val="tx1"/>
                </a:solidFill>
                <a:latin typeface="Corbel" panose="020B0503020204020204" pitchFamily="34" charset="0"/>
              </a:rPr>
              <a:t>Conscripts (n=45570)</a:t>
            </a:r>
            <a:endParaRPr lang="en-US" sz="2000" b="1" i="0" dirty="0">
              <a:solidFill>
                <a:schemeClr val="tx1"/>
              </a:solidFill>
              <a:latin typeface="Corbel" panose="020B0503020204020204" pitchFamily="34" charset="0"/>
            </a:endParaRPr>
          </a:p>
        </p:txBody>
      </p:sp>
      <p:sp>
        <p:nvSpPr>
          <p:cNvPr id="51" name="Rectangle 50"/>
          <p:cNvSpPr/>
          <p:nvPr/>
        </p:nvSpPr>
        <p:spPr>
          <a:xfrm>
            <a:off x="4538133" y="1447800"/>
            <a:ext cx="4572000" cy="954107"/>
          </a:xfrm>
          <a:prstGeom prst="rect">
            <a:avLst/>
          </a:prstGeom>
        </p:spPr>
        <p:txBody>
          <a:bodyPr>
            <a:spAutoFit/>
          </a:bodyPr>
          <a:lstStyle/>
          <a:p>
            <a:r>
              <a:rPr lang="en-US" sz="2000" b="1" i="0" dirty="0">
                <a:solidFill>
                  <a:schemeClr val="tx1"/>
                </a:solidFill>
                <a:latin typeface="Corbel" panose="020B0503020204020204" pitchFamily="34" charset="0"/>
                <a:cs typeface="Times New Roman" pitchFamily="18" charset="0"/>
              </a:rPr>
              <a:t>CANNABIS AND </a:t>
            </a:r>
            <a:r>
              <a:rPr lang="en-US" sz="2000" b="1" i="0" dirty="0" smtClean="0">
                <a:solidFill>
                  <a:schemeClr val="tx1"/>
                </a:solidFill>
                <a:latin typeface="Corbel" panose="020B0503020204020204" pitchFamily="34" charset="0"/>
                <a:cs typeface="Times New Roman" pitchFamily="18" charset="0"/>
              </a:rPr>
              <a:t>SCHIZOPHRENIA-Like  </a:t>
            </a:r>
            <a:r>
              <a:rPr lang="en-US" sz="1800" b="1" i="0" dirty="0">
                <a:solidFill>
                  <a:schemeClr val="tx1"/>
                </a:solidFill>
                <a:latin typeface="Corbel" panose="020B0503020204020204" pitchFamily="34" charset="0"/>
                <a:cs typeface="Times New Roman" pitchFamily="18" charset="0"/>
              </a:rPr>
              <a:t>L</a:t>
            </a:r>
            <a:r>
              <a:rPr lang="en-US" sz="1800" b="1" i="0" dirty="0" smtClean="0">
                <a:solidFill>
                  <a:schemeClr val="tx1"/>
                </a:solidFill>
                <a:latin typeface="Corbel" panose="020B0503020204020204" pitchFamily="34" charset="0"/>
                <a:cs typeface="Times New Roman" pitchFamily="18" charset="0"/>
              </a:rPr>
              <a:t>ongitudinal </a:t>
            </a:r>
            <a:r>
              <a:rPr lang="en-US" sz="1800" b="1" i="0" dirty="0">
                <a:solidFill>
                  <a:schemeClr val="tx1"/>
                </a:solidFill>
                <a:latin typeface="Corbel" panose="020B0503020204020204" pitchFamily="34" charset="0"/>
                <a:cs typeface="Times New Roman" pitchFamily="18" charset="0"/>
              </a:rPr>
              <a:t>prospective </a:t>
            </a:r>
            <a:r>
              <a:rPr lang="en-US" sz="1800" b="1" i="0" dirty="0" smtClean="0">
                <a:solidFill>
                  <a:schemeClr val="tx1"/>
                </a:solidFill>
                <a:latin typeface="Corbel" panose="020B0503020204020204" pitchFamily="34" charset="0"/>
                <a:cs typeface="Times New Roman" pitchFamily="18" charset="0"/>
              </a:rPr>
              <a:t>Dunedin study (n=1037)</a:t>
            </a:r>
            <a:endParaRPr lang="en-US" sz="2000" b="1" i="0" dirty="0">
              <a:solidFill>
                <a:schemeClr val="tx1"/>
              </a:solidFill>
              <a:latin typeface="Corbel" panose="020B0503020204020204" pitchFamily="34" charset="0"/>
              <a:cs typeface="Times New Roman" pitchFamily="18" charset="0"/>
            </a:endParaRPr>
          </a:p>
        </p:txBody>
      </p:sp>
      <p:sp>
        <p:nvSpPr>
          <p:cNvPr id="52" name="Line 26"/>
          <p:cNvSpPr>
            <a:spLocks noChangeShapeType="1"/>
          </p:cNvSpPr>
          <p:nvPr/>
        </p:nvSpPr>
        <p:spPr bwMode="auto">
          <a:xfrm>
            <a:off x="-6571" y="934688"/>
            <a:ext cx="9150571" cy="0"/>
          </a:xfrm>
          <a:prstGeom prst="line">
            <a:avLst/>
          </a:prstGeom>
          <a:noFill/>
          <a:ln w="57150">
            <a:solidFill>
              <a:srgbClr val="FF0000"/>
            </a:solidFill>
            <a:round/>
            <a:headEnd/>
            <a:tailEnd/>
          </a:ln>
          <a:effectLst/>
        </p:spPr>
        <p:txBody>
          <a:bodyPr wrap="none" lIns="80483" tIns="40287" rIns="80483" bIns="40287" anchor="ctr"/>
          <a:lstStyle/>
          <a:p>
            <a:pPr algn="ctr" defTabSz="401810" fontAlgn="auto">
              <a:lnSpc>
                <a:spcPct val="85000"/>
              </a:lnSpc>
              <a:spcBef>
                <a:spcPts val="0"/>
              </a:spcBef>
              <a:spcAft>
                <a:spcPts val="0"/>
              </a:spcAft>
            </a:pPr>
            <a:endParaRPr lang="en-US" sz="3400" i="0" dirty="0">
              <a:solidFill>
                <a:srgbClr val="FFFFFF"/>
              </a:solidFill>
              <a:latin typeface="Corbel" pitchFamily="34" charset="0"/>
              <a:ea typeface="ＭＳ Ｐゴシック" charset="-128"/>
              <a:sym typeface="Gill Sans" charset="0"/>
            </a:endParaRPr>
          </a:p>
        </p:txBody>
      </p:sp>
    </p:spTree>
    <p:extLst>
      <p:ext uri="{BB962C8B-B14F-4D97-AF65-F5344CB8AC3E}">
        <p14:creationId xmlns:p14="http://schemas.microsoft.com/office/powerpoint/2010/main" val="6878864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4180" name="Picture 4" descr="Full-size image (20 K)"/>
          <p:cNvPicPr>
            <a:picLocks noChangeAspect="1" noChangeArrowheads="1"/>
          </p:cNvPicPr>
          <p:nvPr/>
        </p:nvPicPr>
        <p:blipFill>
          <a:blip r:embed="rId2" cstate="email">
            <a:lum bright="-10000" contrast="20000"/>
            <a:extLst>
              <a:ext uri="{28A0092B-C50C-407E-A947-70E740481C1C}">
                <a14:useLocalDpi xmlns:a14="http://schemas.microsoft.com/office/drawing/2010/main"/>
              </a:ext>
            </a:extLst>
          </a:blip>
          <a:srcRect/>
          <a:stretch>
            <a:fillRect/>
          </a:stretch>
        </p:blipFill>
        <p:spPr bwMode="auto">
          <a:xfrm>
            <a:off x="385233" y="3529016"/>
            <a:ext cx="3352799" cy="2573999"/>
          </a:xfrm>
          <a:prstGeom prst="rect">
            <a:avLst/>
          </a:prstGeom>
          <a:noFill/>
        </p:spPr>
      </p:pic>
      <p:pic>
        <p:nvPicPr>
          <p:cNvPr id="434178" name="Picture 2" descr="Full-size image (14 K)"/>
          <p:cNvPicPr>
            <a:picLocks noChangeAspect="1" noChangeArrowheads="1"/>
          </p:cNvPicPr>
          <p:nvPr/>
        </p:nvPicPr>
        <p:blipFill>
          <a:blip r:embed="rId3" cstate="email">
            <a:lum bright="-10000" contrast="20000"/>
            <a:extLst>
              <a:ext uri="{28A0092B-C50C-407E-A947-70E740481C1C}">
                <a14:useLocalDpi xmlns:a14="http://schemas.microsoft.com/office/drawing/2010/main"/>
              </a:ext>
            </a:extLst>
          </a:blip>
          <a:srcRect/>
          <a:stretch>
            <a:fillRect/>
          </a:stretch>
        </p:blipFill>
        <p:spPr bwMode="auto">
          <a:xfrm>
            <a:off x="507998" y="1219200"/>
            <a:ext cx="3225800" cy="2514600"/>
          </a:xfrm>
          <a:prstGeom prst="rect">
            <a:avLst/>
          </a:prstGeom>
          <a:noFill/>
        </p:spPr>
      </p:pic>
      <p:sp>
        <p:nvSpPr>
          <p:cNvPr id="4" name="Rectangle 8"/>
          <p:cNvSpPr txBox="1">
            <a:spLocks noChangeArrowheads="1"/>
          </p:cNvSpPr>
          <p:nvPr/>
        </p:nvSpPr>
        <p:spPr>
          <a:xfrm>
            <a:off x="-33867" y="32658"/>
            <a:ext cx="4402667" cy="1143000"/>
          </a:xfrm>
          <a:prstGeom prst="rect">
            <a:avLst/>
          </a:prstGeom>
        </p:spPr>
        <p:txBody>
          <a:bodyPr wrap="square" numCol="1" anchorCtr="0" compatLnSpc="1">
            <a:prstTxWarp prst="textNoShape">
              <a:avLst/>
            </a:prstTxWarp>
          </a:bodyPr>
          <a:lstStyle/>
          <a:p>
            <a:pPr algn="ctr">
              <a:lnSpc>
                <a:spcPct val="90000"/>
              </a:lnSpc>
              <a:defRPr/>
            </a:pPr>
            <a:r>
              <a:rPr lang="en-GB" sz="2400" b="1" i="0" kern="0" dirty="0" smtClean="0">
                <a:solidFill>
                  <a:srgbClr val="000000"/>
                </a:solidFill>
                <a:effectLst>
                  <a:outerShdw blurRad="38100" dist="38100" dir="2700000" algn="tl">
                    <a:srgbClr val="DDDDDD"/>
                  </a:outerShdw>
                </a:effectLst>
                <a:latin typeface="Corbel" panose="020B0503020204020204" pitchFamily="34" charset="0"/>
                <a:ea typeface="ＭＳ Ｐゴシック" pitchFamily="24" charset="-128"/>
                <a:cs typeface="ＭＳ Ｐゴシック"/>
              </a:rPr>
              <a:t>Regular Cannabis Use Increases Schizophrenia Risk in those with AKT1 rs2494732 genotype</a:t>
            </a:r>
            <a:endParaRPr lang="en-GB" sz="2400" b="1" i="0" kern="0" dirty="0">
              <a:solidFill>
                <a:srgbClr val="000000"/>
              </a:solidFill>
              <a:effectLst>
                <a:outerShdw blurRad="38100" dist="38100" dir="2700000" algn="tl">
                  <a:srgbClr val="DDDDDD"/>
                </a:outerShdw>
              </a:effectLst>
              <a:latin typeface="Corbel" panose="020B0503020204020204" pitchFamily="34" charset="0"/>
              <a:ea typeface="ＭＳ Ｐゴシック" pitchFamily="24" charset="-128"/>
              <a:cs typeface="ＭＳ Ｐゴシック"/>
            </a:endParaRPr>
          </a:p>
        </p:txBody>
      </p:sp>
      <p:sp>
        <p:nvSpPr>
          <p:cNvPr id="5" name="TextBox 1"/>
          <p:cNvSpPr txBox="1">
            <a:spLocks noChangeArrowheads="1"/>
          </p:cNvSpPr>
          <p:nvPr/>
        </p:nvSpPr>
        <p:spPr bwMode="auto">
          <a:xfrm>
            <a:off x="440764" y="6519446"/>
            <a:ext cx="38452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u="sng">
                <a:solidFill>
                  <a:schemeClr val="tx1"/>
                </a:solidFill>
                <a:latin typeface="Arial" charset="0"/>
                <a:ea typeface="ＭＳ Ｐゴシック" charset="0"/>
              </a:defRPr>
            </a:lvl1pPr>
            <a:lvl2pPr marL="742950" indent="-285750">
              <a:defRPr sz="2000" u="sng">
                <a:solidFill>
                  <a:schemeClr val="tx1"/>
                </a:solidFill>
                <a:latin typeface="Arial" charset="0"/>
                <a:ea typeface="ＭＳ Ｐゴシック" charset="0"/>
              </a:defRPr>
            </a:lvl2pPr>
            <a:lvl3pPr marL="1143000" indent="-228600">
              <a:defRPr sz="2000" u="sng">
                <a:solidFill>
                  <a:schemeClr val="tx1"/>
                </a:solidFill>
                <a:latin typeface="Arial" charset="0"/>
                <a:ea typeface="ＭＳ Ｐゴシック" charset="0"/>
              </a:defRPr>
            </a:lvl3pPr>
            <a:lvl4pPr marL="1600200" indent="-228600">
              <a:defRPr sz="2000" u="sng">
                <a:solidFill>
                  <a:schemeClr val="tx1"/>
                </a:solidFill>
                <a:latin typeface="Arial" charset="0"/>
                <a:ea typeface="ＭＳ Ｐゴシック" charset="0"/>
              </a:defRPr>
            </a:lvl4pPr>
            <a:lvl5pPr marL="2057400" indent="-228600">
              <a:defRPr sz="2000" u="sng">
                <a:solidFill>
                  <a:schemeClr val="tx1"/>
                </a:solidFill>
                <a:latin typeface="Arial" charset="0"/>
                <a:ea typeface="ＭＳ Ｐゴシック" charset="0"/>
              </a:defRPr>
            </a:lvl5pPr>
            <a:lvl6pPr marL="2514600" indent="-228600" algn="ctr" eaLnBrk="0" fontAlgn="base" hangingPunct="0">
              <a:spcBef>
                <a:spcPct val="0"/>
              </a:spcBef>
              <a:spcAft>
                <a:spcPct val="0"/>
              </a:spcAft>
              <a:defRPr sz="2000" u="sng">
                <a:solidFill>
                  <a:schemeClr val="tx1"/>
                </a:solidFill>
                <a:latin typeface="Arial" charset="0"/>
                <a:ea typeface="ＭＳ Ｐゴシック" charset="0"/>
              </a:defRPr>
            </a:lvl6pPr>
            <a:lvl7pPr marL="2971800" indent="-228600" algn="ctr" eaLnBrk="0" fontAlgn="base" hangingPunct="0">
              <a:spcBef>
                <a:spcPct val="0"/>
              </a:spcBef>
              <a:spcAft>
                <a:spcPct val="0"/>
              </a:spcAft>
              <a:defRPr sz="2000" u="sng">
                <a:solidFill>
                  <a:schemeClr val="tx1"/>
                </a:solidFill>
                <a:latin typeface="Arial" charset="0"/>
                <a:ea typeface="ＭＳ Ｐゴシック" charset="0"/>
              </a:defRPr>
            </a:lvl7pPr>
            <a:lvl8pPr marL="3429000" indent="-228600" algn="ctr" eaLnBrk="0" fontAlgn="base" hangingPunct="0">
              <a:spcBef>
                <a:spcPct val="0"/>
              </a:spcBef>
              <a:spcAft>
                <a:spcPct val="0"/>
              </a:spcAft>
              <a:defRPr sz="2000" u="sng">
                <a:solidFill>
                  <a:schemeClr val="tx1"/>
                </a:solidFill>
                <a:latin typeface="Arial" charset="0"/>
                <a:ea typeface="ＭＳ Ｐゴシック" charset="0"/>
              </a:defRPr>
            </a:lvl8pPr>
            <a:lvl9pPr marL="3886200" indent="-228600" algn="ctr" eaLnBrk="0" fontAlgn="base" hangingPunct="0">
              <a:spcBef>
                <a:spcPct val="0"/>
              </a:spcBef>
              <a:spcAft>
                <a:spcPct val="0"/>
              </a:spcAft>
              <a:defRPr sz="2000" u="sng">
                <a:solidFill>
                  <a:schemeClr val="tx1"/>
                </a:solidFill>
                <a:latin typeface="Arial" charset="0"/>
                <a:ea typeface="ＭＳ Ｐゴシック" charset="0"/>
              </a:defRPr>
            </a:lvl9pPr>
          </a:lstStyle>
          <a:p>
            <a:r>
              <a:rPr lang="en-GB" sz="1600" b="1" u="none" dirty="0">
                <a:solidFill>
                  <a:srgbClr val="000000"/>
                </a:solidFill>
                <a:latin typeface="Corbel" panose="020B0503020204020204" pitchFamily="34" charset="0"/>
              </a:rPr>
              <a:t>Di </a:t>
            </a:r>
            <a:r>
              <a:rPr lang="en-GB" sz="1600" b="1" u="none" dirty="0" err="1">
                <a:solidFill>
                  <a:srgbClr val="000000"/>
                </a:solidFill>
                <a:latin typeface="Corbel" panose="020B0503020204020204" pitchFamily="34" charset="0"/>
              </a:rPr>
              <a:t>Forti</a:t>
            </a:r>
            <a:r>
              <a:rPr lang="en-GB" sz="1600" b="1" u="none" dirty="0">
                <a:solidFill>
                  <a:srgbClr val="000000"/>
                </a:solidFill>
                <a:latin typeface="Corbel" panose="020B0503020204020204" pitchFamily="34" charset="0"/>
              </a:rPr>
              <a:t> et </a:t>
            </a:r>
            <a:r>
              <a:rPr lang="en-GB" sz="1600" b="1" u="none" dirty="0" smtClean="0">
                <a:solidFill>
                  <a:srgbClr val="000000"/>
                </a:solidFill>
                <a:latin typeface="Corbel" panose="020B0503020204020204" pitchFamily="34" charset="0"/>
              </a:rPr>
              <a:t>al., Biological </a:t>
            </a:r>
            <a:r>
              <a:rPr lang="en-GB" sz="1600" b="1" u="none" dirty="0">
                <a:solidFill>
                  <a:srgbClr val="000000"/>
                </a:solidFill>
                <a:latin typeface="Corbel" panose="020B0503020204020204" pitchFamily="34" charset="0"/>
              </a:rPr>
              <a:t>Psychiatry, </a:t>
            </a:r>
            <a:r>
              <a:rPr lang="en-GB" sz="1600" b="1" u="none" dirty="0" smtClean="0">
                <a:solidFill>
                  <a:srgbClr val="000000"/>
                </a:solidFill>
                <a:latin typeface="Corbel" panose="020B0503020204020204" pitchFamily="34" charset="0"/>
              </a:rPr>
              <a:t>2012.</a:t>
            </a:r>
            <a:endParaRPr lang="en-GB" sz="1600" b="1" u="none" dirty="0">
              <a:solidFill>
                <a:srgbClr val="000000"/>
              </a:solidFill>
              <a:latin typeface="Corbel" panose="020B0503020204020204" pitchFamily="34" charset="0"/>
            </a:endParaRPr>
          </a:p>
        </p:txBody>
      </p:sp>
      <p:sp>
        <p:nvSpPr>
          <p:cNvPr id="6" name="Rectangle 5"/>
          <p:cNvSpPr/>
          <p:nvPr/>
        </p:nvSpPr>
        <p:spPr>
          <a:xfrm>
            <a:off x="0" y="6096001"/>
            <a:ext cx="4572000" cy="480131"/>
          </a:xfrm>
          <a:prstGeom prst="rect">
            <a:avLst/>
          </a:prstGeom>
        </p:spPr>
        <p:txBody>
          <a:bodyPr>
            <a:spAutoFit/>
          </a:bodyPr>
          <a:lstStyle/>
          <a:p>
            <a:pPr algn="ctr">
              <a:lnSpc>
                <a:spcPct val="90000"/>
              </a:lnSpc>
            </a:pPr>
            <a:r>
              <a:rPr lang="en-GB" sz="1400" b="1" i="0" dirty="0">
                <a:solidFill>
                  <a:srgbClr val="000000"/>
                </a:solidFill>
                <a:effectLst>
                  <a:outerShdw blurRad="38100" dist="38100" dir="2700000" algn="tl">
                    <a:srgbClr val="DDDDDD"/>
                  </a:outerShdw>
                </a:effectLst>
                <a:latin typeface="Corbel" panose="020B0503020204020204" pitchFamily="34" charset="0"/>
                <a:cs typeface="Times New Roman" pitchFamily="18" charset="0"/>
              </a:rPr>
              <a:t>AKT1 genotype does not predict History of Cannabis use (p=0.772)  </a:t>
            </a:r>
            <a:r>
              <a:rPr lang="en-GB" sz="1400" b="1" i="0" dirty="0" smtClean="0">
                <a:solidFill>
                  <a:srgbClr val="000000"/>
                </a:solidFill>
                <a:effectLst>
                  <a:outerShdw blurRad="38100" dist="38100" dir="2700000" algn="tl">
                    <a:srgbClr val="DDDDDD"/>
                  </a:outerShdw>
                </a:effectLst>
                <a:latin typeface="Corbel" panose="020B0503020204020204" pitchFamily="34" charset="0"/>
                <a:cs typeface="Times New Roman" pitchFamily="18" charset="0"/>
              </a:rPr>
              <a:t>GXE multiplicative model: p</a:t>
            </a:r>
            <a:r>
              <a:rPr lang="en-GB" sz="1400" b="1" i="0" dirty="0">
                <a:solidFill>
                  <a:srgbClr val="000000"/>
                </a:solidFill>
                <a:effectLst>
                  <a:outerShdw blurRad="38100" dist="38100" dir="2700000" algn="tl">
                    <a:srgbClr val="DDDDDD"/>
                  </a:outerShdw>
                </a:effectLst>
                <a:latin typeface="Corbel" panose="020B0503020204020204" pitchFamily="34" charset="0"/>
                <a:cs typeface="Times New Roman" pitchFamily="18" charset="0"/>
              </a:rPr>
              <a:t>*=0.014</a:t>
            </a:r>
          </a:p>
        </p:txBody>
      </p:sp>
      <p:cxnSp>
        <p:nvCxnSpPr>
          <p:cNvPr id="8" name="Straight Connector 7"/>
          <p:cNvCxnSpPr/>
          <p:nvPr/>
        </p:nvCxnSpPr>
        <p:spPr>
          <a:xfrm>
            <a:off x="4436533" y="0"/>
            <a:ext cx="0" cy="685800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auto">
          <a:xfrm>
            <a:off x="1904597" y="1676400"/>
            <a:ext cx="1219200" cy="381000"/>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a:lnSpc>
                <a:spcPct val="80000"/>
              </a:lnSpc>
              <a:buClr>
                <a:srgbClr val="FF0000"/>
              </a:buClr>
              <a:buSzPct val="150000"/>
            </a:pPr>
            <a:endParaRPr lang="en-US" sz="2000" b="1" smtClean="0">
              <a:solidFill>
                <a:srgbClr val="000000"/>
              </a:solidFill>
              <a:latin typeface="Corbel" panose="020B0503020204020204" pitchFamily="34" charset="0"/>
            </a:endParaRPr>
          </a:p>
        </p:txBody>
      </p:sp>
      <p:sp>
        <p:nvSpPr>
          <p:cNvPr id="13" name="TextBox 12"/>
          <p:cNvSpPr txBox="1"/>
          <p:nvPr/>
        </p:nvSpPr>
        <p:spPr>
          <a:xfrm>
            <a:off x="1811061" y="1661747"/>
            <a:ext cx="1625600" cy="415498"/>
          </a:xfrm>
          <a:prstGeom prst="rect">
            <a:avLst/>
          </a:prstGeom>
          <a:noFill/>
        </p:spPr>
        <p:txBody>
          <a:bodyPr wrap="square" rtlCol="0">
            <a:spAutoFit/>
          </a:bodyPr>
          <a:lstStyle/>
          <a:p>
            <a:r>
              <a:rPr lang="en-US" sz="1050" b="1" i="0" dirty="0" smtClean="0">
                <a:solidFill>
                  <a:srgbClr val="000000"/>
                </a:solidFill>
                <a:latin typeface="Corbel" panose="020B0503020204020204" pitchFamily="34" charset="0"/>
                <a:cs typeface="Times New Roman" pitchFamily="18" charset="0"/>
              </a:rPr>
              <a:t>Never used cannabis</a:t>
            </a:r>
          </a:p>
          <a:p>
            <a:r>
              <a:rPr lang="en-US" sz="1050" b="1" i="0" dirty="0" smtClean="0">
                <a:solidFill>
                  <a:srgbClr val="000000"/>
                </a:solidFill>
                <a:latin typeface="Corbel" panose="020B0503020204020204" pitchFamily="34" charset="0"/>
                <a:cs typeface="Times New Roman" pitchFamily="18" charset="0"/>
              </a:rPr>
              <a:t>History of cannabis use</a:t>
            </a:r>
            <a:endParaRPr lang="en-US" sz="1050" b="1" i="0" dirty="0">
              <a:solidFill>
                <a:srgbClr val="000000"/>
              </a:solidFill>
              <a:latin typeface="Corbel" panose="020B0503020204020204" pitchFamily="34" charset="0"/>
              <a:cs typeface="Times New Roman" pitchFamily="18" charset="0"/>
            </a:endParaRPr>
          </a:p>
        </p:txBody>
      </p:sp>
      <p:sp>
        <p:nvSpPr>
          <p:cNvPr id="16" name="Rectangle 15"/>
          <p:cNvSpPr/>
          <p:nvPr/>
        </p:nvSpPr>
        <p:spPr bwMode="auto">
          <a:xfrm>
            <a:off x="1198235" y="4038600"/>
            <a:ext cx="1896533" cy="533400"/>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a:lnSpc>
                <a:spcPct val="80000"/>
              </a:lnSpc>
              <a:buClr>
                <a:srgbClr val="FF0000"/>
              </a:buClr>
              <a:buSzPct val="150000"/>
            </a:pPr>
            <a:endParaRPr lang="en-US" sz="2000" b="1" smtClean="0">
              <a:solidFill>
                <a:srgbClr val="000000"/>
              </a:solidFill>
              <a:latin typeface="Corbel" panose="020B0503020204020204" pitchFamily="34" charset="0"/>
            </a:endParaRPr>
          </a:p>
        </p:txBody>
      </p:sp>
      <p:sp>
        <p:nvSpPr>
          <p:cNvPr id="15" name="TextBox 14"/>
          <p:cNvSpPr txBox="1"/>
          <p:nvPr/>
        </p:nvSpPr>
        <p:spPr>
          <a:xfrm>
            <a:off x="1185334" y="3981669"/>
            <a:ext cx="2099733" cy="800604"/>
          </a:xfrm>
          <a:prstGeom prst="rect">
            <a:avLst/>
          </a:prstGeom>
          <a:solidFill>
            <a:schemeClr val="bg1"/>
          </a:solidFill>
        </p:spPr>
        <p:txBody>
          <a:bodyPr wrap="square" rtlCol="0">
            <a:spAutoFit/>
          </a:bodyPr>
          <a:lstStyle/>
          <a:p>
            <a:pPr>
              <a:lnSpc>
                <a:spcPct val="110000"/>
              </a:lnSpc>
            </a:pPr>
            <a:r>
              <a:rPr lang="en-US" sz="1050" b="1" i="0" dirty="0" smtClean="0">
                <a:solidFill>
                  <a:srgbClr val="000000"/>
                </a:solidFill>
                <a:latin typeface="Corbel" panose="020B0503020204020204" pitchFamily="34" charset="0"/>
                <a:cs typeface="Times New Roman" pitchFamily="18" charset="0"/>
              </a:rPr>
              <a:t>Never used cannabis</a:t>
            </a:r>
          </a:p>
          <a:p>
            <a:pPr>
              <a:lnSpc>
                <a:spcPct val="110000"/>
              </a:lnSpc>
            </a:pPr>
            <a:r>
              <a:rPr lang="en-US" sz="1050" b="1" i="0" dirty="0" smtClean="0">
                <a:solidFill>
                  <a:srgbClr val="000000"/>
                </a:solidFill>
                <a:latin typeface="Corbel" panose="020B0503020204020204" pitchFamily="34" charset="0"/>
                <a:cs typeface="Times New Roman" pitchFamily="18" charset="0"/>
              </a:rPr>
              <a:t>Used cannabis at week ends or less</a:t>
            </a:r>
          </a:p>
          <a:p>
            <a:pPr>
              <a:lnSpc>
                <a:spcPct val="110000"/>
              </a:lnSpc>
            </a:pPr>
            <a:r>
              <a:rPr lang="en-US" sz="1050" b="1" i="0" dirty="0" smtClean="0">
                <a:solidFill>
                  <a:srgbClr val="000000"/>
                </a:solidFill>
                <a:latin typeface="Corbel" panose="020B0503020204020204" pitchFamily="34" charset="0"/>
                <a:cs typeface="Times New Roman" pitchFamily="18" charset="0"/>
              </a:rPr>
              <a:t>Used cannabis everyday</a:t>
            </a:r>
            <a:endParaRPr lang="en-US" sz="1050" b="1" i="0" dirty="0">
              <a:solidFill>
                <a:srgbClr val="000000"/>
              </a:solidFill>
              <a:latin typeface="Corbel" panose="020B0503020204020204" pitchFamily="34" charset="0"/>
              <a:cs typeface="Times New Roman" pitchFamily="18" charset="0"/>
            </a:endParaRPr>
          </a:p>
        </p:txBody>
      </p:sp>
      <p:sp>
        <p:nvSpPr>
          <p:cNvPr id="19" name="Rectangle 18"/>
          <p:cNvSpPr/>
          <p:nvPr/>
        </p:nvSpPr>
        <p:spPr bwMode="auto">
          <a:xfrm>
            <a:off x="262869" y="4619172"/>
            <a:ext cx="338667" cy="228600"/>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a:lnSpc>
                <a:spcPct val="80000"/>
              </a:lnSpc>
              <a:buClr>
                <a:srgbClr val="FF0000"/>
              </a:buClr>
              <a:buSzPct val="150000"/>
            </a:pPr>
            <a:endParaRPr lang="en-US" sz="2000" b="1" smtClean="0">
              <a:solidFill>
                <a:srgbClr val="000000"/>
              </a:solidFill>
              <a:latin typeface="Corbel" panose="020B0503020204020204" pitchFamily="34" charset="0"/>
            </a:endParaRPr>
          </a:p>
        </p:txBody>
      </p:sp>
      <p:sp>
        <p:nvSpPr>
          <p:cNvPr id="18" name="TextBox 17"/>
          <p:cNvSpPr txBox="1"/>
          <p:nvPr/>
        </p:nvSpPr>
        <p:spPr>
          <a:xfrm>
            <a:off x="194707" y="4217234"/>
            <a:ext cx="400110" cy="964367"/>
          </a:xfrm>
          <a:prstGeom prst="rect">
            <a:avLst/>
          </a:prstGeom>
          <a:solidFill>
            <a:schemeClr val="bg1"/>
          </a:solidFill>
        </p:spPr>
        <p:txBody>
          <a:bodyPr vert="vert270" wrap="none" rtlCol="0">
            <a:spAutoFit/>
          </a:bodyPr>
          <a:lstStyle/>
          <a:p>
            <a:r>
              <a:rPr lang="en-US" sz="1400" b="1" i="0" dirty="0" smtClean="0">
                <a:solidFill>
                  <a:srgbClr val="000000"/>
                </a:solidFill>
                <a:latin typeface="Corbel" panose="020B0503020204020204" pitchFamily="34" charset="0"/>
                <a:cs typeface="Times New Roman" pitchFamily="18" charset="0"/>
              </a:rPr>
              <a:t>Odds Ratio</a:t>
            </a:r>
            <a:endParaRPr lang="en-US" sz="1400" b="1" i="0" dirty="0">
              <a:solidFill>
                <a:srgbClr val="000000"/>
              </a:solidFill>
              <a:latin typeface="Corbel" panose="020B0503020204020204" pitchFamily="34" charset="0"/>
              <a:cs typeface="Times New Roman" pitchFamily="18" charset="0"/>
            </a:endParaRPr>
          </a:p>
        </p:txBody>
      </p:sp>
      <p:sp>
        <p:nvSpPr>
          <p:cNvPr id="20" name="Rectangle 19"/>
          <p:cNvSpPr/>
          <p:nvPr/>
        </p:nvSpPr>
        <p:spPr bwMode="auto">
          <a:xfrm>
            <a:off x="783968" y="1281789"/>
            <a:ext cx="2937128" cy="2223410"/>
          </a:xfrm>
          <a:prstGeom prst="rect">
            <a:avLst/>
          </a:prstGeom>
          <a:noFill/>
          <a:ln w="19050" cap="flat" cmpd="sng" algn="ctr">
            <a:solidFill>
              <a:srgbClr val="00206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80000"/>
              </a:lnSpc>
              <a:spcBef>
                <a:spcPct val="0"/>
              </a:spcBef>
              <a:spcAft>
                <a:spcPct val="0"/>
              </a:spcAft>
              <a:buClr>
                <a:srgbClr val="FF0000"/>
              </a:buClr>
              <a:buSzPct val="150000"/>
              <a:buFontTx/>
              <a:buNone/>
              <a:tabLst/>
            </a:pPr>
            <a:endParaRPr kumimoji="0" lang="en-US" sz="2000" b="1" i="1" u="none" strike="noStrike" cap="none" normalizeH="0" baseline="0" smtClean="0">
              <a:ln>
                <a:noFill/>
              </a:ln>
              <a:solidFill>
                <a:schemeClr val="tx2"/>
              </a:solidFill>
              <a:effectLst/>
              <a:latin typeface="Corbel" panose="020B0503020204020204" pitchFamily="34" charset="0"/>
            </a:endParaRPr>
          </a:p>
        </p:txBody>
      </p:sp>
      <p:sp>
        <p:nvSpPr>
          <p:cNvPr id="25" name="TextBox 24"/>
          <p:cNvSpPr txBox="1"/>
          <p:nvPr/>
        </p:nvSpPr>
        <p:spPr>
          <a:xfrm>
            <a:off x="846666" y="3505200"/>
            <a:ext cx="2874429" cy="461665"/>
          </a:xfrm>
          <a:prstGeom prst="rect">
            <a:avLst/>
          </a:prstGeom>
          <a:solidFill>
            <a:schemeClr val="bg1"/>
          </a:solidFill>
        </p:spPr>
        <p:txBody>
          <a:bodyPr wrap="square" rtlCol="0">
            <a:spAutoFit/>
          </a:bodyPr>
          <a:lstStyle/>
          <a:p>
            <a:r>
              <a:rPr lang="en-US" sz="1200" b="1" i="0" dirty="0" smtClean="0">
                <a:solidFill>
                  <a:schemeClr val="tx1"/>
                </a:solidFill>
                <a:latin typeface="Corbel" panose="020B0503020204020204" pitchFamily="34" charset="0"/>
              </a:rPr>
              <a:t>AKT1(T/T)                AKT1(C/T)              AKT1(C/C)</a:t>
            </a:r>
            <a:endParaRPr lang="en-US" sz="1200" b="1" i="0" dirty="0">
              <a:solidFill>
                <a:schemeClr val="tx1"/>
              </a:solidFill>
              <a:latin typeface="Corbel" panose="020B0503020204020204" pitchFamily="34" charset="0"/>
            </a:endParaRPr>
          </a:p>
        </p:txBody>
      </p:sp>
      <p:sp>
        <p:nvSpPr>
          <p:cNvPr id="21" name="Rectangle 20"/>
          <p:cNvSpPr/>
          <p:nvPr/>
        </p:nvSpPr>
        <p:spPr bwMode="auto">
          <a:xfrm>
            <a:off x="795869" y="3733801"/>
            <a:ext cx="2933698" cy="2104350"/>
          </a:xfrm>
          <a:prstGeom prst="rect">
            <a:avLst/>
          </a:prstGeom>
          <a:noFill/>
          <a:ln w="19050" cap="flat" cmpd="sng" algn="ctr">
            <a:solidFill>
              <a:srgbClr val="00206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80000"/>
              </a:lnSpc>
              <a:spcBef>
                <a:spcPct val="0"/>
              </a:spcBef>
              <a:spcAft>
                <a:spcPct val="0"/>
              </a:spcAft>
              <a:buClr>
                <a:srgbClr val="FF0000"/>
              </a:buClr>
              <a:buSzPct val="150000"/>
              <a:buFontTx/>
              <a:buNone/>
              <a:tabLst/>
            </a:pPr>
            <a:endParaRPr kumimoji="0" lang="en-US" sz="2000" b="1" i="1" u="none" strike="noStrike" cap="none" normalizeH="0" baseline="0" smtClean="0">
              <a:ln>
                <a:noFill/>
              </a:ln>
              <a:solidFill>
                <a:schemeClr val="tx2"/>
              </a:solidFill>
              <a:effectLst/>
              <a:latin typeface="Corbel" panose="020B0503020204020204" pitchFamily="34" charset="0"/>
            </a:endParaRPr>
          </a:p>
        </p:txBody>
      </p:sp>
      <p:sp>
        <p:nvSpPr>
          <p:cNvPr id="22" name="Rectangle 21"/>
          <p:cNvSpPr/>
          <p:nvPr/>
        </p:nvSpPr>
        <p:spPr bwMode="auto">
          <a:xfrm>
            <a:off x="1066803" y="3986216"/>
            <a:ext cx="2015064" cy="580351"/>
          </a:xfrm>
          <a:prstGeom prst="rect">
            <a:avLst/>
          </a:prstGeom>
          <a:noFill/>
          <a:ln w="19050" cap="flat" cmpd="sng" algn="ctr">
            <a:solidFill>
              <a:srgbClr val="00206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80000"/>
              </a:lnSpc>
              <a:spcBef>
                <a:spcPct val="0"/>
              </a:spcBef>
              <a:spcAft>
                <a:spcPct val="0"/>
              </a:spcAft>
              <a:buClr>
                <a:srgbClr val="FF0000"/>
              </a:buClr>
              <a:buSzPct val="150000"/>
              <a:buFontTx/>
              <a:buNone/>
              <a:tabLst/>
            </a:pPr>
            <a:endParaRPr kumimoji="0" lang="en-US" sz="2000" b="1" i="1" u="none" strike="noStrike" cap="none" normalizeH="0" baseline="0" smtClean="0">
              <a:ln>
                <a:noFill/>
              </a:ln>
              <a:solidFill>
                <a:schemeClr val="tx2"/>
              </a:solidFill>
              <a:effectLst/>
              <a:latin typeface="Corbel" panose="020B0503020204020204" pitchFamily="34" charset="0"/>
            </a:endParaRPr>
          </a:p>
        </p:txBody>
      </p:sp>
      <p:sp>
        <p:nvSpPr>
          <p:cNvPr id="26" name="TextBox 25"/>
          <p:cNvSpPr txBox="1"/>
          <p:nvPr/>
        </p:nvSpPr>
        <p:spPr>
          <a:xfrm>
            <a:off x="846667" y="5867402"/>
            <a:ext cx="2980267" cy="461665"/>
          </a:xfrm>
          <a:prstGeom prst="rect">
            <a:avLst/>
          </a:prstGeom>
          <a:solidFill>
            <a:schemeClr val="bg1"/>
          </a:solidFill>
        </p:spPr>
        <p:txBody>
          <a:bodyPr wrap="square" rtlCol="0">
            <a:spAutoFit/>
          </a:bodyPr>
          <a:lstStyle/>
          <a:p>
            <a:r>
              <a:rPr lang="en-US" sz="1200" b="1" i="0" dirty="0" smtClean="0">
                <a:solidFill>
                  <a:schemeClr val="tx1"/>
                </a:solidFill>
                <a:latin typeface="Corbel" panose="020B0503020204020204" pitchFamily="34" charset="0"/>
              </a:rPr>
              <a:t>AKT1(T/T)                   AKT(C/T)                 AKT1(C/C)</a:t>
            </a:r>
            <a:endParaRPr lang="en-US" sz="1200" b="1" i="0" dirty="0">
              <a:solidFill>
                <a:schemeClr val="tx1"/>
              </a:solidFill>
              <a:latin typeface="Corbel" panose="020B0503020204020204" pitchFamily="34" charset="0"/>
            </a:endParaRPr>
          </a:p>
        </p:txBody>
      </p:sp>
      <p:sp>
        <p:nvSpPr>
          <p:cNvPr id="23" name="Rectangle 22"/>
          <p:cNvSpPr/>
          <p:nvPr/>
        </p:nvSpPr>
        <p:spPr bwMode="auto">
          <a:xfrm>
            <a:off x="1727200" y="1629229"/>
            <a:ext cx="1435301" cy="457200"/>
          </a:xfrm>
          <a:prstGeom prst="rect">
            <a:avLst/>
          </a:prstGeom>
          <a:noFill/>
          <a:ln w="19050" cap="flat" cmpd="sng" algn="ctr">
            <a:solidFill>
              <a:srgbClr val="00206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80000"/>
              </a:lnSpc>
              <a:spcBef>
                <a:spcPct val="0"/>
              </a:spcBef>
              <a:spcAft>
                <a:spcPct val="0"/>
              </a:spcAft>
              <a:buClr>
                <a:srgbClr val="FF0000"/>
              </a:buClr>
              <a:buSzPct val="150000"/>
              <a:buFontTx/>
              <a:buNone/>
              <a:tabLst/>
            </a:pPr>
            <a:endParaRPr kumimoji="0" lang="en-US" sz="2000" b="1" i="1" u="none" strike="noStrike" cap="none" normalizeH="0" baseline="0" smtClean="0">
              <a:ln>
                <a:noFill/>
              </a:ln>
              <a:solidFill>
                <a:schemeClr val="tx2"/>
              </a:solidFill>
              <a:effectLst/>
              <a:latin typeface="Corbel" panose="020B0503020204020204" pitchFamily="34" charset="0"/>
            </a:endParaRPr>
          </a:p>
        </p:txBody>
      </p:sp>
      <p:sp>
        <p:nvSpPr>
          <p:cNvPr id="24" name="Rectangle 23"/>
          <p:cNvSpPr/>
          <p:nvPr/>
        </p:nvSpPr>
        <p:spPr bwMode="auto">
          <a:xfrm>
            <a:off x="398336" y="2267856"/>
            <a:ext cx="338667" cy="228600"/>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a:lnSpc>
                <a:spcPct val="80000"/>
              </a:lnSpc>
              <a:buClr>
                <a:srgbClr val="FF0000"/>
              </a:buClr>
              <a:buSzPct val="150000"/>
            </a:pPr>
            <a:endParaRPr lang="en-US" sz="2000" b="1" smtClean="0">
              <a:solidFill>
                <a:srgbClr val="000000"/>
              </a:solidFill>
              <a:latin typeface="Corbel" panose="020B0503020204020204" pitchFamily="34" charset="0"/>
            </a:endParaRPr>
          </a:p>
        </p:txBody>
      </p:sp>
      <p:sp>
        <p:nvSpPr>
          <p:cNvPr id="17" name="TextBox 16"/>
          <p:cNvSpPr txBox="1"/>
          <p:nvPr/>
        </p:nvSpPr>
        <p:spPr>
          <a:xfrm>
            <a:off x="194707" y="1905001"/>
            <a:ext cx="400110" cy="964367"/>
          </a:xfrm>
          <a:prstGeom prst="rect">
            <a:avLst/>
          </a:prstGeom>
          <a:noFill/>
        </p:spPr>
        <p:txBody>
          <a:bodyPr vert="vert270" wrap="none" rtlCol="0">
            <a:spAutoFit/>
          </a:bodyPr>
          <a:lstStyle/>
          <a:p>
            <a:r>
              <a:rPr lang="en-US" sz="1400" b="1" i="0" dirty="0" smtClean="0">
                <a:solidFill>
                  <a:srgbClr val="000000"/>
                </a:solidFill>
                <a:latin typeface="Corbel" panose="020B0503020204020204" pitchFamily="34" charset="0"/>
                <a:cs typeface="Times New Roman" pitchFamily="18" charset="0"/>
              </a:rPr>
              <a:t>Odds Ratio</a:t>
            </a:r>
            <a:endParaRPr lang="en-US" sz="1400" b="1" i="0" dirty="0">
              <a:solidFill>
                <a:srgbClr val="000000"/>
              </a:solidFill>
              <a:latin typeface="Corbel" panose="020B0503020204020204" pitchFamily="34" charset="0"/>
              <a:cs typeface="Times New Roman" pitchFamily="18" charset="0"/>
            </a:endParaRPr>
          </a:p>
        </p:txBody>
      </p:sp>
      <p:sp>
        <p:nvSpPr>
          <p:cNvPr id="31" name="Rectangle 30"/>
          <p:cNvSpPr/>
          <p:nvPr/>
        </p:nvSpPr>
        <p:spPr bwMode="auto">
          <a:xfrm>
            <a:off x="4470399" y="5765227"/>
            <a:ext cx="4707468" cy="1052899"/>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80000"/>
              </a:lnSpc>
              <a:spcBef>
                <a:spcPct val="0"/>
              </a:spcBef>
              <a:spcAft>
                <a:spcPct val="0"/>
              </a:spcAft>
              <a:buClr>
                <a:srgbClr val="FF0000"/>
              </a:buClr>
              <a:buSzPct val="150000"/>
              <a:buFontTx/>
              <a:buNone/>
              <a:tabLst/>
            </a:pPr>
            <a:endParaRPr kumimoji="0" lang="en-US" sz="2000" b="1" i="1" u="none" strike="noStrike" cap="none" normalizeH="0" baseline="0" dirty="0" smtClean="0">
              <a:ln>
                <a:noFill/>
              </a:ln>
              <a:solidFill>
                <a:schemeClr val="tx2"/>
              </a:solidFill>
              <a:effectLst/>
              <a:latin typeface="Times New Roman" pitchFamily="18" charset="0"/>
            </a:endParaRPr>
          </a:p>
        </p:txBody>
      </p:sp>
      <p:grpSp>
        <p:nvGrpSpPr>
          <p:cNvPr id="7" name="Group 6"/>
          <p:cNvGrpSpPr/>
          <p:nvPr/>
        </p:nvGrpSpPr>
        <p:grpSpPr>
          <a:xfrm>
            <a:off x="4462336" y="122670"/>
            <a:ext cx="4723595" cy="6735330"/>
            <a:chOff x="5020128" y="122670"/>
            <a:chExt cx="5314044" cy="6735330"/>
          </a:xfrm>
        </p:grpSpPr>
        <p:sp>
          <p:nvSpPr>
            <p:cNvPr id="3" name="TextBox 2"/>
            <p:cNvSpPr txBox="1"/>
            <p:nvPr/>
          </p:nvSpPr>
          <p:spPr>
            <a:xfrm>
              <a:off x="5905500" y="2183827"/>
              <a:ext cx="838200" cy="400110"/>
            </a:xfrm>
            <a:prstGeom prst="rect">
              <a:avLst/>
            </a:prstGeom>
            <a:solidFill>
              <a:schemeClr val="bg1"/>
            </a:solidFill>
          </p:spPr>
          <p:txBody>
            <a:bodyPr wrap="square" rtlCol="0">
              <a:spAutoFit/>
            </a:bodyPr>
            <a:lstStyle/>
            <a:p>
              <a:r>
                <a:rPr lang="en-US" sz="2000" i="0" dirty="0" smtClean="0">
                  <a:solidFill>
                    <a:schemeClr val="tx1"/>
                  </a:solidFill>
                  <a:latin typeface="Corbel" panose="020B0503020204020204" pitchFamily="34" charset="0"/>
                </a:rPr>
                <a:t>31.4</a:t>
              </a:r>
              <a:endParaRPr lang="en-US" sz="2000" i="0" dirty="0">
                <a:solidFill>
                  <a:schemeClr val="tx1"/>
                </a:solidFill>
                <a:latin typeface="Corbel" panose="020B0503020204020204" pitchFamily="34" charset="0"/>
              </a:endParaRPr>
            </a:p>
          </p:txBody>
        </p:sp>
        <p:sp>
          <p:nvSpPr>
            <p:cNvPr id="33" name="TextBox 32"/>
            <p:cNvSpPr txBox="1"/>
            <p:nvPr/>
          </p:nvSpPr>
          <p:spPr>
            <a:xfrm>
              <a:off x="6896100" y="2336227"/>
              <a:ext cx="838200" cy="400110"/>
            </a:xfrm>
            <a:prstGeom prst="rect">
              <a:avLst/>
            </a:prstGeom>
            <a:solidFill>
              <a:schemeClr val="bg1"/>
            </a:solidFill>
          </p:spPr>
          <p:txBody>
            <a:bodyPr wrap="square" rtlCol="0">
              <a:spAutoFit/>
            </a:bodyPr>
            <a:lstStyle/>
            <a:p>
              <a:r>
                <a:rPr lang="en-US" sz="2000" i="0" dirty="0" smtClean="0">
                  <a:solidFill>
                    <a:schemeClr val="tx1"/>
                  </a:solidFill>
                  <a:latin typeface="Corbel" panose="020B0503020204020204" pitchFamily="34" charset="0"/>
                </a:rPr>
                <a:t>31.1</a:t>
              </a:r>
              <a:endParaRPr lang="en-US" sz="2000" i="0" dirty="0">
                <a:solidFill>
                  <a:schemeClr val="tx1"/>
                </a:solidFill>
                <a:latin typeface="Corbel" panose="020B0503020204020204" pitchFamily="34" charset="0"/>
              </a:endParaRPr>
            </a:p>
          </p:txBody>
        </p:sp>
        <p:sp>
          <p:nvSpPr>
            <p:cNvPr id="34" name="TextBox 33"/>
            <p:cNvSpPr txBox="1"/>
            <p:nvPr/>
          </p:nvSpPr>
          <p:spPr>
            <a:xfrm>
              <a:off x="7581900" y="2850517"/>
              <a:ext cx="838200" cy="400110"/>
            </a:xfrm>
            <a:prstGeom prst="rect">
              <a:avLst/>
            </a:prstGeom>
            <a:solidFill>
              <a:schemeClr val="bg1"/>
            </a:solidFill>
          </p:spPr>
          <p:txBody>
            <a:bodyPr wrap="square" rtlCol="0">
              <a:spAutoFit/>
            </a:bodyPr>
            <a:lstStyle/>
            <a:p>
              <a:r>
                <a:rPr lang="en-US" sz="2000" i="0" dirty="0" smtClean="0">
                  <a:solidFill>
                    <a:schemeClr val="tx1"/>
                  </a:solidFill>
                  <a:latin typeface="Corbel" panose="020B0503020204020204" pitchFamily="34" charset="0"/>
                </a:rPr>
                <a:t>29.5</a:t>
              </a:r>
              <a:endParaRPr lang="en-US" sz="2000" i="0" dirty="0">
                <a:solidFill>
                  <a:schemeClr val="tx1"/>
                </a:solidFill>
                <a:latin typeface="Corbel" panose="020B0503020204020204" pitchFamily="34" charset="0"/>
              </a:endParaRPr>
            </a:p>
          </p:txBody>
        </p:sp>
        <p:sp>
          <p:nvSpPr>
            <p:cNvPr id="35" name="TextBox 34"/>
            <p:cNvSpPr txBox="1"/>
            <p:nvPr/>
          </p:nvSpPr>
          <p:spPr>
            <a:xfrm>
              <a:off x="8191501" y="3764917"/>
              <a:ext cx="838200" cy="707886"/>
            </a:xfrm>
            <a:prstGeom prst="rect">
              <a:avLst/>
            </a:prstGeom>
            <a:solidFill>
              <a:schemeClr val="bg1"/>
            </a:solidFill>
          </p:spPr>
          <p:txBody>
            <a:bodyPr wrap="square" rtlCol="0">
              <a:spAutoFit/>
            </a:bodyPr>
            <a:lstStyle/>
            <a:p>
              <a:r>
                <a:rPr lang="en-US" sz="2000" i="0" dirty="0" smtClean="0">
                  <a:solidFill>
                    <a:schemeClr val="tx1"/>
                  </a:solidFill>
                  <a:latin typeface="Corbel" panose="020B0503020204020204" pitchFamily="34" charset="0"/>
                </a:rPr>
                <a:t>26.5*</a:t>
              </a:r>
              <a:endParaRPr lang="en-US" sz="2000" i="0" dirty="0">
                <a:solidFill>
                  <a:schemeClr val="tx1"/>
                </a:solidFill>
                <a:latin typeface="Corbel" panose="020B0503020204020204" pitchFamily="34" charset="0"/>
              </a:endParaRPr>
            </a:p>
          </p:txBody>
        </p:sp>
        <p:sp>
          <p:nvSpPr>
            <p:cNvPr id="36" name="TextBox 35"/>
            <p:cNvSpPr txBox="1"/>
            <p:nvPr/>
          </p:nvSpPr>
          <p:spPr>
            <a:xfrm>
              <a:off x="8953500" y="4222117"/>
              <a:ext cx="838200" cy="707886"/>
            </a:xfrm>
            <a:prstGeom prst="rect">
              <a:avLst/>
            </a:prstGeom>
            <a:solidFill>
              <a:schemeClr val="bg1"/>
            </a:solidFill>
          </p:spPr>
          <p:txBody>
            <a:bodyPr wrap="square" rtlCol="0">
              <a:spAutoFit/>
            </a:bodyPr>
            <a:lstStyle/>
            <a:p>
              <a:r>
                <a:rPr lang="en-US" sz="2000" i="0" dirty="0" smtClean="0">
                  <a:solidFill>
                    <a:schemeClr val="tx1"/>
                  </a:solidFill>
                  <a:latin typeface="Corbel" panose="020B0503020204020204" pitchFamily="34" charset="0"/>
                </a:rPr>
                <a:t>25.2*</a:t>
              </a:r>
              <a:endParaRPr lang="en-US" sz="2000" i="0" dirty="0">
                <a:solidFill>
                  <a:schemeClr val="tx1"/>
                </a:solidFill>
                <a:latin typeface="Corbel" panose="020B0503020204020204" pitchFamily="34" charset="0"/>
              </a:endParaRPr>
            </a:p>
          </p:txBody>
        </p:sp>
        <p:sp>
          <p:nvSpPr>
            <p:cNvPr id="28" name="TextBox 27"/>
            <p:cNvSpPr txBox="1"/>
            <p:nvPr/>
          </p:nvSpPr>
          <p:spPr>
            <a:xfrm>
              <a:off x="5924130" y="5765227"/>
              <a:ext cx="683841" cy="307777"/>
            </a:xfrm>
            <a:prstGeom prst="rect">
              <a:avLst/>
            </a:prstGeom>
            <a:solidFill>
              <a:schemeClr val="bg1"/>
            </a:solidFill>
          </p:spPr>
          <p:txBody>
            <a:bodyPr wrap="none" rtlCol="0">
              <a:spAutoFit/>
            </a:bodyPr>
            <a:lstStyle/>
            <a:p>
              <a:r>
                <a:rPr lang="en-US" sz="1400" b="1" i="0" dirty="0" smtClean="0">
                  <a:solidFill>
                    <a:schemeClr val="tx1"/>
                  </a:solidFill>
                  <a:latin typeface="Corbel" panose="020B0503020204020204" pitchFamily="34" charset="0"/>
                </a:rPr>
                <a:t>None</a:t>
              </a:r>
              <a:endParaRPr lang="en-US" sz="1400" b="1" i="0" dirty="0">
                <a:solidFill>
                  <a:schemeClr val="tx1"/>
                </a:solidFill>
                <a:latin typeface="Corbel" panose="020B0503020204020204" pitchFamily="34" charset="0"/>
              </a:endParaRPr>
            </a:p>
          </p:txBody>
        </p:sp>
        <p:sp>
          <p:nvSpPr>
            <p:cNvPr id="38" name="TextBox 37"/>
            <p:cNvSpPr txBox="1"/>
            <p:nvPr/>
          </p:nvSpPr>
          <p:spPr>
            <a:xfrm>
              <a:off x="6609930" y="5765227"/>
              <a:ext cx="856965" cy="738664"/>
            </a:xfrm>
            <a:prstGeom prst="rect">
              <a:avLst/>
            </a:prstGeom>
            <a:solidFill>
              <a:schemeClr val="bg1"/>
            </a:solidFill>
          </p:spPr>
          <p:txBody>
            <a:bodyPr wrap="none" rtlCol="0">
              <a:spAutoFit/>
            </a:bodyPr>
            <a:lstStyle/>
            <a:p>
              <a:r>
                <a:rPr lang="en-US" sz="1400" b="1" i="0" dirty="0" smtClean="0">
                  <a:solidFill>
                    <a:schemeClr val="tx1"/>
                  </a:solidFill>
                  <a:latin typeface="Corbel" panose="020B0503020204020204" pitchFamily="34" charset="0"/>
                </a:rPr>
                <a:t>≤ </a:t>
              </a:r>
            </a:p>
            <a:p>
              <a:r>
                <a:rPr lang="en-US" sz="1400" b="1" i="0" dirty="0" smtClean="0">
                  <a:solidFill>
                    <a:schemeClr val="tx1"/>
                  </a:solidFill>
                  <a:latin typeface="Corbel" panose="020B0503020204020204" pitchFamily="34" charset="0"/>
                </a:rPr>
                <a:t>Weekly</a:t>
              </a:r>
            </a:p>
            <a:p>
              <a:r>
                <a:rPr lang="en-US" sz="1400" b="1" i="0" dirty="0" smtClean="0">
                  <a:solidFill>
                    <a:schemeClr val="tx1"/>
                  </a:solidFill>
                  <a:latin typeface="Corbel" panose="020B0503020204020204" pitchFamily="34" charset="0"/>
                </a:rPr>
                <a:t>Hash</a:t>
              </a:r>
            </a:p>
          </p:txBody>
        </p:sp>
        <p:sp>
          <p:nvSpPr>
            <p:cNvPr id="39" name="TextBox 38"/>
            <p:cNvSpPr txBox="1"/>
            <p:nvPr/>
          </p:nvSpPr>
          <p:spPr>
            <a:xfrm>
              <a:off x="7295729" y="5765227"/>
              <a:ext cx="669414" cy="523220"/>
            </a:xfrm>
            <a:prstGeom prst="rect">
              <a:avLst/>
            </a:prstGeom>
            <a:solidFill>
              <a:schemeClr val="bg1"/>
            </a:solidFill>
          </p:spPr>
          <p:txBody>
            <a:bodyPr wrap="none" rtlCol="0">
              <a:spAutoFit/>
            </a:bodyPr>
            <a:lstStyle/>
            <a:p>
              <a:r>
                <a:rPr lang="en-US" sz="1400" b="1" i="0" dirty="0" smtClean="0">
                  <a:solidFill>
                    <a:schemeClr val="tx1"/>
                  </a:solidFill>
                  <a:latin typeface="Corbel" panose="020B0503020204020204" pitchFamily="34" charset="0"/>
                </a:rPr>
                <a:t>Daily</a:t>
              </a:r>
            </a:p>
            <a:p>
              <a:r>
                <a:rPr lang="en-US" sz="1400" b="1" i="0" dirty="0" smtClean="0">
                  <a:solidFill>
                    <a:schemeClr val="tx1"/>
                  </a:solidFill>
                  <a:latin typeface="Corbel" panose="020B0503020204020204" pitchFamily="34" charset="0"/>
                </a:rPr>
                <a:t>Hash</a:t>
              </a:r>
              <a:endParaRPr lang="en-US" sz="1400" b="1" i="0" dirty="0">
                <a:solidFill>
                  <a:schemeClr val="tx1"/>
                </a:solidFill>
                <a:latin typeface="Corbel" panose="020B0503020204020204" pitchFamily="34" charset="0"/>
              </a:endParaRPr>
            </a:p>
          </p:txBody>
        </p:sp>
        <p:sp>
          <p:nvSpPr>
            <p:cNvPr id="40" name="TextBox 39"/>
            <p:cNvSpPr txBox="1"/>
            <p:nvPr/>
          </p:nvSpPr>
          <p:spPr>
            <a:xfrm>
              <a:off x="7981531" y="5765227"/>
              <a:ext cx="856965" cy="738664"/>
            </a:xfrm>
            <a:prstGeom prst="rect">
              <a:avLst/>
            </a:prstGeom>
            <a:solidFill>
              <a:schemeClr val="bg1"/>
            </a:solidFill>
          </p:spPr>
          <p:txBody>
            <a:bodyPr wrap="none" rtlCol="0">
              <a:spAutoFit/>
            </a:bodyPr>
            <a:lstStyle/>
            <a:p>
              <a:r>
                <a:rPr lang="en-US" sz="1400" b="1" i="0" dirty="0" smtClean="0">
                  <a:solidFill>
                    <a:schemeClr val="tx1"/>
                  </a:solidFill>
                  <a:latin typeface="Corbel" panose="020B0503020204020204" pitchFamily="34" charset="0"/>
                </a:rPr>
                <a:t>≤ </a:t>
              </a:r>
            </a:p>
            <a:p>
              <a:r>
                <a:rPr lang="en-US" sz="1400" b="1" i="0" dirty="0" smtClean="0">
                  <a:solidFill>
                    <a:schemeClr val="tx1"/>
                  </a:solidFill>
                  <a:latin typeface="Corbel" panose="020B0503020204020204" pitchFamily="34" charset="0"/>
                </a:rPr>
                <a:t>Weekly</a:t>
              </a:r>
            </a:p>
            <a:p>
              <a:r>
                <a:rPr lang="en-US" sz="1400" b="1" i="0" dirty="0" smtClean="0">
                  <a:solidFill>
                    <a:schemeClr val="tx1"/>
                  </a:solidFill>
                  <a:latin typeface="Corbel" panose="020B0503020204020204" pitchFamily="34" charset="0"/>
                </a:rPr>
                <a:t>Skunk</a:t>
              </a:r>
              <a:endParaRPr lang="en-US" sz="1400" b="1" i="0" dirty="0">
                <a:solidFill>
                  <a:schemeClr val="tx1"/>
                </a:solidFill>
                <a:latin typeface="Corbel" panose="020B0503020204020204" pitchFamily="34" charset="0"/>
              </a:endParaRPr>
            </a:p>
          </p:txBody>
        </p:sp>
        <p:sp>
          <p:nvSpPr>
            <p:cNvPr id="41" name="TextBox 40"/>
            <p:cNvSpPr txBox="1"/>
            <p:nvPr/>
          </p:nvSpPr>
          <p:spPr>
            <a:xfrm>
              <a:off x="8648700" y="5765227"/>
              <a:ext cx="770403" cy="523220"/>
            </a:xfrm>
            <a:prstGeom prst="rect">
              <a:avLst/>
            </a:prstGeom>
            <a:solidFill>
              <a:schemeClr val="bg1"/>
            </a:solidFill>
          </p:spPr>
          <p:txBody>
            <a:bodyPr wrap="none" rtlCol="0">
              <a:spAutoFit/>
            </a:bodyPr>
            <a:lstStyle/>
            <a:p>
              <a:r>
                <a:rPr lang="en-US" sz="1400" b="1" i="0" dirty="0" smtClean="0">
                  <a:solidFill>
                    <a:schemeClr val="tx1"/>
                  </a:solidFill>
                  <a:latin typeface="Corbel" panose="020B0503020204020204" pitchFamily="34" charset="0"/>
                </a:rPr>
                <a:t>Daily</a:t>
              </a:r>
            </a:p>
            <a:p>
              <a:r>
                <a:rPr lang="en-US" sz="1400" b="1" i="0" dirty="0" smtClean="0">
                  <a:solidFill>
                    <a:schemeClr val="tx1"/>
                  </a:solidFill>
                  <a:latin typeface="Corbel" panose="020B0503020204020204" pitchFamily="34" charset="0"/>
                </a:rPr>
                <a:t>Skunk</a:t>
              </a:r>
              <a:endParaRPr lang="en-US" sz="1400" b="1" i="0" dirty="0">
                <a:solidFill>
                  <a:schemeClr val="tx1"/>
                </a:solidFill>
                <a:latin typeface="Corbel" panose="020B0503020204020204" pitchFamily="34" charset="0"/>
              </a:endParaRPr>
            </a:p>
          </p:txBody>
        </p:sp>
        <p:grpSp>
          <p:nvGrpSpPr>
            <p:cNvPr id="2" name="Group 1"/>
            <p:cNvGrpSpPr/>
            <p:nvPr/>
          </p:nvGrpSpPr>
          <p:grpSpPr>
            <a:xfrm>
              <a:off x="5020128" y="122670"/>
              <a:ext cx="5314044" cy="6735330"/>
              <a:chOff x="5020128" y="122670"/>
              <a:chExt cx="5314044" cy="6735330"/>
            </a:xfrm>
          </p:grpSpPr>
          <p:pic>
            <p:nvPicPr>
              <p:cNvPr id="27" name="Picture 26"/>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020128" y="1177019"/>
                <a:ext cx="5314044" cy="547335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1" name="Rectangle 10"/>
              <p:cNvSpPr/>
              <p:nvPr/>
            </p:nvSpPr>
            <p:spPr>
              <a:xfrm>
                <a:off x="5105400" y="122670"/>
                <a:ext cx="5067300" cy="867930"/>
              </a:xfrm>
              <a:prstGeom prst="rect">
                <a:avLst/>
              </a:prstGeom>
            </p:spPr>
            <p:txBody>
              <a:bodyPr wrap="square">
                <a:spAutoFit/>
              </a:bodyPr>
              <a:lstStyle/>
              <a:p>
                <a:pPr algn="ctr">
                  <a:lnSpc>
                    <a:spcPct val="90000"/>
                  </a:lnSpc>
                </a:pPr>
                <a:r>
                  <a:rPr lang="en-GB" sz="2800" b="1" i="0" dirty="0" smtClean="0">
                    <a:solidFill>
                      <a:srgbClr val="000000"/>
                    </a:solidFill>
                    <a:latin typeface="Corbel" panose="020B0503020204020204" pitchFamily="34" charset="0"/>
                  </a:rPr>
                  <a:t>High Potency Cannabis and Earlier Onset of Psychosis</a:t>
                </a:r>
                <a:endParaRPr lang="en-US" sz="2800" b="1" i="0" dirty="0">
                  <a:solidFill>
                    <a:srgbClr val="000000"/>
                  </a:solidFill>
                  <a:latin typeface="Corbel" panose="020B0503020204020204" pitchFamily="34" charset="0"/>
                </a:endParaRPr>
              </a:p>
            </p:txBody>
          </p:sp>
          <p:sp>
            <p:nvSpPr>
              <p:cNvPr id="29" name="Text Box 4"/>
              <p:cNvSpPr txBox="1">
                <a:spLocks noChangeArrowheads="1"/>
              </p:cNvSpPr>
              <p:nvPr/>
            </p:nvSpPr>
            <p:spPr bwMode="auto">
              <a:xfrm>
                <a:off x="5295900" y="6602413"/>
                <a:ext cx="4319588" cy="255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defPPr>
                  <a:defRPr lang="en-GB"/>
                </a:defPPr>
                <a:lvl1pPr algn="l" defTabSz="457200" rtl="0" fontAlgn="base" hangingPunct="0">
                  <a:lnSpc>
                    <a:spcPct val="93000"/>
                  </a:lnSpc>
                  <a:spcBef>
                    <a:spcPct val="0"/>
                  </a:spcBef>
                  <a:spcAft>
                    <a:spcPct val="0"/>
                  </a:spcAft>
                  <a:buClr>
                    <a:srgbClr val="000000"/>
                  </a:buClr>
                  <a:buSzPct val="45000"/>
                  <a:buFont typeface="Wingdings" charset="2"/>
                  <a:defRPr sz="2400" kern="1200">
                    <a:solidFill>
                      <a:schemeClr val="tx1"/>
                    </a:solidFill>
                    <a:latin typeface="Times New Roman" pitchFamily="16" charset="0"/>
                    <a:ea typeface="+mn-ea"/>
                    <a:cs typeface="+mn-cs"/>
                  </a:defRPr>
                </a:lvl1pPr>
                <a:lvl2pPr marL="431800" indent="-215900" algn="l" defTabSz="457200" rtl="0" fontAlgn="base" hangingPunct="0">
                  <a:lnSpc>
                    <a:spcPct val="93000"/>
                  </a:lnSpc>
                  <a:spcBef>
                    <a:spcPct val="0"/>
                  </a:spcBef>
                  <a:spcAft>
                    <a:spcPct val="0"/>
                  </a:spcAft>
                  <a:buClr>
                    <a:srgbClr val="000000"/>
                  </a:buClr>
                  <a:buSzPct val="45000"/>
                  <a:buFont typeface="Wingdings" charset="2"/>
                  <a:defRPr sz="2400" kern="1200">
                    <a:solidFill>
                      <a:schemeClr val="tx1"/>
                    </a:solidFill>
                    <a:latin typeface="Times New Roman" pitchFamily="16" charset="0"/>
                    <a:ea typeface="+mn-ea"/>
                    <a:cs typeface="+mn-cs"/>
                  </a:defRPr>
                </a:lvl2pPr>
                <a:lvl3pPr marL="647700" indent="-215900" algn="l" defTabSz="457200" rtl="0" fontAlgn="base" hangingPunct="0">
                  <a:lnSpc>
                    <a:spcPct val="93000"/>
                  </a:lnSpc>
                  <a:spcBef>
                    <a:spcPct val="0"/>
                  </a:spcBef>
                  <a:spcAft>
                    <a:spcPct val="0"/>
                  </a:spcAft>
                  <a:buClr>
                    <a:srgbClr val="000000"/>
                  </a:buClr>
                  <a:buSzPct val="45000"/>
                  <a:buFont typeface="Wingdings" charset="2"/>
                  <a:defRPr sz="2400" kern="1200">
                    <a:solidFill>
                      <a:schemeClr val="tx1"/>
                    </a:solidFill>
                    <a:latin typeface="Times New Roman" pitchFamily="16" charset="0"/>
                    <a:ea typeface="+mn-ea"/>
                    <a:cs typeface="+mn-cs"/>
                  </a:defRPr>
                </a:lvl3pPr>
                <a:lvl4pPr marL="863600" indent="-215900" algn="l" defTabSz="457200" rtl="0" fontAlgn="base" hangingPunct="0">
                  <a:lnSpc>
                    <a:spcPct val="93000"/>
                  </a:lnSpc>
                  <a:spcBef>
                    <a:spcPct val="0"/>
                  </a:spcBef>
                  <a:spcAft>
                    <a:spcPct val="0"/>
                  </a:spcAft>
                  <a:buClr>
                    <a:srgbClr val="000000"/>
                  </a:buClr>
                  <a:buSzPct val="45000"/>
                  <a:buFont typeface="Wingdings" charset="2"/>
                  <a:defRPr sz="2400" kern="1200">
                    <a:solidFill>
                      <a:schemeClr val="tx1"/>
                    </a:solidFill>
                    <a:latin typeface="Times New Roman" pitchFamily="16" charset="0"/>
                    <a:ea typeface="+mn-ea"/>
                    <a:cs typeface="+mn-cs"/>
                  </a:defRPr>
                </a:lvl4pPr>
                <a:lvl5pPr marL="1079500" indent="-215900" algn="l" defTabSz="457200" rtl="0" fontAlgn="base" hangingPunct="0">
                  <a:lnSpc>
                    <a:spcPct val="93000"/>
                  </a:lnSpc>
                  <a:spcBef>
                    <a:spcPct val="0"/>
                  </a:spcBef>
                  <a:spcAft>
                    <a:spcPct val="0"/>
                  </a:spcAft>
                  <a:buClr>
                    <a:srgbClr val="000000"/>
                  </a:buClr>
                  <a:buSzPct val="45000"/>
                  <a:buFont typeface="Wingdings" charset="2"/>
                  <a:defRPr sz="2400" kern="1200">
                    <a:solidFill>
                      <a:schemeClr val="tx1"/>
                    </a:solidFill>
                    <a:latin typeface="Times New Roman" pitchFamily="16" charset="0"/>
                    <a:ea typeface="+mn-ea"/>
                    <a:cs typeface="+mn-cs"/>
                  </a:defRPr>
                </a:lvl5pPr>
                <a:lvl6pPr marL="2286000" algn="l" defTabSz="914400" rtl="0" eaLnBrk="1" latinLnBrk="0" hangingPunct="1">
                  <a:defRPr sz="2400" kern="1200">
                    <a:solidFill>
                      <a:schemeClr val="tx1"/>
                    </a:solidFill>
                    <a:latin typeface="Times New Roman" pitchFamily="16" charset="0"/>
                    <a:ea typeface="+mn-ea"/>
                    <a:cs typeface="+mn-cs"/>
                  </a:defRPr>
                </a:lvl6pPr>
                <a:lvl7pPr marL="2743200" algn="l" defTabSz="914400" rtl="0" eaLnBrk="1" latinLnBrk="0" hangingPunct="1">
                  <a:defRPr sz="2400" kern="1200">
                    <a:solidFill>
                      <a:schemeClr val="tx1"/>
                    </a:solidFill>
                    <a:latin typeface="Times New Roman" pitchFamily="16" charset="0"/>
                    <a:ea typeface="+mn-ea"/>
                    <a:cs typeface="+mn-cs"/>
                  </a:defRPr>
                </a:lvl7pPr>
                <a:lvl8pPr marL="3200400" algn="l" defTabSz="914400" rtl="0" eaLnBrk="1" latinLnBrk="0" hangingPunct="1">
                  <a:defRPr sz="2400" kern="1200">
                    <a:solidFill>
                      <a:schemeClr val="tx1"/>
                    </a:solidFill>
                    <a:latin typeface="Times New Roman" pitchFamily="16" charset="0"/>
                    <a:ea typeface="+mn-ea"/>
                    <a:cs typeface="+mn-cs"/>
                  </a:defRPr>
                </a:lvl8pPr>
                <a:lvl9pPr marL="3657600" algn="l" defTabSz="914400" rtl="0" eaLnBrk="1" latinLnBrk="0" hangingPunct="1">
                  <a:defRPr sz="2400" kern="1200">
                    <a:solidFill>
                      <a:schemeClr val="tx1"/>
                    </a:solidFill>
                    <a:latin typeface="Times New Roman" pitchFamily="16" charset="0"/>
                    <a:ea typeface="+mn-ea"/>
                    <a:cs typeface="+mn-cs"/>
                  </a:defRPr>
                </a:lvl9pPr>
              </a:lstStyle>
              <a:p>
                <a:r>
                  <a:rPr lang="en-GB" altLang="en-US" sz="1200" b="1" dirty="0">
                    <a:latin typeface="Arial" charset="0"/>
                  </a:rPr>
                  <a:t>Di </a:t>
                </a:r>
                <a:r>
                  <a:rPr lang="en-GB" altLang="en-US" sz="1200" b="1" dirty="0" err="1">
                    <a:latin typeface="Arial" charset="0"/>
                  </a:rPr>
                  <a:t>Forti</a:t>
                </a:r>
                <a:r>
                  <a:rPr lang="en-GB" altLang="en-US" sz="1200" b="1" dirty="0">
                    <a:latin typeface="Arial" charset="0"/>
                  </a:rPr>
                  <a:t> M et al. </a:t>
                </a:r>
                <a:r>
                  <a:rPr lang="en-GB" altLang="en-US" sz="1200" b="1" dirty="0" err="1">
                    <a:latin typeface="Arial" charset="0"/>
                  </a:rPr>
                  <a:t>Schizophr</a:t>
                </a:r>
                <a:r>
                  <a:rPr lang="en-GB" altLang="en-US" sz="1200" b="1" dirty="0">
                    <a:latin typeface="Arial" charset="0"/>
                  </a:rPr>
                  <a:t> Bull 2013;schbul.sbt181</a:t>
                </a:r>
              </a:p>
            </p:txBody>
          </p:sp>
        </p:grpSp>
      </p:grpSp>
      <p:sp>
        <p:nvSpPr>
          <p:cNvPr id="37" name="Line 26"/>
          <p:cNvSpPr>
            <a:spLocks noChangeShapeType="1"/>
          </p:cNvSpPr>
          <p:nvPr/>
        </p:nvSpPr>
        <p:spPr bwMode="auto">
          <a:xfrm>
            <a:off x="-6571" y="1143000"/>
            <a:ext cx="9150571" cy="0"/>
          </a:xfrm>
          <a:prstGeom prst="line">
            <a:avLst/>
          </a:prstGeom>
          <a:noFill/>
          <a:ln w="57150">
            <a:solidFill>
              <a:srgbClr val="FF0000"/>
            </a:solidFill>
            <a:round/>
            <a:headEnd/>
            <a:tailEnd/>
          </a:ln>
          <a:effectLst/>
        </p:spPr>
        <p:txBody>
          <a:bodyPr wrap="none" lIns="80483" tIns="40287" rIns="80483" bIns="40287" anchor="ctr"/>
          <a:lstStyle/>
          <a:p>
            <a:pPr algn="ctr" defTabSz="401810" fontAlgn="auto">
              <a:lnSpc>
                <a:spcPct val="85000"/>
              </a:lnSpc>
              <a:spcBef>
                <a:spcPts val="0"/>
              </a:spcBef>
              <a:spcAft>
                <a:spcPts val="0"/>
              </a:spcAft>
            </a:pPr>
            <a:endParaRPr lang="en-US" sz="3400" i="0" dirty="0">
              <a:solidFill>
                <a:srgbClr val="FFFFFF"/>
              </a:solidFill>
              <a:latin typeface="Corbel" pitchFamily="34" charset="0"/>
              <a:ea typeface="ＭＳ Ｐゴシック" charset="-128"/>
              <a:sym typeface="Gill Sans" charset="0"/>
            </a:endParaRPr>
          </a:p>
        </p:txBody>
      </p:sp>
    </p:spTree>
    <p:extLst>
      <p:ext uri="{BB962C8B-B14F-4D97-AF65-F5344CB8AC3E}">
        <p14:creationId xmlns:p14="http://schemas.microsoft.com/office/powerpoint/2010/main" val="34013527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Title 1"/>
          <p:cNvSpPr>
            <a:spLocks noGrp="1"/>
          </p:cNvSpPr>
          <p:nvPr>
            <p:ph type="title"/>
          </p:nvPr>
        </p:nvSpPr>
        <p:spPr>
          <a:xfrm>
            <a:off x="846667" y="76200"/>
            <a:ext cx="7315200" cy="1143000"/>
          </a:xfrm>
        </p:spPr>
        <p:txBody>
          <a:bodyPr>
            <a:noAutofit/>
          </a:bodyPr>
          <a:lstStyle/>
          <a:p>
            <a:pPr algn="ctr"/>
            <a:r>
              <a:rPr lang="en-US" sz="3600" dirty="0" smtClean="0">
                <a:solidFill>
                  <a:schemeClr val="tx1"/>
                </a:solidFill>
                <a:latin typeface="Corbel" panose="020B0503020204020204" pitchFamily="34" charset="0"/>
                <a:cs typeface="Times New Roman" charset="0"/>
              </a:rPr>
              <a:t>Emergency Department Visits Involving Selected Drugs: 2008</a:t>
            </a:r>
          </a:p>
        </p:txBody>
      </p:sp>
      <p:sp>
        <p:nvSpPr>
          <p:cNvPr id="5125" name="Rectangle 5"/>
          <p:cNvSpPr>
            <a:spLocks noChangeArrowheads="1"/>
          </p:cNvSpPr>
          <p:nvPr/>
        </p:nvSpPr>
        <p:spPr bwMode="auto">
          <a:xfrm>
            <a:off x="3285067" y="6401767"/>
            <a:ext cx="6172200" cy="318036"/>
          </a:xfrm>
          <a:prstGeom prst="rect">
            <a:avLst/>
          </a:prstGeom>
          <a:noFill/>
          <a:ln w="9525">
            <a:noFill/>
            <a:miter lim="800000"/>
            <a:headEnd/>
            <a:tailEnd/>
          </a:ln>
        </p:spPr>
        <p:txBody>
          <a:bodyPr>
            <a:spAutoFit/>
          </a:bodyPr>
          <a:lstStyle/>
          <a:p>
            <a:pPr>
              <a:lnSpc>
                <a:spcPct val="90000"/>
              </a:lnSpc>
            </a:pPr>
            <a:r>
              <a:rPr lang="en-US" sz="1600" b="1">
                <a:solidFill>
                  <a:prstClr val="black"/>
                </a:solidFill>
                <a:latin typeface="Corbel" panose="020B0503020204020204" pitchFamily="34" charset="0"/>
                <a:cs typeface="Times New Roman" charset="0"/>
              </a:rPr>
              <a:t>Source: SAMHSA, 2008 DAWN.</a:t>
            </a:r>
          </a:p>
        </p:txBody>
      </p:sp>
      <p:graphicFrame>
        <p:nvGraphicFramePr>
          <p:cNvPr id="5122" name="Chart 8"/>
          <p:cNvGraphicFramePr>
            <a:graphicFrameLocks/>
          </p:cNvGraphicFramePr>
          <p:nvPr>
            <p:extLst>
              <p:ext uri="{D42A27DB-BD31-4B8C-83A1-F6EECF244321}">
                <p14:modId xmlns:p14="http://schemas.microsoft.com/office/powerpoint/2010/main" val="3762212269"/>
              </p:ext>
            </p:extLst>
          </p:nvPr>
        </p:nvGraphicFramePr>
        <p:xfrm>
          <a:off x="643467" y="1647826"/>
          <a:ext cx="7780867" cy="4676775"/>
        </p:xfrm>
        <a:graphic>
          <a:graphicData uri="http://schemas.openxmlformats.org/presentationml/2006/ole">
            <mc:AlternateContent xmlns:mc="http://schemas.openxmlformats.org/markup-compatibility/2006">
              <mc:Choice xmlns:v="urn:schemas-microsoft-com:vml" Requires="v">
                <p:oleObj spid="_x0000_s10241" name="Worksheet" r:id="rId4" imgW="8753373" imgH="4676869" progId="Excel.Sheet.8">
                  <p:embed/>
                </p:oleObj>
              </mc:Choice>
              <mc:Fallback>
                <p:oleObj name="Worksheet" r:id="rId4" imgW="8753373" imgH="4676869" progId="Excel.Sheet.8">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3467" y="1647826"/>
                        <a:ext cx="7780867" cy="46767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Rectangle 9"/>
          <p:cNvSpPr/>
          <p:nvPr/>
        </p:nvSpPr>
        <p:spPr>
          <a:xfrm>
            <a:off x="3939827" y="3581400"/>
            <a:ext cx="1151467" cy="2667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Corbel" panose="020B0503020204020204" pitchFamily="34" charset="0"/>
              <a:ea typeface="Osaka" charset="-128"/>
              <a:cs typeface="Osaka" charset="-128"/>
            </a:endParaRPr>
          </a:p>
        </p:txBody>
      </p:sp>
      <p:sp>
        <p:nvSpPr>
          <p:cNvPr id="8" name="Line 26"/>
          <p:cNvSpPr>
            <a:spLocks noChangeShapeType="1"/>
          </p:cNvSpPr>
          <p:nvPr/>
        </p:nvSpPr>
        <p:spPr bwMode="auto">
          <a:xfrm>
            <a:off x="-6571" y="1239488"/>
            <a:ext cx="9150571" cy="0"/>
          </a:xfrm>
          <a:prstGeom prst="line">
            <a:avLst/>
          </a:prstGeom>
          <a:noFill/>
          <a:ln w="57150">
            <a:solidFill>
              <a:srgbClr val="FF0000"/>
            </a:solidFill>
            <a:round/>
            <a:headEnd/>
            <a:tailEnd/>
          </a:ln>
          <a:effectLst/>
        </p:spPr>
        <p:txBody>
          <a:bodyPr wrap="none" lIns="80483" tIns="40287" rIns="80483" bIns="40287" anchor="ctr"/>
          <a:lstStyle/>
          <a:p>
            <a:pPr algn="ctr" defTabSz="401810" fontAlgn="auto">
              <a:lnSpc>
                <a:spcPct val="85000"/>
              </a:lnSpc>
              <a:spcBef>
                <a:spcPts val="0"/>
              </a:spcBef>
              <a:spcAft>
                <a:spcPts val="0"/>
              </a:spcAft>
            </a:pPr>
            <a:endParaRPr lang="en-US" sz="3400" i="0" dirty="0">
              <a:solidFill>
                <a:srgbClr val="FFFFFF"/>
              </a:solidFill>
              <a:latin typeface="Corbel" pitchFamily="34" charset="0"/>
              <a:ea typeface="ＭＳ Ｐゴシック" charset="-128"/>
              <a:sym typeface="Gill Sans" charset="0"/>
            </a:endParaRPr>
          </a:p>
        </p:txBody>
      </p:sp>
    </p:spTree>
    <p:extLst>
      <p:ext uri="{BB962C8B-B14F-4D97-AF65-F5344CB8AC3E}">
        <p14:creationId xmlns:p14="http://schemas.microsoft.com/office/powerpoint/2010/main" val="16567176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annabis_Leafs_clip_art_hight.png"/>
          <p:cNvPicPr>
            <a:picLocks noChangeAspect="1"/>
          </p:cNvPicPr>
          <p:nvPr/>
        </p:nvPicPr>
        <p:blipFill>
          <a:blip r:embed="rId2" cstate="email">
            <a:duotone>
              <a:schemeClr val="accent4">
                <a:shade val="45000"/>
                <a:satMod val="135000"/>
              </a:schemeClr>
              <a:prstClr val="white"/>
            </a:duotone>
            <a:alphaModFix amt="77000"/>
            <a:extLst>
              <a:ext uri="{28A0092B-C50C-407E-A947-70E740481C1C}">
                <a14:useLocalDpi xmlns:a14="http://schemas.microsoft.com/office/drawing/2010/main"/>
              </a:ext>
            </a:extLst>
          </a:blip>
          <a:stretch>
            <a:fillRect/>
          </a:stretch>
        </p:blipFill>
        <p:spPr>
          <a:xfrm>
            <a:off x="457200" y="6049349"/>
            <a:ext cx="628398" cy="683642"/>
          </a:xfrm>
          <a:prstGeom prst="rect">
            <a:avLst/>
          </a:prstGeom>
        </p:spPr>
      </p:pic>
      <p:pic>
        <p:nvPicPr>
          <p:cNvPr id="5" name="Picture 4" descr="Cannabis_Leafs_clip_art_hight.png"/>
          <p:cNvPicPr>
            <a:picLocks noChangeAspect="1"/>
          </p:cNvPicPr>
          <p:nvPr/>
        </p:nvPicPr>
        <p:blipFill>
          <a:blip r:embed="rId3" cstate="email">
            <a:duotone>
              <a:schemeClr val="accent4">
                <a:shade val="45000"/>
                <a:satMod val="135000"/>
              </a:schemeClr>
              <a:prstClr val="white"/>
            </a:duotone>
            <a:alphaModFix amt="77000"/>
            <a:extLst>
              <a:ext uri="{28A0092B-C50C-407E-A947-70E740481C1C}">
                <a14:useLocalDpi xmlns:a14="http://schemas.microsoft.com/office/drawing/2010/main"/>
              </a:ext>
            </a:extLst>
          </a:blip>
          <a:stretch>
            <a:fillRect/>
          </a:stretch>
        </p:blipFill>
        <p:spPr>
          <a:xfrm>
            <a:off x="1274699" y="5637897"/>
            <a:ext cx="1006601" cy="1095094"/>
          </a:xfrm>
          <a:prstGeom prst="rect">
            <a:avLst/>
          </a:prstGeom>
        </p:spPr>
      </p:pic>
      <p:pic>
        <p:nvPicPr>
          <p:cNvPr id="6" name="Picture 5" descr="Cannabis_Leafs_clip_art_hight.png"/>
          <p:cNvPicPr>
            <a:picLocks noChangeAspect="1"/>
          </p:cNvPicPr>
          <p:nvPr/>
        </p:nvPicPr>
        <p:blipFill>
          <a:blip r:embed="rId4" cstate="email">
            <a:duotone>
              <a:schemeClr val="accent4">
                <a:shade val="45000"/>
                <a:satMod val="135000"/>
              </a:schemeClr>
              <a:prstClr val="white"/>
            </a:duotone>
            <a:alphaModFix amt="77000"/>
            <a:extLst>
              <a:ext uri="{28A0092B-C50C-407E-A947-70E740481C1C}">
                <a14:useLocalDpi xmlns:a14="http://schemas.microsoft.com/office/drawing/2010/main"/>
              </a:ext>
            </a:extLst>
          </a:blip>
          <a:stretch>
            <a:fillRect/>
          </a:stretch>
        </p:blipFill>
        <p:spPr>
          <a:xfrm>
            <a:off x="2453342" y="5051102"/>
            <a:ext cx="1553882" cy="1690488"/>
          </a:xfrm>
          <a:prstGeom prst="rect">
            <a:avLst/>
          </a:prstGeom>
        </p:spPr>
      </p:pic>
      <p:pic>
        <p:nvPicPr>
          <p:cNvPr id="7" name="Picture 6" descr="Cannabis_Leafs_clip_art_hight.png"/>
          <p:cNvPicPr>
            <a:picLocks noChangeAspect="1"/>
          </p:cNvPicPr>
          <p:nvPr/>
        </p:nvPicPr>
        <p:blipFill>
          <a:blip r:embed="rId5" cstate="email">
            <a:duotone>
              <a:schemeClr val="accent4">
                <a:shade val="45000"/>
                <a:satMod val="135000"/>
              </a:schemeClr>
              <a:prstClr val="white"/>
            </a:duotone>
            <a:alphaModFix amt="77000"/>
            <a:extLst>
              <a:ext uri="{28A0092B-C50C-407E-A947-70E740481C1C}">
                <a14:useLocalDpi xmlns:a14="http://schemas.microsoft.com/office/drawing/2010/main"/>
              </a:ext>
            </a:extLst>
          </a:blip>
          <a:stretch>
            <a:fillRect/>
          </a:stretch>
        </p:blipFill>
        <p:spPr>
          <a:xfrm>
            <a:off x="4007224" y="4534203"/>
            <a:ext cx="2029011" cy="2207387"/>
          </a:xfrm>
          <a:prstGeom prst="rect">
            <a:avLst/>
          </a:prstGeom>
        </p:spPr>
      </p:pic>
      <p:pic>
        <p:nvPicPr>
          <p:cNvPr id="8" name="Picture 7" descr="Cannabis_Leafs_clip_art_hight.png"/>
          <p:cNvPicPr>
            <a:picLocks noChangeAspect="1"/>
          </p:cNvPicPr>
          <p:nvPr/>
        </p:nvPicPr>
        <p:blipFill>
          <a:blip r:embed="rId6" cstate="email">
            <a:duotone>
              <a:schemeClr val="accent4">
                <a:shade val="45000"/>
                <a:satMod val="135000"/>
              </a:schemeClr>
              <a:prstClr val="white"/>
            </a:duotone>
            <a:alphaModFix amt="77000"/>
            <a:extLst>
              <a:ext uri="{28A0092B-C50C-407E-A947-70E740481C1C}">
                <a14:useLocalDpi xmlns:a14="http://schemas.microsoft.com/office/drawing/2010/main"/>
              </a:ext>
            </a:extLst>
          </a:blip>
          <a:stretch>
            <a:fillRect/>
          </a:stretch>
        </p:blipFill>
        <p:spPr>
          <a:xfrm>
            <a:off x="5847975" y="3414979"/>
            <a:ext cx="3027084" cy="3293203"/>
          </a:xfrm>
          <a:prstGeom prst="rect">
            <a:avLst/>
          </a:prstGeom>
        </p:spPr>
      </p:pic>
      <p:sp>
        <p:nvSpPr>
          <p:cNvPr id="3" name="Content Placeholder 2"/>
          <p:cNvSpPr>
            <a:spLocks noGrp="1"/>
          </p:cNvSpPr>
          <p:nvPr>
            <p:ph idx="1"/>
          </p:nvPr>
        </p:nvSpPr>
        <p:spPr>
          <a:xfrm>
            <a:off x="248024" y="1991520"/>
            <a:ext cx="6789270" cy="3850480"/>
          </a:xfrm>
        </p:spPr>
        <p:txBody>
          <a:bodyPr/>
          <a:lstStyle/>
          <a:p>
            <a:pPr marL="0" indent="0" algn="ctr">
              <a:buNone/>
            </a:pPr>
            <a:r>
              <a:rPr lang="en-US" sz="3200" dirty="0" smtClean="0">
                <a:solidFill>
                  <a:srgbClr val="000000"/>
                </a:solidFill>
                <a:latin typeface="Georgia"/>
                <a:cs typeface="Georgia"/>
              </a:rPr>
              <a:t>Today’s marijuana is not the marijuana of the 1960s.</a:t>
            </a:r>
            <a:endParaRPr lang="en-US" sz="3200" dirty="0" smtClean="0">
              <a:solidFill>
                <a:srgbClr val="000000"/>
              </a:solidFill>
              <a:latin typeface="Georgia" pitchFamily="18" charset="0"/>
            </a:endParaRPr>
          </a:p>
          <a:p>
            <a:pPr marL="0" indent="0">
              <a:buNone/>
            </a:pPr>
            <a:endParaRPr lang="en-US" sz="2800" dirty="0" smtClean="0">
              <a:solidFill>
                <a:srgbClr val="000000"/>
              </a:solidFill>
              <a:latin typeface="Georgia" pitchFamily="18" charset="0"/>
            </a:endParaRPr>
          </a:p>
          <a:p>
            <a:pPr>
              <a:buFont typeface="Arial"/>
              <a:buChar char="•"/>
            </a:pPr>
            <a:r>
              <a:rPr lang="en-US" sz="2800" b="1" dirty="0" smtClean="0">
                <a:solidFill>
                  <a:srgbClr val="C00000"/>
                </a:solidFill>
                <a:latin typeface="Georgia" pitchFamily="18" charset="0"/>
              </a:rPr>
              <a:t>In the past 15 years, marijuana potency has tripled and since 1960 it grown 5 times stronger.</a:t>
            </a:r>
          </a:p>
          <a:p>
            <a:pPr marL="0" indent="0">
              <a:buNone/>
            </a:pPr>
            <a:endParaRPr lang="en-US" dirty="0">
              <a:solidFill>
                <a:srgbClr val="E80635"/>
              </a:solidFill>
            </a:endParaRPr>
          </a:p>
          <a:p>
            <a:endParaRPr lang="en-US" dirty="0"/>
          </a:p>
        </p:txBody>
      </p:sp>
      <p:sp>
        <p:nvSpPr>
          <p:cNvPr id="2" name="Title 1"/>
          <p:cNvSpPr>
            <a:spLocks noGrp="1"/>
          </p:cNvSpPr>
          <p:nvPr>
            <p:ph type="title"/>
          </p:nvPr>
        </p:nvSpPr>
        <p:spPr/>
        <p:txBody>
          <a:bodyPr>
            <a:normAutofit/>
          </a:bodyPr>
          <a:lstStyle/>
          <a:p>
            <a:r>
              <a:rPr lang="en-US" sz="5400" dirty="0" smtClean="0">
                <a:solidFill>
                  <a:srgbClr val="000000"/>
                </a:solidFill>
                <a:latin typeface="Georgia"/>
                <a:cs typeface="Georgia"/>
              </a:rPr>
              <a:t>Increased Potency</a:t>
            </a:r>
            <a:endParaRPr lang="en-US" sz="5400" dirty="0">
              <a:solidFill>
                <a:srgbClr val="000000"/>
              </a:solidFill>
              <a:latin typeface="Georgia"/>
              <a:cs typeface="Georgia"/>
            </a:endParaRPr>
          </a:p>
        </p:txBody>
      </p:sp>
      <p:sp>
        <p:nvSpPr>
          <p:cNvPr id="9" name="Slide Number Placeholder 8"/>
          <p:cNvSpPr>
            <a:spLocks noGrp="1"/>
          </p:cNvSpPr>
          <p:nvPr>
            <p:ph type="sldNum" sz="quarter" idx="12"/>
          </p:nvPr>
        </p:nvSpPr>
        <p:spPr/>
        <p:txBody>
          <a:bodyPr/>
          <a:lstStyle/>
          <a:p>
            <a:fld id="{4226F133-244D-4A4C-B618-CB5A3EE004CC}" type="slidenum">
              <a:rPr lang="en-US" smtClean="0"/>
              <a:pPr/>
              <a:t>11</a:t>
            </a:fld>
            <a:endParaRPr lang="en-US" dirty="0"/>
          </a:p>
        </p:txBody>
      </p:sp>
    </p:spTree>
    <p:extLst>
      <p:ext uri="{BB962C8B-B14F-4D97-AF65-F5344CB8AC3E}">
        <p14:creationId xmlns:p14="http://schemas.microsoft.com/office/powerpoint/2010/main" val="12781595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lungs.png"/>
          <p:cNvPicPr>
            <a:picLocks noChangeAspect="1"/>
          </p:cNvPicPr>
          <p:nvPr/>
        </p:nvPicPr>
        <p:blipFill rotWithShape="1">
          <a:blip r:embed="rId2" cstate="email">
            <a:duotone>
              <a:schemeClr val="accent1">
                <a:shade val="45000"/>
                <a:satMod val="135000"/>
              </a:schemeClr>
              <a:prstClr val="white"/>
            </a:duotone>
            <a:alphaModFix/>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a:ext>
            </a:extLst>
          </a:blip>
          <a:srcRect l="8162" t="5533" r="10205" b="9206"/>
          <a:stretch/>
        </p:blipFill>
        <p:spPr>
          <a:xfrm>
            <a:off x="6324600" y="3048000"/>
            <a:ext cx="2540000" cy="2652888"/>
          </a:xfrm>
          <a:prstGeom prst="rect">
            <a:avLst/>
          </a:prstGeom>
        </p:spPr>
      </p:pic>
      <p:sp>
        <p:nvSpPr>
          <p:cNvPr id="3" name="Content Placeholder 2"/>
          <p:cNvSpPr>
            <a:spLocks noGrp="1"/>
          </p:cNvSpPr>
          <p:nvPr>
            <p:ph idx="1"/>
          </p:nvPr>
        </p:nvSpPr>
        <p:spPr/>
        <p:txBody>
          <a:bodyPr>
            <a:normAutofit/>
          </a:bodyPr>
          <a:lstStyle/>
          <a:p>
            <a:pPr marL="0" indent="0" algn="ctr">
              <a:buNone/>
            </a:pPr>
            <a:r>
              <a:rPr lang="en-US" sz="3000" dirty="0" smtClean="0">
                <a:solidFill>
                  <a:srgbClr val="000000"/>
                </a:solidFill>
                <a:latin typeface="Georgia"/>
                <a:cs typeface="Georgia"/>
              </a:rPr>
              <a:t>Research shows that marijuana smoke is an irritant to the lungs.</a:t>
            </a:r>
          </a:p>
          <a:p>
            <a:pPr>
              <a:buFont typeface="Wingdings" charset="2"/>
              <a:buChar char="u"/>
            </a:pPr>
            <a:endParaRPr lang="en-US" dirty="0">
              <a:solidFill>
                <a:srgbClr val="E80635"/>
              </a:solidFill>
              <a:latin typeface="Georgia"/>
              <a:cs typeface="Georgia"/>
            </a:endParaRPr>
          </a:p>
          <a:p>
            <a:pPr>
              <a:buFont typeface="Arial"/>
              <a:buChar char="•"/>
            </a:pPr>
            <a:r>
              <a:rPr lang="en-US" sz="2800" dirty="0" smtClean="0">
                <a:solidFill>
                  <a:srgbClr val="C00000"/>
                </a:solidFill>
                <a:latin typeface="Georgia"/>
                <a:cs typeface="Georgia"/>
              </a:rPr>
              <a:t>Results in greater prevalence of:</a:t>
            </a:r>
          </a:p>
          <a:p>
            <a:pPr lvl="1">
              <a:buFont typeface="Arial"/>
              <a:buChar char="•"/>
            </a:pPr>
            <a:r>
              <a:rPr lang="en-US" sz="2400" dirty="0" smtClean="0">
                <a:solidFill>
                  <a:srgbClr val="C00000"/>
                </a:solidFill>
                <a:latin typeface="Georgia"/>
                <a:cs typeface="Georgia"/>
              </a:rPr>
              <a:t>bronchitis, </a:t>
            </a:r>
          </a:p>
          <a:p>
            <a:pPr lvl="1">
              <a:buFont typeface="Arial"/>
              <a:buChar char="•"/>
            </a:pPr>
            <a:r>
              <a:rPr lang="en-US" sz="2400" dirty="0" smtClean="0">
                <a:solidFill>
                  <a:srgbClr val="C00000"/>
                </a:solidFill>
                <a:latin typeface="Georgia"/>
                <a:cs typeface="Georgia"/>
              </a:rPr>
              <a:t>cough, </a:t>
            </a:r>
          </a:p>
          <a:p>
            <a:pPr lvl="1">
              <a:buFont typeface="Arial"/>
              <a:buChar char="•"/>
            </a:pPr>
            <a:r>
              <a:rPr lang="en-US" sz="2400" dirty="0" smtClean="0">
                <a:solidFill>
                  <a:srgbClr val="C00000"/>
                </a:solidFill>
                <a:latin typeface="Georgia"/>
                <a:cs typeface="Georgia"/>
              </a:rPr>
              <a:t>and phlegm production. </a:t>
            </a:r>
            <a:endParaRPr lang="en-US" sz="2400" dirty="0">
              <a:solidFill>
                <a:srgbClr val="C00000"/>
              </a:solidFill>
              <a:latin typeface="Georgia"/>
              <a:cs typeface="Georgia"/>
            </a:endParaRPr>
          </a:p>
        </p:txBody>
      </p:sp>
      <p:sp>
        <p:nvSpPr>
          <p:cNvPr id="2" name="Title 1"/>
          <p:cNvSpPr>
            <a:spLocks noGrp="1"/>
          </p:cNvSpPr>
          <p:nvPr>
            <p:ph type="title"/>
          </p:nvPr>
        </p:nvSpPr>
        <p:spPr/>
        <p:txBody>
          <a:bodyPr/>
          <a:lstStyle/>
          <a:p>
            <a:r>
              <a:rPr lang="en-US" dirty="0" smtClean="0">
                <a:solidFill>
                  <a:schemeClr val="tx1"/>
                </a:solidFill>
                <a:latin typeface="Georgia"/>
                <a:cs typeface="Georgia"/>
              </a:rPr>
              <a:t>Harmful effects on the lungs</a:t>
            </a:r>
            <a:endParaRPr lang="en-US" dirty="0">
              <a:solidFill>
                <a:schemeClr val="tx1"/>
              </a:solidFill>
              <a:latin typeface="Georgia"/>
              <a:cs typeface="Georgia"/>
            </a:endParaRPr>
          </a:p>
        </p:txBody>
      </p:sp>
      <p:sp>
        <p:nvSpPr>
          <p:cNvPr id="4" name="TextBox 3"/>
          <p:cNvSpPr txBox="1"/>
          <p:nvPr/>
        </p:nvSpPr>
        <p:spPr>
          <a:xfrm>
            <a:off x="99608" y="6430365"/>
            <a:ext cx="1847726" cy="276999"/>
          </a:xfrm>
          <a:prstGeom prst="rect">
            <a:avLst/>
          </a:prstGeom>
          <a:noFill/>
        </p:spPr>
        <p:txBody>
          <a:bodyPr wrap="square" rtlCol="0">
            <a:spAutoFit/>
          </a:bodyPr>
          <a:lstStyle/>
          <a:p>
            <a:r>
              <a:rPr lang="en-US" sz="1200" dirty="0" smtClean="0">
                <a:solidFill>
                  <a:srgbClr val="000000"/>
                </a:solidFill>
                <a:latin typeface="Georgia"/>
                <a:cs typeface="Georgia"/>
              </a:rPr>
              <a:t>Tetrault, J.M, 2007</a:t>
            </a:r>
            <a:endParaRPr lang="en-US" sz="1200" dirty="0">
              <a:solidFill>
                <a:srgbClr val="000000"/>
              </a:solidFill>
              <a:latin typeface="Georgia"/>
              <a:cs typeface="Georgia"/>
            </a:endParaRPr>
          </a:p>
        </p:txBody>
      </p:sp>
      <p:sp>
        <p:nvSpPr>
          <p:cNvPr id="7" name="Slide Number Placeholder 6"/>
          <p:cNvSpPr>
            <a:spLocks noGrp="1"/>
          </p:cNvSpPr>
          <p:nvPr>
            <p:ph type="sldNum" sz="quarter" idx="12"/>
          </p:nvPr>
        </p:nvSpPr>
        <p:spPr/>
        <p:txBody>
          <a:bodyPr/>
          <a:lstStyle/>
          <a:p>
            <a:fld id="{4226F133-244D-4A4C-B618-CB5A3EE004CC}" type="slidenum">
              <a:rPr lang="en-US" smtClean="0"/>
              <a:pPr/>
              <a:t>12</a:t>
            </a:fld>
            <a:endParaRPr lang="en-US" dirty="0"/>
          </a:p>
        </p:txBody>
      </p:sp>
    </p:spTree>
    <p:extLst>
      <p:ext uri="{BB962C8B-B14F-4D97-AF65-F5344CB8AC3E}">
        <p14:creationId xmlns:p14="http://schemas.microsoft.com/office/powerpoint/2010/main" val="40378262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9275" y="1600201"/>
            <a:ext cx="8042276" cy="3962399"/>
          </a:xfrm>
        </p:spPr>
        <p:txBody>
          <a:bodyPr>
            <a:normAutofit/>
          </a:bodyPr>
          <a:lstStyle/>
          <a:p>
            <a:pPr>
              <a:buFont typeface="Arial"/>
              <a:buChar char="•"/>
            </a:pPr>
            <a:r>
              <a:rPr lang="en-US" sz="2600" dirty="0" smtClean="0">
                <a:solidFill>
                  <a:srgbClr val="C00000"/>
                </a:solidFill>
                <a:latin typeface="Georgia"/>
                <a:cs typeface="Georgia"/>
              </a:rPr>
              <a:t>It contains 50-70 percent </a:t>
            </a:r>
            <a:r>
              <a:rPr lang="en-US" sz="2600" i="1" dirty="0" smtClean="0">
                <a:solidFill>
                  <a:srgbClr val="C00000"/>
                </a:solidFill>
                <a:latin typeface="Georgia"/>
                <a:cs typeface="Georgia"/>
              </a:rPr>
              <a:t>more</a:t>
            </a:r>
            <a:r>
              <a:rPr lang="en-US" sz="2600" dirty="0" smtClean="0">
                <a:solidFill>
                  <a:srgbClr val="C00000"/>
                </a:solidFill>
                <a:latin typeface="Georgia"/>
                <a:cs typeface="Georgia"/>
              </a:rPr>
              <a:t> carcinogenic hydrocarbons than tobacco smoke.</a:t>
            </a:r>
          </a:p>
          <a:p>
            <a:pPr>
              <a:buFont typeface="Arial"/>
              <a:buChar char="•"/>
            </a:pPr>
            <a:r>
              <a:rPr lang="en-US" sz="2600" dirty="0" smtClean="0">
                <a:solidFill>
                  <a:srgbClr val="C00000"/>
                </a:solidFill>
                <a:latin typeface="Georgia"/>
                <a:cs typeface="Georgia"/>
              </a:rPr>
              <a:t>Evidence linking marijuana and cancer is mixed. However, marijuana smoke contains an enzyme that converts hydrocarbons into a cancer-causing form. </a:t>
            </a:r>
          </a:p>
          <a:p>
            <a:pPr>
              <a:buFont typeface="Arial"/>
              <a:buChar char="•"/>
            </a:pPr>
            <a:r>
              <a:rPr lang="en-US" sz="2600" dirty="0" smtClean="0">
                <a:solidFill>
                  <a:srgbClr val="C00000"/>
                </a:solidFill>
                <a:latin typeface="Georgia"/>
                <a:cs typeface="Georgia"/>
              </a:rPr>
              <a:t>Evidence on cancer is mixed.</a:t>
            </a:r>
            <a:endParaRPr lang="en-US" sz="2600" dirty="0">
              <a:solidFill>
                <a:srgbClr val="C00000"/>
              </a:solidFill>
            </a:endParaRPr>
          </a:p>
        </p:txBody>
      </p:sp>
      <p:sp>
        <p:nvSpPr>
          <p:cNvPr id="2" name="Title 1"/>
          <p:cNvSpPr>
            <a:spLocks noGrp="1"/>
          </p:cNvSpPr>
          <p:nvPr>
            <p:ph type="title"/>
          </p:nvPr>
        </p:nvSpPr>
        <p:spPr/>
        <p:txBody>
          <a:bodyPr/>
          <a:lstStyle/>
          <a:p>
            <a:r>
              <a:rPr lang="en-US" sz="4000" dirty="0">
                <a:solidFill>
                  <a:schemeClr val="tx1"/>
                </a:solidFill>
                <a:latin typeface="Georgia"/>
                <a:cs typeface="Georgia"/>
              </a:rPr>
              <a:t>Marijuana smoke is carcinogenic. </a:t>
            </a:r>
          </a:p>
        </p:txBody>
      </p:sp>
      <p:sp>
        <p:nvSpPr>
          <p:cNvPr id="4" name="TextBox 3"/>
          <p:cNvSpPr txBox="1"/>
          <p:nvPr/>
        </p:nvSpPr>
        <p:spPr>
          <a:xfrm>
            <a:off x="0" y="6211669"/>
            <a:ext cx="3332713" cy="646331"/>
          </a:xfrm>
          <a:prstGeom prst="rect">
            <a:avLst/>
          </a:prstGeom>
          <a:noFill/>
        </p:spPr>
        <p:txBody>
          <a:bodyPr wrap="square" rtlCol="0">
            <a:spAutoFit/>
          </a:bodyPr>
          <a:lstStyle/>
          <a:p>
            <a:r>
              <a:rPr lang="en-US" sz="1200" dirty="0" smtClean="0">
                <a:solidFill>
                  <a:srgbClr val="000000"/>
                </a:solidFill>
                <a:latin typeface="Georgia"/>
                <a:cs typeface="Georgia"/>
              </a:rPr>
              <a:t>Hoffman, D., et al., 1975; </a:t>
            </a:r>
            <a:r>
              <a:rPr lang="es-ES_tradnl" sz="1200" dirty="0" smtClean="0">
                <a:solidFill>
                  <a:srgbClr val="000000"/>
                </a:solidFill>
                <a:latin typeface="Georgia"/>
                <a:cs typeface="Georgia"/>
              </a:rPr>
              <a:t>Brambilla, C., &amp; Colonna, M., 2008; </a:t>
            </a:r>
            <a:r>
              <a:rPr lang="en-US" sz="1200" dirty="0" smtClean="0">
                <a:solidFill>
                  <a:srgbClr val="000000"/>
                </a:solidFill>
                <a:latin typeface="Georgia"/>
                <a:cs typeface="Georgia"/>
              </a:rPr>
              <a:t>Bello, D., 2006; Tashkin, D. P., 1999</a:t>
            </a:r>
            <a:endParaRPr lang="en-US" sz="1200" dirty="0">
              <a:solidFill>
                <a:srgbClr val="000000"/>
              </a:solidFill>
              <a:latin typeface="Georgia"/>
              <a:cs typeface="Georgia"/>
            </a:endParaRPr>
          </a:p>
        </p:txBody>
      </p:sp>
      <p:sp>
        <p:nvSpPr>
          <p:cNvPr id="5" name="Slide Number Placeholder 4"/>
          <p:cNvSpPr>
            <a:spLocks noGrp="1"/>
          </p:cNvSpPr>
          <p:nvPr>
            <p:ph type="sldNum" sz="quarter" idx="12"/>
          </p:nvPr>
        </p:nvSpPr>
        <p:spPr/>
        <p:txBody>
          <a:bodyPr/>
          <a:lstStyle/>
          <a:p>
            <a:fld id="{4226F133-244D-4A4C-B618-CB5A3EE004CC}" type="slidenum">
              <a:rPr lang="en-US" smtClean="0"/>
              <a:pPr/>
              <a:t>13</a:t>
            </a:fld>
            <a:endParaRPr lang="en-US" dirty="0"/>
          </a:p>
        </p:txBody>
      </p:sp>
    </p:spTree>
    <p:extLst>
      <p:ext uri="{BB962C8B-B14F-4D97-AF65-F5344CB8AC3E}">
        <p14:creationId xmlns:p14="http://schemas.microsoft.com/office/powerpoint/2010/main" val="40079026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2133600"/>
            <a:ext cx="8042276" cy="3505199"/>
          </a:xfrm>
        </p:spPr>
        <p:txBody>
          <a:bodyPr>
            <a:normAutofit/>
          </a:bodyPr>
          <a:lstStyle/>
          <a:p>
            <a:pPr>
              <a:buFont typeface="Arial"/>
              <a:buChar char="•"/>
            </a:pPr>
            <a:r>
              <a:rPr lang="en-US" sz="2800" dirty="0" smtClean="0">
                <a:solidFill>
                  <a:srgbClr val="C00000"/>
                </a:solidFill>
                <a:latin typeface="Georgia"/>
                <a:cs typeface="Georgia"/>
              </a:rPr>
              <a:t>Persistent and heavy use among adolescents reduces IQ by 6-8 points</a:t>
            </a:r>
          </a:p>
          <a:p>
            <a:pPr>
              <a:buFont typeface="Arial"/>
              <a:buChar char="•"/>
            </a:pPr>
            <a:r>
              <a:rPr lang="en-US" sz="2800" dirty="0" smtClean="0">
                <a:solidFill>
                  <a:srgbClr val="C00000"/>
                </a:solidFill>
                <a:latin typeface="Georgia"/>
                <a:cs typeface="Georgia"/>
              </a:rPr>
              <a:t>According to a government survey, youth with poor academic results are more than four times likely to have used marijuana in the past year than youth with an average of higher grades. </a:t>
            </a:r>
            <a:endParaRPr lang="en-US" sz="2800" dirty="0">
              <a:solidFill>
                <a:srgbClr val="C00000"/>
              </a:solidFill>
              <a:latin typeface="Georgia"/>
              <a:cs typeface="Georgia"/>
            </a:endParaRPr>
          </a:p>
        </p:txBody>
      </p:sp>
      <p:sp>
        <p:nvSpPr>
          <p:cNvPr id="2" name="Title 1"/>
          <p:cNvSpPr>
            <a:spLocks noGrp="1"/>
          </p:cNvSpPr>
          <p:nvPr>
            <p:ph type="title"/>
          </p:nvPr>
        </p:nvSpPr>
        <p:spPr/>
        <p:txBody>
          <a:bodyPr>
            <a:normAutofit fontScale="90000"/>
          </a:bodyPr>
          <a:lstStyle/>
          <a:p>
            <a:r>
              <a:rPr lang="en-US" sz="4000" dirty="0">
                <a:solidFill>
                  <a:srgbClr val="000000"/>
                </a:solidFill>
                <a:latin typeface="Georgia"/>
                <a:cs typeface="Georgia"/>
              </a:rPr>
              <a:t>M</a:t>
            </a:r>
            <a:r>
              <a:rPr lang="en-US" sz="4000" dirty="0" smtClean="0">
                <a:solidFill>
                  <a:srgbClr val="000000"/>
                </a:solidFill>
                <a:latin typeface="Georgia"/>
                <a:cs typeface="Georgia"/>
              </a:rPr>
              <a:t>arijuana </a:t>
            </a:r>
            <a:r>
              <a:rPr lang="en-US" sz="4000" dirty="0">
                <a:solidFill>
                  <a:srgbClr val="000000"/>
                </a:solidFill>
                <a:latin typeface="Georgia"/>
                <a:cs typeface="Georgia"/>
              </a:rPr>
              <a:t>use has significant effects on IQ and learning</a:t>
            </a:r>
          </a:p>
        </p:txBody>
      </p:sp>
      <p:sp>
        <p:nvSpPr>
          <p:cNvPr id="4" name="TextBox 3"/>
          <p:cNvSpPr txBox="1"/>
          <p:nvPr/>
        </p:nvSpPr>
        <p:spPr>
          <a:xfrm>
            <a:off x="55511" y="6394824"/>
            <a:ext cx="5907741" cy="276999"/>
          </a:xfrm>
          <a:prstGeom prst="rect">
            <a:avLst/>
          </a:prstGeom>
          <a:noFill/>
        </p:spPr>
        <p:txBody>
          <a:bodyPr wrap="square" rtlCol="0">
            <a:spAutoFit/>
          </a:bodyPr>
          <a:lstStyle/>
          <a:p>
            <a:r>
              <a:rPr lang="en-US" sz="1200" dirty="0" smtClean="0">
                <a:latin typeface="Georgia"/>
                <a:cs typeface="Georgia"/>
              </a:rPr>
              <a:t>Meier, M.H., et al., 2012; MacLeod, J., et al., 2004. </a:t>
            </a:r>
            <a:endParaRPr lang="en-US" sz="1200" dirty="0">
              <a:latin typeface="Georgia"/>
              <a:cs typeface="Georgia"/>
            </a:endParaRPr>
          </a:p>
        </p:txBody>
      </p:sp>
      <p:sp>
        <p:nvSpPr>
          <p:cNvPr id="5" name="Slide Number Placeholder 4"/>
          <p:cNvSpPr>
            <a:spLocks noGrp="1"/>
          </p:cNvSpPr>
          <p:nvPr>
            <p:ph type="sldNum" sz="quarter" idx="12"/>
          </p:nvPr>
        </p:nvSpPr>
        <p:spPr/>
        <p:txBody>
          <a:bodyPr/>
          <a:lstStyle/>
          <a:p>
            <a:fld id="{4226F133-244D-4A4C-B618-CB5A3EE004CC}" type="slidenum">
              <a:rPr lang="en-US" smtClean="0"/>
              <a:pPr/>
              <a:t>14</a:t>
            </a:fld>
            <a:endParaRPr lang="en-US" dirty="0"/>
          </a:p>
        </p:txBody>
      </p:sp>
    </p:spTree>
    <p:extLst>
      <p:ext uri="{BB962C8B-B14F-4D97-AF65-F5344CB8AC3E}">
        <p14:creationId xmlns:p14="http://schemas.microsoft.com/office/powerpoint/2010/main" val="25626477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226F133-244D-4A4C-B618-CB5A3EE004CC}" type="slidenum">
              <a:rPr lang="en-US" smtClean="0"/>
              <a:pPr/>
              <a:t>15</a:t>
            </a:fld>
            <a:endParaRPr lang="en-US" dirty="0"/>
          </a:p>
        </p:txBody>
      </p:sp>
      <p:sp>
        <p:nvSpPr>
          <p:cNvPr id="3" name="Rectangle 2"/>
          <p:cNvSpPr/>
          <p:nvPr/>
        </p:nvSpPr>
        <p:spPr>
          <a:xfrm>
            <a:off x="2133600" y="1066800"/>
            <a:ext cx="4572000" cy="4042131"/>
          </a:xfrm>
          <a:prstGeom prst="rect">
            <a:avLst/>
          </a:prstGeom>
        </p:spPr>
        <p:txBody>
          <a:bodyPr>
            <a:spAutoFit/>
          </a:bodyPr>
          <a:lstStyle/>
          <a:p>
            <a:pPr algn="ctr"/>
            <a:r>
              <a:rPr lang="en-US" sz="7000" dirty="0" smtClean="0">
                <a:latin typeface="Georgia"/>
                <a:cs typeface="Georgia"/>
              </a:rPr>
              <a:t>Myth 2: </a:t>
            </a:r>
          </a:p>
          <a:p>
            <a:pPr algn="ctr"/>
            <a:endParaRPr lang="en-US" sz="7000" baseline="30000" dirty="0">
              <a:latin typeface="Georgia"/>
              <a:cs typeface="Georgia"/>
            </a:endParaRPr>
          </a:p>
          <a:p>
            <a:pPr algn="ctr"/>
            <a:r>
              <a:rPr lang="en-US" sz="7000" baseline="30000" dirty="0" smtClean="0">
                <a:latin typeface="Georgia"/>
                <a:cs typeface="Georgia"/>
              </a:rPr>
              <a:t>Smoked/Eaten Marijuana is Medicine</a:t>
            </a:r>
            <a:endParaRPr lang="en-US" sz="7000" dirty="0">
              <a:latin typeface="Georgia"/>
              <a:cs typeface="Georgia"/>
            </a:endParaRPr>
          </a:p>
        </p:txBody>
      </p:sp>
    </p:spTree>
    <p:extLst>
      <p:ext uri="{BB962C8B-B14F-4D97-AF65-F5344CB8AC3E}">
        <p14:creationId xmlns:p14="http://schemas.microsoft.com/office/powerpoint/2010/main" val="4185871719"/>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676400"/>
            <a:ext cx="8305800" cy="5029200"/>
          </a:xfrm>
        </p:spPr>
        <p:txBody>
          <a:bodyPr>
            <a:normAutofit/>
          </a:bodyPr>
          <a:lstStyle/>
          <a:p>
            <a:pPr marL="0" indent="0">
              <a:buNone/>
            </a:pPr>
            <a:r>
              <a:rPr lang="en-US" sz="3200" b="1" dirty="0" smtClean="0">
                <a:solidFill>
                  <a:srgbClr val="FF0000"/>
                </a:solidFill>
                <a:latin typeface="Georgia"/>
                <a:cs typeface="Georgia"/>
              </a:rPr>
              <a:t>Marijuana has medical properties, </a:t>
            </a:r>
            <a:r>
              <a:rPr lang="en-US" sz="3200" b="1" u="sng" dirty="0" smtClean="0">
                <a:solidFill>
                  <a:srgbClr val="FF0000"/>
                </a:solidFill>
                <a:latin typeface="Georgia"/>
                <a:cs typeface="Georgia"/>
              </a:rPr>
              <a:t>BUT </a:t>
            </a:r>
            <a:r>
              <a:rPr lang="en-US" sz="3200" b="1" dirty="0" smtClean="0">
                <a:solidFill>
                  <a:srgbClr val="FF0000"/>
                </a:solidFill>
                <a:latin typeface="Georgia"/>
                <a:cs typeface="Georgia"/>
              </a:rPr>
              <a:t>we don’t need to smoke or eat it!</a:t>
            </a:r>
          </a:p>
          <a:p>
            <a:pPr marL="0" indent="0">
              <a:buNone/>
            </a:pPr>
            <a:r>
              <a:rPr lang="en-US" sz="3200" dirty="0" smtClean="0">
                <a:solidFill>
                  <a:srgbClr val="000000"/>
                </a:solidFill>
                <a:latin typeface="Georgia"/>
                <a:cs typeface="Georgia"/>
              </a:rPr>
              <a:t>We don’t smoke opium to derive the benefits of morphine.</a:t>
            </a:r>
          </a:p>
          <a:p>
            <a:pPr marL="0" indent="0">
              <a:buNone/>
            </a:pPr>
            <a:r>
              <a:rPr lang="en-US" sz="3200" dirty="0" smtClean="0">
                <a:solidFill>
                  <a:srgbClr val="000000"/>
                </a:solidFill>
                <a:latin typeface="Georgia"/>
                <a:cs typeface="Georgia"/>
              </a:rPr>
              <a:t>So we don’t need to smoke marijuana to receive it’s potential benefits.</a:t>
            </a:r>
          </a:p>
          <a:p>
            <a:pPr marL="0" indent="0">
              <a:buNone/>
            </a:pPr>
            <a:endParaRPr lang="en-US" sz="2800" dirty="0" smtClean="0">
              <a:solidFill>
                <a:srgbClr val="E80635"/>
              </a:solidFill>
              <a:latin typeface="Georgia"/>
              <a:cs typeface="Georgia"/>
            </a:endParaRPr>
          </a:p>
          <a:p>
            <a:pPr>
              <a:buFont typeface="Arial"/>
              <a:buChar char="•"/>
            </a:pPr>
            <a:r>
              <a:rPr lang="en-US" sz="2800" dirty="0" smtClean="0">
                <a:solidFill>
                  <a:schemeClr val="accent6"/>
                </a:solidFill>
                <a:latin typeface="Georgia"/>
                <a:cs typeface="Georgia"/>
              </a:rPr>
              <a:t>A distinction must be made between raw, crude marijuana and marijuana’</a:t>
            </a:r>
            <a:r>
              <a:rPr lang="en-US" altLang="ja-JP" sz="2800" dirty="0" smtClean="0">
                <a:solidFill>
                  <a:schemeClr val="accent6"/>
                </a:solidFill>
                <a:latin typeface="Georgia"/>
                <a:cs typeface="Georgia"/>
              </a:rPr>
              <a:t>s components</a:t>
            </a:r>
            <a:endParaRPr lang="en-US" sz="2800" dirty="0" smtClean="0">
              <a:solidFill>
                <a:schemeClr val="accent6"/>
              </a:solidFill>
              <a:latin typeface="Georgia"/>
              <a:cs typeface="Georgia"/>
            </a:endParaRPr>
          </a:p>
        </p:txBody>
      </p:sp>
      <p:sp>
        <p:nvSpPr>
          <p:cNvPr id="2" name="Title 1"/>
          <p:cNvSpPr>
            <a:spLocks noGrp="1"/>
          </p:cNvSpPr>
          <p:nvPr>
            <p:ph type="title"/>
          </p:nvPr>
        </p:nvSpPr>
        <p:spPr/>
        <p:txBody>
          <a:bodyPr>
            <a:normAutofit/>
          </a:bodyPr>
          <a:lstStyle/>
          <a:p>
            <a:r>
              <a:rPr lang="en-US" dirty="0" smtClean="0">
                <a:solidFill>
                  <a:srgbClr val="000000"/>
                </a:solidFill>
                <a:latin typeface="Georgia"/>
                <a:cs typeface="Georgia"/>
              </a:rPr>
              <a:t>Is marijuana medicine?</a:t>
            </a:r>
            <a:endParaRPr lang="en-US" dirty="0">
              <a:solidFill>
                <a:srgbClr val="000000"/>
              </a:solidFill>
            </a:endParaRPr>
          </a:p>
        </p:txBody>
      </p:sp>
      <p:sp>
        <p:nvSpPr>
          <p:cNvPr id="4" name="Slide Number Placeholder 3"/>
          <p:cNvSpPr>
            <a:spLocks noGrp="1"/>
          </p:cNvSpPr>
          <p:nvPr>
            <p:ph type="sldNum" sz="quarter" idx="12"/>
          </p:nvPr>
        </p:nvSpPr>
        <p:spPr/>
        <p:txBody>
          <a:bodyPr/>
          <a:lstStyle/>
          <a:p>
            <a:fld id="{4226F133-244D-4A4C-B618-CB5A3EE004CC}" type="slidenum">
              <a:rPr lang="en-US" smtClean="0"/>
              <a:pPr/>
              <a:t>16</a:t>
            </a:fld>
            <a:endParaRPr lang="en-US" dirty="0"/>
          </a:p>
        </p:txBody>
      </p:sp>
    </p:spTree>
    <p:extLst>
      <p:ext uri="{BB962C8B-B14F-4D97-AF65-F5344CB8AC3E}">
        <p14:creationId xmlns:p14="http://schemas.microsoft.com/office/powerpoint/2010/main" val="16857645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43110" y="1676400"/>
            <a:ext cx="4737290" cy="4876799"/>
          </a:xfrm>
        </p:spPr>
        <p:txBody>
          <a:bodyPr>
            <a:normAutofit/>
          </a:bodyPr>
          <a:lstStyle/>
          <a:p>
            <a:pPr>
              <a:buFont typeface="Arial"/>
              <a:buChar char="•"/>
            </a:pPr>
            <a:r>
              <a:rPr lang="en-US" sz="2800" dirty="0" smtClean="0">
                <a:solidFill>
                  <a:srgbClr val="C00000"/>
                </a:solidFill>
                <a:latin typeface="Georgia"/>
                <a:cs typeface="Georgia"/>
              </a:rPr>
              <a:t>Marinol (synthetic THC)</a:t>
            </a:r>
          </a:p>
          <a:p>
            <a:pPr>
              <a:buFont typeface="Arial"/>
              <a:buChar char="•"/>
            </a:pPr>
            <a:r>
              <a:rPr lang="en-US" sz="2800" dirty="0" smtClean="0">
                <a:solidFill>
                  <a:srgbClr val="C00000"/>
                </a:solidFill>
                <a:latin typeface="Georgia"/>
                <a:cs typeface="Georgia"/>
              </a:rPr>
              <a:t>Sativex</a:t>
            </a:r>
            <a:r>
              <a:rPr lang="en-US" sz="2800" baseline="30000" dirty="0" smtClean="0">
                <a:solidFill>
                  <a:srgbClr val="C00000"/>
                </a:solidFill>
                <a:latin typeface="Georgia"/>
                <a:cs typeface="Georgia"/>
              </a:rPr>
              <a:t>® </a:t>
            </a:r>
            <a:r>
              <a:rPr lang="en-US" sz="2800" dirty="0" smtClean="0">
                <a:solidFill>
                  <a:srgbClr val="C00000"/>
                </a:solidFill>
                <a:latin typeface="Georgia"/>
                <a:cs typeface="Georgia"/>
              </a:rPr>
              <a:t>in Brazil</a:t>
            </a:r>
            <a:endParaRPr lang="en-US" sz="2800" dirty="0">
              <a:solidFill>
                <a:srgbClr val="C00000"/>
              </a:solidFill>
              <a:latin typeface="Georgia"/>
              <a:cs typeface="Georgia"/>
            </a:endParaRPr>
          </a:p>
          <a:p>
            <a:pPr>
              <a:buFont typeface="Arial"/>
              <a:buChar char="•"/>
            </a:pPr>
            <a:r>
              <a:rPr lang="en-US" sz="2800" dirty="0" smtClean="0">
                <a:solidFill>
                  <a:srgbClr val="C00000"/>
                </a:solidFill>
                <a:latin typeface="Georgia"/>
                <a:cs typeface="Georgia"/>
              </a:rPr>
              <a:t>THC:CBD </a:t>
            </a:r>
            <a:r>
              <a:rPr lang="en-US" sz="2800" dirty="0" smtClean="0">
                <a:solidFill>
                  <a:srgbClr val="C00000"/>
                </a:solidFill>
                <a:latin typeface="Georgia"/>
                <a:cs typeface="Georgia"/>
              </a:rPr>
              <a:t>= 1:1</a:t>
            </a:r>
          </a:p>
          <a:p>
            <a:pPr>
              <a:buFont typeface="Arial"/>
              <a:buChar char="•"/>
            </a:pPr>
            <a:r>
              <a:rPr lang="en-US" sz="2800" dirty="0" smtClean="0">
                <a:solidFill>
                  <a:srgbClr val="C00000"/>
                </a:solidFill>
                <a:latin typeface="Georgia"/>
                <a:cs typeface="Georgia"/>
              </a:rPr>
              <a:t>It is administered via an oral mouth spray</a:t>
            </a:r>
          </a:p>
          <a:p>
            <a:pPr>
              <a:buFont typeface="Arial"/>
              <a:buChar char="•"/>
            </a:pPr>
            <a:r>
              <a:rPr lang="en-US" sz="2800" dirty="0" smtClean="0">
                <a:solidFill>
                  <a:srgbClr val="C00000"/>
                </a:solidFill>
                <a:latin typeface="Georgia"/>
                <a:cs typeface="Georgia"/>
              </a:rPr>
              <a:t>Already approved in Canada and Europe</a:t>
            </a:r>
          </a:p>
          <a:p>
            <a:pPr>
              <a:buFont typeface="Arial"/>
              <a:buChar char="•"/>
            </a:pPr>
            <a:r>
              <a:rPr lang="en-US" sz="2800" dirty="0" smtClean="0">
                <a:solidFill>
                  <a:srgbClr val="C00000"/>
                </a:solidFill>
                <a:latin typeface="Georgia"/>
                <a:cs typeface="Georgia"/>
              </a:rPr>
              <a:t>Also Epidiolex ®, pure CBD, no THC</a:t>
            </a:r>
          </a:p>
        </p:txBody>
      </p:sp>
      <p:sp>
        <p:nvSpPr>
          <p:cNvPr id="2" name="Title 1"/>
          <p:cNvSpPr>
            <a:spLocks noGrp="1"/>
          </p:cNvSpPr>
          <p:nvPr>
            <p:ph type="title"/>
          </p:nvPr>
        </p:nvSpPr>
        <p:spPr/>
        <p:txBody>
          <a:bodyPr/>
          <a:lstStyle/>
          <a:p>
            <a:r>
              <a:rPr lang="en-US" sz="4800" dirty="0">
                <a:solidFill>
                  <a:srgbClr val="000000"/>
                </a:solidFill>
                <a:latin typeface="Georgia"/>
                <a:cs typeface="Georgia"/>
              </a:rPr>
              <a:t>Marijuana-based medicines</a:t>
            </a:r>
            <a:endParaRPr lang="en-US" dirty="0">
              <a:solidFill>
                <a:srgbClr val="E80635"/>
              </a:solidFill>
              <a:latin typeface="Georgia"/>
              <a:cs typeface="Georgia"/>
            </a:endParaRPr>
          </a:p>
        </p:txBody>
      </p:sp>
      <p:sp>
        <p:nvSpPr>
          <p:cNvPr id="7" name="TextBox 6"/>
          <p:cNvSpPr txBox="1"/>
          <p:nvPr/>
        </p:nvSpPr>
        <p:spPr>
          <a:xfrm>
            <a:off x="3358444" y="1241778"/>
            <a:ext cx="184666" cy="369332"/>
          </a:xfrm>
          <a:prstGeom prst="rect">
            <a:avLst/>
          </a:prstGeom>
          <a:noFill/>
        </p:spPr>
        <p:txBody>
          <a:bodyPr wrap="none" rtlCol="0">
            <a:spAutoFit/>
          </a:bodyPr>
          <a:lstStyle/>
          <a:p>
            <a:endParaRPr lang="en-US" dirty="0"/>
          </a:p>
        </p:txBody>
      </p:sp>
      <p:pic>
        <p:nvPicPr>
          <p:cNvPr id="8" name="Picture 7"/>
          <p:cNvPicPr>
            <a:picLocks noChangeAspect="1"/>
          </p:cNvPicPr>
          <p:nvPr/>
        </p:nvPicPr>
        <p:blipFill>
          <a:blip r:embed="rId2" cstate="print"/>
          <a:stretch>
            <a:fillRect/>
          </a:stretch>
        </p:blipFill>
        <p:spPr>
          <a:xfrm>
            <a:off x="297968" y="2260220"/>
            <a:ext cx="3245142" cy="3610792"/>
          </a:xfrm>
          <a:prstGeom prst="rect">
            <a:avLst/>
          </a:prstGeom>
        </p:spPr>
      </p:pic>
      <p:sp>
        <p:nvSpPr>
          <p:cNvPr id="4" name="Slide Number Placeholder 3"/>
          <p:cNvSpPr>
            <a:spLocks noGrp="1"/>
          </p:cNvSpPr>
          <p:nvPr>
            <p:ph type="sldNum" sz="quarter" idx="12"/>
          </p:nvPr>
        </p:nvSpPr>
        <p:spPr/>
        <p:txBody>
          <a:bodyPr/>
          <a:lstStyle/>
          <a:p>
            <a:fld id="{4226F133-244D-4A4C-B618-CB5A3EE004CC}" type="slidenum">
              <a:rPr lang="en-US" smtClean="0"/>
              <a:pPr/>
              <a:t>17</a:t>
            </a:fld>
            <a:endParaRPr lang="en-US" dirty="0"/>
          </a:p>
        </p:txBody>
      </p:sp>
    </p:spTree>
    <p:extLst>
      <p:ext uri="{BB962C8B-B14F-4D97-AF65-F5344CB8AC3E}">
        <p14:creationId xmlns:p14="http://schemas.microsoft.com/office/powerpoint/2010/main" val="1541935708"/>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226F133-244D-4A4C-B618-CB5A3EE004CC}" type="slidenum">
              <a:rPr lang="en-US" smtClean="0"/>
              <a:pPr/>
              <a:t>18</a:t>
            </a:fld>
            <a:endParaRPr lang="en-US" dirty="0"/>
          </a:p>
        </p:txBody>
      </p:sp>
      <p:sp>
        <p:nvSpPr>
          <p:cNvPr id="3" name="Rectangle 2"/>
          <p:cNvSpPr/>
          <p:nvPr/>
        </p:nvSpPr>
        <p:spPr>
          <a:xfrm>
            <a:off x="2057400" y="1066800"/>
            <a:ext cx="5105400" cy="3631763"/>
          </a:xfrm>
          <a:prstGeom prst="rect">
            <a:avLst/>
          </a:prstGeom>
        </p:spPr>
        <p:txBody>
          <a:bodyPr wrap="square">
            <a:spAutoFit/>
          </a:bodyPr>
          <a:lstStyle/>
          <a:p>
            <a:pPr algn="ctr"/>
            <a:r>
              <a:rPr lang="en-US" sz="7000" dirty="0" smtClean="0">
                <a:latin typeface="Georgia"/>
                <a:cs typeface="Georgia"/>
              </a:rPr>
              <a:t>Myth 3: </a:t>
            </a:r>
          </a:p>
          <a:p>
            <a:pPr algn="ctr"/>
            <a:endParaRPr lang="en-US" sz="4000" dirty="0" smtClean="0">
              <a:latin typeface="Georgia"/>
              <a:cs typeface="Georgia"/>
            </a:endParaRPr>
          </a:p>
          <a:p>
            <a:pPr algn="ctr"/>
            <a:r>
              <a:rPr lang="en-US" sz="4000" dirty="0" smtClean="0">
                <a:latin typeface="Georgia"/>
                <a:cs typeface="Georgia"/>
              </a:rPr>
              <a:t>Countless People Are Behind Bars for Smoking Marijuana</a:t>
            </a:r>
            <a:endParaRPr lang="en-US" sz="4000" baseline="30000" dirty="0" smtClean="0">
              <a:latin typeface="Georgia"/>
              <a:cs typeface="Georgia"/>
            </a:endParaRPr>
          </a:p>
        </p:txBody>
      </p:sp>
    </p:spTree>
    <p:extLst>
      <p:ext uri="{BB962C8B-B14F-4D97-AF65-F5344CB8AC3E}">
        <p14:creationId xmlns:p14="http://schemas.microsoft.com/office/powerpoint/2010/main" val="1501031141"/>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a:graphicFrameLocks/>
          </p:cNvGraphicFramePr>
          <p:nvPr>
            <p:extLst>
              <p:ext uri="{D42A27DB-BD31-4B8C-83A1-F6EECF244321}">
                <p14:modId xmlns:p14="http://schemas.microsoft.com/office/powerpoint/2010/main" val="2040249700"/>
              </p:ext>
            </p:extLst>
          </p:nvPr>
        </p:nvGraphicFramePr>
        <p:xfrm>
          <a:off x="225778" y="395111"/>
          <a:ext cx="8664222" cy="5989461"/>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p:cNvSpPr txBox="1"/>
          <p:nvPr/>
        </p:nvSpPr>
        <p:spPr>
          <a:xfrm>
            <a:off x="104588" y="6384572"/>
            <a:ext cx="2794000" cy="276999"/>
          </a:xfrm>
          <a:prstGeom prst="rect">
            <a:avLst/>
          </a:prstGeom>
          <a:noFill/>
        </p:spPr>
        <p:txBody>
          <a:bodyPr wrap="square" rtlCol="0">
            <a:spAutoFit/>
          </a:bodyPr>
          <a:lstStyle/>
          <a:p>
            <a:r>
              <a:rPr lang="en-US" sz="1200" dirty="0" smtClean="0">
                <a:latin typeface="Georgia"/>
                <a:cs typeface="Georgia"/>
              </a:rPr>
              <a:t>Bureau of Justice Statistics, 2004</a:t>
            </a:r>
            <a:endParaRPr lang="en-US" sz="1200" dirty="0">
              <a:latin typeface="Georgia"/>
              <a:cs typeface="Georgia"/>
            </a:endParaRPr>
          </a:p>
        </p:txBody>
      </p:sp>
      <p:sp>
        <p:nvSpPr>
          <p:cNvPr id="2" name="Slide Number Placeholder 1"/>
          <p:cNvSpPr>
            <a:spLocks noGrp="1"/>
          </p:cNvSpPr>
          <p:nvPr>
            <p:ph type="sldNum" sz="quarter" idx="12"/>
          </p:nvPr>
        </p:nvSpPr>
        <p:spPr/>
        <p:txBody>
          <a:bodyPr/>
          <a:lstStyle/>
          <a:p>
            <a:fld id="{4226F133-244D-4A4C-B618-CB5A3EE004CC}" type="slidenum">
              <a:rPr lang="en-US" smtClean="0"/>
              <a:pPr/>
              <a:t>19</a:t>
            </a:fld>
            <a:endParaRPr lang="en-US" dirty="0"/>
          </a:p>
        </p:txBody>
      </p:sp>
    </p:spTree>
    <p:extLst>
      <p:ext uri="{BB962C8B-B14F-4D97-AF65-F5344CB8AC3E}">
        <p14:creationId xmlns:p14="http://schemas.microsoft.com/office/powerpoint/2010/main" val="3474058817"/>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226F133-244D-4A4C-B618-CB5A3EE004CC}" type="slidenum">
              <a:rPr lang="en-US" smtClean="0"/>
              <a:pPr/>
              <a:t>20</a:t>
            </a:fld>
            <a:endParaRPr lang="en-US" dirty="0"/>
          </a:p>
        </p:txBody>
      </p:sp>
      <p:sp>
        <p:nvSpPr>
          <p:cNvPr id="3" name="Rectangle 2"/>
          <p:cNvSpPr/>
          <p:nvPr/>
        </p:nvSpPr>
        <p:spPr>
          <a:xfrm>
            <a:off x="1752600" y="838200"/>
            <a:ext cx="5410200" cy="4862870"/>
          </a:xfrm>
          <a:prstGeom prst="rect">
            <a:avLst/>
          </a:prstGeom>
        </p:spPr>
        <p:txBody>
          <a:bodyPr wrap="square">
            <a:spAutoFit/>
          </a:bodyPr>
          <a:lstStyle/>
          <a:p>
            <a:pPr algn="ctr"/>
            <a:r>
              <a:rPr lang="en-US" sz="7000" dirty="0" smtClean="0">
                <a:latin typeface="Georgia"/>
                <a:cs typeface="Georgia"/>
              </a:rPr>
              <a:t>Myth 4: </a:t>
            </a:r>
          </a:p>
          <a:p>
            <a:pPr algn="ctr"/>
            <a:endParaRPr lang="en-US" sz="4000" dirty="0" smtClean="0">
              <a:latin typeface="Georgia"/>
              <a:cs typeface="Georgia"/>
            </a:endParaRPr>
          </a:p>
          <a:p>
            <a:pPr algn="ctr"/>
            <a:r>
              <a:rPr lang="en-US" sz="4000" dirty="0" smtClean="0">
                <a:latin typeface="Georgia"/>
                <a:cs typeface="Georgia"/>
              </a:rPr>
              <a:t>The Legality of Alcohol and Tobacco Strengthen the Case for Marijuana Legalization</a:t>
            </a:r>
            <a:endParaRPr lang="en-US" sz="4000" baseline="30000" dirty="0" smtClean="0">
              <a:latin typeface="Georgia"/>
              <a:cs typeface="Georgia"/>
            </a:endParaRPr>
          </a:p>
        </p:txBody>
      </p:sp>
    </p:spTree>
    <p:extLst>
      <p:ext uri="{BB962C8B-B14F-4D97-AF65-F5344CB8AC3E}">
        <p14:creationId xmlns:p14="http://schemas.microsoft.com/office/powerpoint/2010/main" val="1527578759"/>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04390"/>
            <a:ext cx="8305800" cy="1116184"/>
          </a:xfrm>
        </p:spPr>
        <p:txBody>
          <a:bodyPr>
            <a:normAutofit/>
          </a:bodyPr>
          <a:lstStyle/>
          <a:p>
            <a:r>
              <a:rPr lang="en-US" sz="4200" dirty="0" smtClean="0">
                <a:solidFill>
                  <a:srgbClr val="000000"/>
                </a:solidFill>
                <a:latin typeface="Georgia"/>
                <a:cs typeface="Georgia"/>
              </a:rPr>
              <a:t>Alcohol and Tobacco: A Model?</a:t>
            </a:r>
            <a:endParaRPr lang="en-US" sz="4200" dirty="0">
              <a:solidFill>
                <a:srgbClr val="000000"/>
              </a:solidFill>
              <a:latin typeface="Georgia"/>
              <a:cs typeface="Georgia"/>
            </a:endParaRPr>
          </a:p>
        </p:txBody>
      </p:sp>
      <p:sp>
        <p:nvSpPr>
          <p:cNvPr id="3" name="Content Placeholder 2"/>
          <p:cNvSpPr>
            <a:spLocks noGrp="1"/>
          </p:cNvSpPr>
          <p:nvPr>
            <p:ph idx="1"/>
          </p:nvPr>
        </p:nvSpPr>
        <p:spPr>
          <a:xfrm>
            <a:off x="533400" y="1828800"/>
            <a:ext cx="8042276" cy="4343400"/>
          </a:xfrm>
        </p:spPr>
        <p:txBody>
          <a:bodyPr>
            <a:normAutofit/>
          </a:bodyPr>
          <a:lstStyle/>
          <a:p>
            <a:r>
              <a:rPr lang="en-US" sz="3600" dirty="0" smtClean="0">
                <a:solidFill>
                  <a:srgbClr val="C00000"/>
                </a:solidFill>
                <a:latin typeface="Georgia"/>
                <a:cs typeface="Georgia"/>
              </a:rPr>
              <a:t>Use levels for alcohol and tobacco are much higher than marijuana</a:t>
            </a:r>
          </a:p>
          <a:p>
            <a:endParaRPr lang="en-US" sz="3600" dirty="0" smtClean="0">
              <a:solidFill>
                <a:srgbClr val="C00000"/>
              </a:solidFill>
              <a:latin typeface="Georgia"/>
              <a:cs typeface="Georgia"/>
            </a:endParaRPr>
          </a:p>
          <a:p>
            <a:r>
              <a:rPr lang="en-US" sz="3600" dirty="0" smtClean="0">
                <a:solidFill>
                  <a:srgbClr val="C00000"/>
                </a:solidFill>
                <a:latin typeface="Georgia"/>
                <a:cs typeface="Georgia"/>
              </a:rPr>
              <a:t>Industries </a:t>
            </a:r>
            <a:r>
              <a:rPr lang="en-US" sz="3600" i="1" dirty="0" smtClean="0">
                <a:solidFill>
                  <a:srgbClr val="C00000"/>
                </a:solidFill>
                <a:latin typeface="Georgia"/>
                <a:cs typeface="Georgia"/>
              </a:rPr>
              <a:t>promote</a:t>
            </a:r>
            <a:r>
              <a:rPr lang="en-US" sz="3600" dirty="0" smtClean="0">
                <a:solidFill>
                  <a:srgbClr val="C00000"/>
                </a:solidFill>
                <a:latin typeface="Georgia"/>
                <a:cs typeface="Georgia"/>
              </a:rPr>
              <a:t> addiction and target kids</a:t>
            </a:r>
          </a:p>
          <a:p>
            <a:endParaRPr lang="en-US" sz="3600" dirty="0">
              <a:solidFill>
                <a:srgbClr val="000000"/>
              </a:solidFill>
              <a:latin typeface="Georgia"/>
              <a:cs typeface="Georgia"/>
            </a:endParaRPr>
          </a:p>
        </p:txBody>
      </p:sp>
      <p:sp>
        <p:nvSpPr>
          <p:cNvPr id="4" name="Slide Number Placeholder 3"/>
          <p:cNvSpPr>
            <a:spLocks noGrp="1"/>
          </p:cNvSpPr>
          <p:nvPr>
            <p:ph type="sldNum" sz="quarter" idx="12"/>
          </p:nvPr>
        </p:nvSpPr>
        <p:spPr/>
        <p:txBody>
          <a:bodyPr/>
          <a:lstStyle/>
          <a:p>
            <a:pPr>
              <a:defRPr/>
            </a:pPr>
            <a:fld id="{29FB5F00-8EF6-495F-B089-92CE365BB271}" type="slidenum">
              <a:rPr lang="en-US" smtClean="0">
                <a:latin typeface="Georgia"/>
                <a:cs typeface="Georgia"/>
              </a:rPr>
              <a:pPr>
                <a:defRPr/>
              </a:pPr>
              <a:t>21</a:t>
            </a:fld>
            <a:endParaRPr lang="en-US" dirty="0">
              <a:latin typeface="Georgia"/>
              <a:cs typeface="Georgia"/>
            </a:endParaRPr>
          </a:p>
        </p:txBody>
      </p:sp>
      <p:sp>
        <p:nvSpPr>
          <p:cNvPr id="5" name="Rectangle 4"/>
          <p:cNvSpPr/>
          <p:nvPr/>
        </p:nvSpPr>
        <p:spPr>
          <a:xfrm>
            <a:off x="0" y="5467361"/>
            <a:ext cx="8777111" cy="1384995"/>
          </a:xfrm>
          <a:prstGeom prst="rect">
            <a:avLst/>
          </a:prstGeom>
        </p:spPr>
        <p:txBody>
          <a:bodyPr wrap="square">
            <a:spAutoFit/>
          </a:bodyPr>
          <a:lstStyle/>
          <a:p>
            <a:r>
              <a:rPr lang="en-US" sz="1400" dirty="0">
                <a:latin typeface="Georgia"/>
                <a:cs typeface="Georgia"/>
              </a:rPr>
              <a:t>Schiller JS, Lucas JW, Peregoy JA. Summary health statistics for U.S. adults: National Health Interview Survey, 2011. National Center for Health Statistics. Vital Health Stat 10(256). 2012.</a:t>
            </a:r>
          </a:p>
          <a:p>
            <a:endParaRPr lang="en-US" sz="1400" dirty="0">
              <a:latin typeface="Georgia"/>
              <a:cs typeface="Georgia"/>
            </a:endParaRPr>
          </a:p>
          <a:p>
            <a:r>
              <a:rPr lang="en-US" sz="1400" dirty="0">
                <a:latin typeface="Georgia"/>
                <a:cs typeface="Georgia"/>
              </a:rPr>
              <a:t>Centers for Disease Control and Prevention. </a:t>
            </a:r>
            <a:r>
              <a:rPr lang="en-US" sz="1400" dirty="0">
                <a:latin typeface="Georgia"/>
                <a:cs typeface="Georgia"/>
                <a:hlinkClick r:id="rId2"/>
              </a:rPr>
              <a:t>Vital Signs: Current Cigarette Smoking Among Adults Aged ≥ 18 Years—United States, 2005–2010</a:t>
            </a:r>
            <a:r>
              <a:rPr lang="en-US" sz="1400" dirty="0">
                <a:latin typeface="Georgia"/>
                <a:cs typeface="Georgia"/>
              </a:rPr>
              <a:t>. Morbidity and Mortality Weekly Report 2011;60(33):1207–12 </a:t>
            </a:r>
          </a:p>
        </p:txBody>
      </p:sp>
    </p:spTree>
    <p:extLst>
      <p:ext uri="{BB962C8B-B14F-4D97-AF65-F5344CB8AC3E}">
        <p14:creationId xmlns:p14="http://schemas.microsoft.com/office/powerpoint/2010/main" val="1291680711"/>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53507"/>
            <a:ext cx="8229600" cy="1528234"/>
          </a:xfrm>
        </p:spPr>
        <p:txBody>
          <a:bodyPr/>
          <a:lstStyle/>
          <a:p>
            <a:pPr marL="0" indent="0" algn="ctr">
              <a:buNone/>
            </a:pPr>
            <a:r>
              <a:rPr lang="en-US" sz="3000" dirty="0" smtClean="0">
                <a:solidFill>
                  <a:srgbClr val="000000"/>
                </a:solidFill>
                <a:latin typeface="Georgia" pitchFamily="18" charset="0"/>
                <a:cs typeface="Georgia"/>
              </a:rPr>
              <a:t>Can we trust companies and Big Corporations not to target youth and the vulnerable?</a:t>
            </a:r>
            <a:endParaRPr lang="en-US" sz="3000" dirty="0" smtClean="0">
              <a:solidFill>
                <a:srgbClr val="000000"/>
              </a:solidFill>
              <a:latin typeface="Georgia"/>
              <a:cs typeface="Georgia"/>
            </a:endParaRPr>
          </a:p>
          <a:p>
            <a:pPr marL="0" indent="0">
              <a:buNone/>
            </a:pPr>
            <a:endParaRPr lang="en-US" sz="2800" dirty="0">
              <a:latin typeface="Georgia"/>
              <a:cs typeface="Georgia"/>
            </a:endParaRPr>
          </a:p>
        </p:txBody>
      </p:sp>
      <p:sp>
        <p:nvSpPr>
          <p:cNvPr id="2" name="Title 1"/>
          <p:cNvSpPr>
            <a:spLocks noGrp="1"/>
          </p:cNvSpPr>
          <p:nvPr>
            <p:ph type="title"/>
          </p:nvPr>
        </p:nvSpPr>
        <p:spPr/>
        <p:txBody>
          <a:bodyPr>
            <a:noAutofit/>
          </a:bodyPr>
          <a:lstStyle/>
          <a:p>
            <a:r>
              <a:rPr lang="en-US" dirty="0" smtClean="0">
                <a:solidFill>
                  <a:srgbClr val="000000"/>
                </a:solidFill>
                <a:latin typeface="Georgia"/>
                <a:cs typeface="Georgia"/>
              </a:rPr>
              <a:t>‘Big marijuana’</a:t>
            </a:r>
            <a:endParaRPr lang="en-US" dirty="0">
              <a:solidFill>
                <a:srgbClr val="000000"/>
              </a:solidFill>
              <a:latin typeface="Georgia"/>
              <a:cs typeface="Georgia"/>
            </a:endParaRPr>
          </a:p>
        </p:txBody>
      </p:sp>
      <p:sp>
        <p:nvSpPr>
          <p:cNvPr id="5" name="object 8"/>
          <p:cNvSpPr/>
          <p:nvPr/>
        </p:nvSpPr>
        <p:spPr>
          <a:xfrm>
            <a:off x="2613094" y="3182639"/>
            <a:ext cx="3078000" cy="3369814"/>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noAutofit/>
          </a:bodyPr>
          <a:lstStyle/>
          <a:p>
            <a:pPr algn="ctr"/>
            <a:endParaRPr dirty="0"/>
          </a:p>
        </p:txBody>
      </p:sp>
      <p:sp>
        <p:nvSpPr>
          <p:cNvPr id="4" name="Slide Number Placeholder 3"/>
          <p:cNvSpPr>
            <a:spLocks noGrp="1"/>
          </p:cNvSpPr>
          <p:nvPr>
            <p:ph type="sldNum" sz="quarter" idx="12"/>
          </p:nvPr>
        </p:nvSpPr>
        <p:spPr/>
        <p:txBody>
          <a:bodyPr/>
          <a:lstStyle/>
          <a:p>
            <a:fld id="{4226F133-244D-4A4C-B618-CB5A3EE004CC}" type="slidenum">
              <a:rPr lang="en-US" smtClean="0"/>
              <a:pPr/>
              <a:t>22</a:t>
            </a:fld>
            <a:endParaRPr lang="en-US" dirty="0"/>
          </a:p>
        </p:txBody>
      </p:sp>
    </p:spTree>
    <p:extLst>
      <p:ext uri="{BB962C8B-B14F-4D97-AF65-F5344CB8AC3E}">
        <p14:creationId xmlns:p14="http://schemas.microsoft.com/office/powerpoint/2010/main" val="11251912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226F133-244D-4A4C-B618-CB5A3EE004CC}" type="slidenum">
              <a:rPr lang="en-US" smtClean="0"/>
              <a:pPr/>
              <a:t>23</a:t>
            </a:fld>
            <a:endParaRPr lang="en-US" dirty="0"/>
          </a:p>
        </p:txBody>
      </p:sp>
      <p:pic>
        <p:nvPicPr>
          <p:cNvPr id="5" name="Picture 4" descr="Screen Shot 2014-04-30 at 10.28.53 AM.png"/>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9526" y="533400"/>
            <a:ext cx="9213526" cy="5410200"/>
          </a:xfrm>
          <a:prstGeom prst="rect">
            <a:avLst/>
          </a:prstGeom>
        </p:spPr>
      </p:pic>
    </p:spTree>
    <p:extLst>
      <p:ext uri="{BB962C8B-B14F-4D97-AF65-F5344CB8AC3E}">
        <p14:creationId xmlns:p14="http://schemas.microsoft.com/office/powerpoint/2010/main" val="10442177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3991088" y="6432725"/>
            <a:ext cx="1161826" cy="365125"/>
          </a:xfrm>
        </p:spPr>
        <p:txBody>
          <a:bodyPr/>
          <a:lstStyle/>
          <a:p>
            <a:fld id="{9C233FB2-A949-7A42-BC53-727DC174787A}" type="slidenum">
              <a:rPr lang="en-US" smtClean="0"/>
              <a:t>24</a:t>
            </a:fld>
            <a:endParaRPr lang="en-US" dirty="0"/>
          </a:p>
        </p:txBody>
      </p:sp>
      <p:pic>
        <p:nvPicPr>
          <p:cNvPr id="6" name="Picture 5"/>
          <p:cNvPicPr/>
          <p:nvPr/>
        </p:nvPicPr>
        <p:blipFill>
          <a:blip r:embed="rId2">
            <a:extLst>
              <a:ext uri="{28A0092B-C50C-407E-A947-70E740481C1C}">
                <a14:useLocalDpi xmlns:a14="http://schemas.microsoft.com/office/drawing/2010/main"/>
              </a:ext>
            </a:extLst>
          </a:blip>
          <a:stretch>
            <a:fillRect/>
          </a:stretch>
        </p:blipFill>
        <p:spPr>
          <a:xfrm>
            <a:off x="306563" y="989583"/>
            <a:ext cx="5605741" cy="3886568"/>
          </a:xfrm>
          <a:prstGeom prst="rect">
            <a:avLst/>
          </a:prstGeom>
        </p:spPr>
      </p:pic>
      <p:pic>
        <p:nvPicPr>
          <p:cNvPr id="7" name="Picture 6"/>
          <p:cNvPicPr/>
          <p:nvPr/>
        </p:nvPicPr>
        <p:blipFill rotWithShape="1">
          <a:blip r:embed="rId3" cstate="email">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a:ext>
            </a:extLst>
          </a:blip>
          <a:srcRect l="27585" t="128" r="15022" b="-128"/>
          <a:stretch/>
        </p:blipFill>
        <p:spPr bwMode="auto">
          <a:xfrm rot="5400000">
            <a:off x="5227165" y="2165508"/>
            <a:ext cx="3323083" cy="451058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6447015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C233FB2-A949-7A42-BC53-727DC174787A}" type="slidenum">
              <a:rPr lang="en-US" smtClean="0"/>
              <a:t>25</a:t>
            </a:fld>
            <a:endParaRPr lang="en-US"/>
          </a:p>
        </p:txBody>
      </p:sp>
      <p:pic>
        <p:nvPicPr>
          <p:cNvPr id="5" name="Picture 4"/>
          <p:cNvPicPr/>
          <p:nvPr/>
        </p:nvPicPr>
        <p:blipFill rotWithShape="1">
          <a:blip r:embed="rId2" cstate="email">
            <a:extLst>
              <a:ext uri="{28A0092B-C50C-407E-A947-70E740481C1C}">
                <a14:useLocalDpi xmlns:a14="http://schemas.microsoft.com/office/drawing/2010/main"/>
              </a:ext>
            </a:extLst>
          </a:blip>
          <a:srcRect/>
          <a:stretch/>
        </p:blipFill>
        <p:spPr bwMode="auto">
          <a:xfrm>
            <a:off x="193638" y="903673"/>
            <a:ext cx="3590925" cy="3094355"/>
          </a:xfrm>
          <a:prstGeom prst="rect">
            <a:avLst/>
          </a:prstGeom>
          <a:ln>
            <a:noFill/>
          </a:ln>
          <a:extLst>
            <a:ext uri="{53640926-AAD7-44d8-BBD7-CCE9431645EC}">
              <a14:shadowObscured xmlns:a14="http://schemas.microsoft.com/office/drawing/2010/main"/>
            </a:ext>
          </a:extLst>
        </p:spPr>
      </p:pic>
      <p:pic>
        <p:nvPicPr>
          <p:cNvPr id="6" name="Picture 5"/>
          <p:cNvPicPr/>
          <p:nvPr/>
        </p:nvPicPr>
        <p:blipFill rotWithShape="1">
          <a:blip r:embed="rId3" cstate="email">
            <a:extLst>
              <a:ext uri="{28A0092B-C50C-407E-A947-70E740481C1C}">
                <a14:useLocalDpi xmlns:a14="http://schemas.microsoft.com/office/drawing/2010/main"/>
              </a:ext>
            </a:extLst>
          </a:blip>
          <a:srcRect/>
          <a:stretch/>
        </p:blipFill>
        <p:spPr bwMode="auto">
          <a:xfrm>
            <a:off x="4882812" y="1387405"/>
            <a:ext cx="3611880" cy="2219960"/>
          </a:xfrm>
          <a:prstGeom prst="rect">
            <a:avLst/>
          </a:prstGeom>
          <a:ln>
            <a:noFill/>
          </a:ln>
          <a:extLst>
            <a:ext uri="{53640926-AAD7-44d8-BBD7-CCE9431645EC}">
              <a14:shadowObscured xmlns:a14="http://schemas.microsoft.com/office/drawing/2010/main"/>
            </a:ext>
          </a:extLst>
        </p:spPr>
      </p:pic>
      <p:pic>
        <p:nvPicPr>
          <p:cNvPr id="7" name="Picture 6"/>
          <p:cNvPicPr/>
          <p:nvPr/>
        </p:nvPicPr>
        <p:blipFill rotWithShape="1">
          <a:blip r:embed="rId4" cstate="email">
            <a:extLst>
              <a:ext uri="{BEBA8EAE-BF5A-486C-A8C5-ECC9F3942E4B}">
                <a14:imgProps xmlns:a14="http://schemas.microsoft.com/office/drawing/2010/main">
                  <a14:imgLayer r:embed="rId5">
                    <a14:imgEffect>
                      <a14:brightnessContrast contrast="20000"/>
                    </a14:imgEffect>
                  </a14:imgLayer>
                </a14:imgProps>
              </a:ext>
              <a:ext uri="{28A0092B-C50C-407E-A947-70E740481C1C}">
                <a14:useLocalDpi xmlns:a14="http://schemas.microsoft.com/office/drawing/2010/main"/>
              </a:ext>
            </a:extLst>
          </a:blip>
          <a:srcRect/>
          <a:stretch/>
        </p:blipFill>
        <p:spPr bwMode="auto">
          <a:xfrm>
            <a:off x="2510909" y="3854203"/>
            <a:ext cx="4102115" cy="239596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1596751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smtClean="0">
                <a:solidFill>
                  <a:srgbClr val="000000"/>
                </a:solidFill>
                <a:latin typeface="Georgia"/>
                <a:cs typeface="Georgia"/>
              </a:rPr>
              <a:t>Vaporizing industries: </a:t>
            </a:r>
            <a:br>
              <a:rPr lang="en-US" dirty="0" smtClean="0">
                <a:solidFill>
                  <a:srgbClr val="000000"/>
                </a:solidFill>
                <a:latin typeface="Georgia"/>
                <a:cs typeface="Georgia"/>
              </a:rPr>
            </a:br>
            <a:r>
              <a:rPr lang="en-US" sz="4000" dirty="0" smtClean="0">
                <a:solidFill>
                  <a:srgbClr val="000000"/>
                </a:solidFill>
                <a:latin typeface="Georgia"/>
                <a:cs typeface="Georgia"/>
              </a:rPr>
              <a:t>Nicotine and Marijuana</a:t>
            </a:r>
            <a:endParaRPr lang="en-US" sz="4000" dirty="0">
              <a:solidFill>
                <a:srgbClr val="000000"/>
              </a:solidFill>
              <a:latin typeface="Georgia"/>
              <a:cs typeface="Georgia"/>
            </a:endParaRPr>
          </a:p>
        </p:txBody>
      </p:sp>
      <p:sp>
        <p:nvSpPr>
          <p:cNvPr id="6" name="Content Placeholder 5"/>
          <p:cNvSpPr>
            <a:spLocks noGrp="1"/>
          </p:cNvSpPr>
          <p:nvPr>
            <p:ph idx="1"/>
          </p:nvPr>
        </p:nvSpPr>
        <p:spPr>
          <a:xfrm>
            <a:off x="193638" y="1956300"/>
            <a:ext cx="6025232" cy="4293864"/>
          </a:xfrm>
        </p:spPr>
        <p:txBody>
          <a:bodyPr>
            <a:normAutofit fontScale="77500" lnSpcReduction="20000"/>
          </a:bodyPr>
          <a:lstStyle/>
          <a:p>
            <a:pPr marL="0" indent="0">
              <a:buNone/>
            </a:pPr>
            <a:r>
              <a:rPr lang="en-US" b="1" dirty="0" err="1" smtClean="0">
                <a:solidFill>
                  <a:srgbClr val="000000"/>
                </a:solidFill>
                <a:latin typeface="Georgia"/>
                <a:cs typeface="Georgia"/>
              </a:rPr>
              <a:t>Pax</a:t>
            </a:r>
            <a:r>
              <a:rPr lang="en-US" b="1" dirty="0" smtClean="0">
                <a:solidFill>
                  <a:srgbClr val="000000"/>
                </a:solidFill>
                <a:latin typeface="Georgia"/>
                <a:cs typeface="Georgia"/>
              </a:rPr>
              <a:t> by </a:t>
            </a:r>
            <a:r>
              <a:rPr lang="en-US" b="1" dirty="0" err="1" smtClean="0">
                <a:solidFill>
                  <a:srgbClr val="000000"/>
                </a:solidFill>
                <a:latin typeface="Georgia"/>
                <a:cs typeface="Georgia"/>
              </a:rPr>
              <a:t>Ploom</a:t>
            </a:r>
            <a:endParaRPr lang="en-US" b="1" dirty="0" smtClean="0">
              <a:solidFill>
                <a:srgbClr val="000000"/>
              </a:solidFill>
              <a:latin typeface="Georgia"/>
              <a:cs typeface="Georgia"/>
            </a:endParaRPr>
          </a:p>
          <a:p>
            <a:pPr lvl="0"/>
            <a:r>
              <a:rPr lang="en-US" dirty="0">
                <a:solidFill>
                  <a:srgbClr val="000000"/>
                </a:solidFill>
                <a:latin typeface="Georgia"/>
                <a:cs typeface="Georgia"/>
              </a:rPr>
              <a:t>Japan Tobacco International (JTI) is the third largest international tobacco company behind Philip Morris International. </a:t>
            </a:r>
          </a:p>
          <a:p>
            <a:pPr marL="0" indent="0">
              <a:buNone/>
            </a:pPr>
            <a:endParaRPr lang="en-US" dirty="0">
              <a:solidFill>
                <a:srgbClr val="000000"/>
              </a:solidFill>
              <a:latin typeface="Georgia"/>
              <a:cs typeface="Georgia"/>
            </a:endParaRPr>
          </a:p>
          <a:p>
            <a:pPr lvl="0"/>
            <a:r>
              <a:rPr lang="en-US" dirty="0">
                <a:solidFill>
                  <a:srgbClr val="000000"/>
                </a:solidFill>
                <a:latin typeface="Georgia"/>
                <a:cs typeface="Georgia"/>
              </a:rPr>
              <a:t>In 2011, JTI bought </a:t>
            </a:r>
            <a:r>
              <a:rPr lang="en-US" dirty="0" smtClean="0">
                <a:solidFill>
                  <a:srgbClr val="000000"/>
                </a:solidFill>
                <a:latin typeface="Georgia"/>
                <a:cs typeface="Georgia"/>
              </a:rPr>
              <a:t>a portion of </a:t>
            </a:r>
            <a:r>
              <a:rPr lang="en-US" dirty="0" err="1" smtClean="0">
                <a:solidFill>
                  <a:srgbClr val="000000"/>
                </a:solidFill>
                <a:latin typeface="Georgia"/>
                <a:cs typeface="Georgia"/>
              </a:rPr>
              <a:t>Ploom</a:t>
            </a:r>
            <a:r>
              <a:rPr lang="en-US" dirty="0" smtClean="0">
                <a:solidFill>
                  <a:srgbClr val="000000"/>
                </a:solidFill>
                <a:latin typeface="Georgia"/>
                <a:cs typeface="Georgia"/>
              </a:rPr>
              <a:t> </a:t>
            </a:r>
            <a:r>
              <a:rPr lang="en-US" dirty="0">
                <a:solidFill>
                  <a:srgbClr val="000000"/>
                </a:solidFill>
                <a:latin typeface="Georgia"/>
                <a:cs typeface="Georgia"/>
              </a:rPr>
              <a:t>– </a:t>
            </a:r>
            <a:r>
              <a:rPr lang="en-US" u="sng" dirty="0">
                <a:solidFill>
                  <a:srgbClr val="000000"/>
                </a:solidFill>
                <a:latin typeface="Georgia"/>
                <a:cs typeface="Georgia"/>
                <a:hlinkClick r:id="rId2"/>
              </a:rPr>
              <a:t>a startup based in Silicon Valley that produces a loose-leaf vaporizer that can be used to inhale heated vapor from </a:t>
            </a:r>
            <a:r>
              <a:rPr lang="en-US" b="1" u="sng" dirty="0">
                <a:solidFill>
                  <a:srgbClr val="000000"/>
                </a:solidFill>
                <a:latin typeface="Georgia"/>
                <a:cs typeface="Georgia"/>
                <a:hlinkClick r:id="rId2"/>
              </a:rPr>
              <a:t>marijuana</a:t>
            </a:r>
            <a:r>
              <a:rPr lang="en-US" u="sng" dirty="0">
                <a:solidFill>
                  <a:srgbClr val="000000"/>
                </a:solidFill>
                <a:latin typeface="Georgia"/>
                <a:cs typeface="Georgia"/>
                <a:hlinkClick r:id="rId2"/>
              </a:rPr>
              <a:t> as well as </a:t>
            </a:r>
            <a:r>
              <a:rPr lang="en-US" b="1" u="sng" dirty="0">
                <a:solidFill>
                  <a:srgbClr val="000000"/>
                </a:solidFill>
                <a:latin typeface="Georgia"/>
                <a:cs typeface="Georgia"/>
                <a:hlinkClick r:id="rId2"/>
              </a:rPr>
              <a:t>tobacco</a:t>
            </a:r>
            <a:r>
              <a:rPr lang="en-US" u="sng" dirty="0">
                <a:solidFill>
                  <a:srgbClr val="000000"/>
                </a:solidFill>
                <a:latin typeface="Georgia"/>
                <a:cs typeface="Georgia"/>
                <a:hlinkClick r:id="rId2"/>
              </a:rPr>
              <a:t>, called the Pax</a:t>
            </a:r>
            <a:r>
              <a:rPr lang="en-US" dirty="0">
                <a:solidFill>
                  <a:srgbClr val="000000"/>
                </a:solidFill>
                <a:latin typeface="Georgia"/>
                <a:cs typeface="Georgia"/>
              </a:rPr>
              <a:t>. </a:t>
            </a:r>
          </a:p>
          <a:p>
            <a:endParaRPr lang="en-US" dirty="0">
              <a:solidFill>
                <a:srgbClr val="000000"/>
              </a:solidFill>
              <a:latin typeface="Georgia"/>
              <a:cs typeface="Georgia"/>
            </a:endParaRPr>
          </a:p>
        </p:txBody>
      </p:sp>
      <p:sp>
        <p:nvSpPr>
          <p:cNvPr id="4" name="Slide Number Placeholder 3"/>
          <p:cNvSpPr>
            <a:spLocks noGrp="1"/>
          </p:cNvSpPr>
          <p:nvPr>
            <p:ph type="sldNum" sz="quarter" idx="12"/>
          </p:nvPr>
        </p:nvSpPr>
        <p:spPr/>
        <p:txBody>
          <a:bodyPr/>
          <a:lstStyle/>
          <a:p>
            <a:fld id="{9C233FB2-A949-7A42-BC53-727DC174787A}" type="slidenum">
              <a:rPr lang="en-US" smtClean="0"/>
              <a:t>26</a:t>
            </a:fld>
            <a:endParaRPr lang="en-US"/>
          </a:p>
        </p:txBody>
      </p:sp>
      <p:pic>
        <p:nvPicPr>
          <p:cNvPr id="7" name="Picture 6"/>
          <p:cNvPicPr/>
          <p:nvPr/>
        </p:nvPicPr>
        <p:blipFill rotWithShape="1">
          <a:blip r:embed="rId3" cstate="email">
            <a:alphaModFix/>
            <a:extLst>
              <a:ext uri="{28A0092B-C50C-407E-A947-70E740481C1C}">
                <a14:useLocalDpi xmlns:a14="http://schemas.microsoft.com/office/drawing/2010/main"/>
              </a:ext>
            </a:extLst>
          </a:blip>
          <a:srcRect/>
          <a:stretch/>
        </p:blipFill>
        <p:spPr bwMode="auto">
          <a:xfrm>
            <a:off x="6218870" y="2788458"/>
            <a:ext cx="2643111" cy="334790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371147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a:solidFill>
                  <a:srgbClr val="000000"/>
                </a:solidFill>
                <a:latin typeface="Georgia"/>
                <a:cs typeface="Georgia"/>
              </a:rPr>
              <a:t>Regular E-Cigarettes can </a:t>
            </a:r>
            <a:r>
              <a:rPr lang="en-US" dirty="0" smtClean="0">
                <a:solidFill>
                  <a:srgbClr val="000000"/>
                </a:solidFill>
                <a:latin typeface="Georgia"/>
                <a:cs typeface="Georgia"/>
              </a:rPr>
              <a:t>be </a:t>
            </a:r>
            <a:r>
              <a:rPr lang="en-US" dirty="0">
                <a:solidFill>
                  <a:srgbClr val="000000"/>
                </a:solidFill>
                <a:latin typeface="Georgia"/>
                <a:cs typeface="Georgia"/>
              </a:rPr>
              <a:t>used to vaporize </a:t>
            </a:r>
            <a:r>
              <a:rPr lang="en-US" dirty="0" smtClean="0">
                <a:solidFill>
                  <a:srgbClr val="000000"/>
                </a:solidFill>
                <a:latin typeface="Georgia"/>
                <a:cs typeface="Georgia"/>
              </a:rPr>
              <a:t>marijuana</a:t>
            </a:r>
            <a:endParaRPr lang="en-US" dirty="0">
              <a:solidFill>
                <a:srgbClr val="000000"/>
              </a:solidFill>
              <a:latin typeface="Georgia"/>
              <a:cs typeface="Georgia"/>
            </a:endParaRPr>
          </a:p>
        </p:txBody>
      </p:sp>
      <p:sp>
        <p:nvSpPr>
          <p:cNvPr id="2" name="Content Placeholder 1"/>
          <p:cNvSpPr>
            <a:spLocks noGrp="1"/>
          </p:cNvSpPr>
          <p:nvPr>
            <p:ph idx="1"/>
          </p:nvPr>
        </p:nvSpPr>
        <p:spPr>
          <a:xfrm>
            <a:off x="332853" y="1883304"/>
            <a:ext cx="4980922" cy="4029394"/>
          </a:xfrm>
        </p:spPr>
        <p:txBody>
          <a:bodyPr>
            <a:noAutofit/>
          </a:bodyPr>
          <a:lstStyle/>
          <a:p>
            <a:pPr lvl="0"/>
            <a:r>
              <a:rPr lang="en-US" sz="2000" dirty="0">
                <a:solidFill>
                  <a:srgbClr val="000000"/>
                </a:solidFill>
                <a:latin typeface="Georgia"/>
                <a:cs typeface="Georgia"/>
              </a:rPr>
              <a:t>Marijuana with THC </a:t>
            </a:r>
            <a:r>
              <a:rPr lang="en-US" sz="2000" u="sng" dirty="0">
                <a:solidFill>
                  <a:srgbClr val="000000"/>
                </a:solidFill>
                <a:latin typeface="Georgia"/>
                <a:cs typeface="Georgia"/>
                <a:hlinkClick r:id="rId2"/>
              </a:rPr>
              <a:t>concentrates approaching 100%</a:t>
            </a:r>
            <a:r>
              <a:rPr lang="en-US" sz="2000" dirty="0">
                <a:solidFill>
                  <a:srgbClr val="000000"/>
                </a:solidFill>
                <a:latin typeface="Georgia"/>
                <a:cs typeface="Georgia"/>
              </a:rPr>
              <a:t>, in the form of butane-extracted hash oil (BHO) can easily be packed into e-cigarettes</a:t>
            </a:r>
            <a:r>
              <a:rPr lang="en-US" sz="2000" dirty="0" smtClean="0">
                <a:solidFill>
                  <a:srgbClr val="000000"/>
                </a:solidFill>
                <a:latin typeface="Georgia"/>
                <a:cs typeface="Georgia"/>
              </a:rPr>
              <a:t>.</a:t>
            </a:r>
            <a:endParaRPr lang="en-US" sz="2000" dirty="0">
              <a:solidFill>
                <a:srgbClr val="000000"/>
              </a:solidFill>
              <a:latin typeface="Georgia"/>
              <a:cs typeface="Georgia"/>
            </a:endParaRPr>
          </a:p>
          <a:p>
            <a:pPr lvl="0"/>
            <a:r>
              <a:rPr lang="en-US" sz="2000" dirty="0">
                <a:solidFill>
                  <a:srgbClr val="000000"/>
                </a:solidFill>
                <a:latin typeface="Georgia"/>
                <a:cs typeface="Georgia"/>
              </a:rPr>
              <a:t>The process is extremely dangerous</a:t>
            </a:r>
            <a:r>
              <a:rPr lang="en-US" sz="2000" dirty="0" smtClean="0">
                <a:solidFill>
                  <a:srgbClr val="000000"/>
                </a:solidFill>
                <a:latin typeface="Georgia"/>
                <a:cs typeface="Georgia"/>
              </a:rPr>
              <a:t>.</a:t>
            </a:r>
            <a:endParaRPr lang="en-US" sz="2000" dirty="0">
              <a:solidFill>
                <a:srgbClr val="000000"/>
              </a:solidFill>
              <a:latin typeface="Georgia"/>
              <a:cs typeface="Georgia"/>
            </a:endParaRPr>
          </a:p>
          <a:p>
            <a:pPr lvl="0"/>
            <a:r>
              <a:rPr lang="en-US" sz="2000" dirty="0">
                <a:solidFill>
                  <a:srgbClr val="000000"/>
                </a:solidFill>
                <a:latin typeface="Georgia"/>
                <a:cs typeface="Georgia"/>
              </a:rPr>
              <a:t>E</a:t>
            </a:r>
            <a:r>
              <a:rPr lang="en-US" sz="2000" dirty="0" smtClean="0">
                <a:solidFill>
                  <a:srgbClr val="000000"/>
                </a:solidFill>
                <a:latin typeface="Georgia"/>
                <a:cs typeface="Georgia"/>
              </a:rPr>
              <a:t>-</a:t>
            </a:r>
            <a:r>
              <a:rPr lang="en-US" sz="2000" dirty="0">
                <a:solidFill>
                  <a:srgbClr val="000000"/>
                </a:solidFill>
                <a:latin typeface="Georgia"/>
                <a:cs typeface="Georgia"/>
              </a:rPr>
              <a:t>cig companies are </a:t>
            </a:r>
            <a:r>
              <a:rPr lang="en-US" sz="2000" u="sng" dirty="0">
                <a:solidFill>
                  <a:srgbClr val="000000"/>
                </a:solidFill>
                <a:latin typeface="Georgia"/>
                <a:cs typeface="Georgia"/>
                <a:hlinkClick r:id="rId3"/>
              </a:rPr>
              <a:t>increasingly marketing youth and adolescents</a:t>
            </a:r>
            <a:r>
              <a:rPr lang="en-US" sz="2000" dirty="0" smtClean="0">
                <a:solidFill>
                  <a:srgbClr val="000000"/>
                </a:solidFill>
                <a:latin typeface="Georgia"/>
                <a:cs typeface="Georgia"/>
              </a:rPr>
              <a:t>.</a:t>
            </a:r>
            <a:endParaRPr lang="en-US" sz="2000" dirty="0">
              <a:solidFill>
                <a:srgbClr val="000000"/>
              </a:solidFill>
              <a:latin typeface="Georgia"/>
              <a:cs typeface="Georgia"/>
            </a:endParaRPr>
          </a:p>
          <a:p>
            <a:pPr lvl="0"/>
            <a:r>
              <a:rPr lang="en-US" sz="2000" dirty="0">
                <a:solidFill>
                  <a:srgbClr val="000000"/>
                </a:solidFill>
                <a:latin typeface="Georgia"/>
                <a:cs typeface="Georgia"/>
              </a:rPr>
              <a:t>Teen use of e-cigarettes is </a:t>
            </a:r>
            <a:r>
              <a:rPr lang="en-US" sz="2000" u="sng" dirty="0">
                <a:solidFill>
                  <a:srgbClr val="000000"/>
                </a:solidFill>
                <a:latin typeface="Georgia"/>
                <a:cs typeface="Georgia"/>
                <a:hlinkClick r:id="rId4"/>
              </a:rPr>
              <a:t>significantly on the rise</a:t>
            </a:r>
            <a:r>
              <a:rPr lang="en-US" sz="2000" dirty="0" smtClean="0">
                <a:solidFill>
                  <a:srgbClr val="000000"/>
                </a:solidFill>
                <a:latin typeface="Georgia"/>
                <a:cs typeface="Georgia"/>
              </a:rPr>
              <a:t>.</a:t>
            </a:r>
            <a:endParaRPr lang="en-US" sz="2000" dirty="0">
              <a:solidFill>
                <a:srgbClr val="000000"/>
              </a:solidFill>
              <a:latin typeface="Georgia"/>
              <a:cs typeface="Georgia"/>
            </a:endParaRPr>
          </a:p>
        </p:txBody>
      </p:sp>
      <p:sp>
        <p:nvSpPr>
          <p:cNvPr id="4" name="Slide Number Placeholder 3"/>
          <p:cNvSpPr>
            <a:spLocks noGrp="1"/>
          </p:cNvSpPr>
          <p:nvPr>
            <p:ph type="sldNum" sz="quarter" idx="12"/>
          </p:nvPr>
        </p:nvSpPr>
        <p:spPr/>
        <p:txBody>
          <a:bodyPr/>
          <a:lstStyle/>
          <a:p>
            <a:fld id="{9C233FB2-A949-7A42-BC53-727DC174787A}" type="slidenum">
              <a:rPr lang="en-US" smtClean="0"/>
              <a:t>27</a:t>
            </a:fld>
            <a:endParaRPr lang="en-US"/>
          </a:p>
        </p:txBody>
      </p:sp>
      <p:pic>
        <p:nvPicPr>
          <p:cNvPr id="6" name="Picture 5"/>
          <p:cNvPicPr/>
          <p:nvPr/>
        </p:nvPicPr>
        <p:blipFill>
          <a:blip r:embed="rId5" cstate="email">
            <a:extLst>
              <a:ext uri="{28A0092B-C50C-407E-A947-70E740481C1C}">
                <a14:useLocalDpi xmlns:a14="http://schemas.microsoft.com/office/drawing/2010/main"/>
              </a:ext>
            </a:extLst>
          </a:blip>
          <a:stretch>
            <a:fillRect/>
          </a:stretch>
        </p:blipFill>
        <p:spPr>
          <a:xfrm>
            <a:off x="5013754" y="3284832"/>
            <a:ext cx="3673046" cy="2248105"/>
          </a:xfrm>
          <a:prstGeom prst="rect">
            <a:avLst/>
          </a:prstGeom>
        </p:spPr>
      </p:pic>
    </p:spTree>
    <p:extLst>
      <p:ext uri="{BB962C8B-B14F-4D97-AF65-F5344CB8AC3E}">
        <p14:creationId xmlns:p14="http://schemas.microsoft.com/office/powerpoint/2010/main" val="38910949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0" y="107576"/>
            <a:ext cx="9144000" cy="1797424"/>
          </a:xfrm>
        </p:spPr>
        <p:txBody>
          <a:bodyPr>
            <a:normAutofit fontScale="90000"/>
          </a:bodyPr>
          <a:lstStyle/>
          <a:p>
            <a:r>
              <a:rPr lang="en-US" sz="4900" dirty="0">
                <a:solidFill>
                  <a:srgbClr val="000000"/>
                </a:solidFill>
                <a:latin typeface="Georgia"/>
                <a:cs typeface="Georgia"/>
              </a:rPr>
              <a:t>M-Cigarettes </a:t>
            </a:r>
            <a:r>
              <a:rPr lang="en-US" dirty="0" smtClean="0">
                <a:solidFill>
                  <a:srgbClr val="000000"/>
                </a:solidFill>
                <a:latin typeface="Georgia"/>
                <a:cs typeface="Georgia"/>
              </a:rPr>
              <a:t/>
            </a:r>
            <a:br>
              <a:rPr lang="en-US" dirty="0" smtClean="0">
                <a:solidFill>
                  <a:srgbClr val="000000"/>
                </a:solidFill>
                <a:latin typeface="Georgia"/>
                <a:cs typeface="Georgia"/>
              </a:rPr>
            </a:br>
            <a:r>
              <a:rPr lang="en-US" sz="4000" dirty="0" smtClean="0">
                <a:solidFill>
                  <a:srgbClr val="000000"/>
                </a:solidFill>
                <a:latin typeface="Georgia"/>
                <a:cs typeface="Georgia"/>
              </a:rPr>
              <a:t>(</a:t>
            </a:r>
            <a:r>
              <a:rPr lang="en-US" sz="4000" dirty="0">
                <a:solidFill>
                  <a:srgbClr val="000000"/>
                </a:solidFill>
                <a:latin typeface="Georgia"/>
                <a:cs typeface="Georgia"/>
              </a:rPr>
              <a:t>marijuana vaporizers</a:t>
            </a:r>
            <a:r>
              <a:rPr lang="en-US" sz="4000" dirty="0" smtClean="0">
                <a:solidFill>
                  <a:srgbClr val="000000"/>
                </a:solidFill>
                <a:latin typeface="Georgia"/>
                <a:cs typeface="Georgia"/>
              </a:rPr>
              <a:t>) – Brought to you by </a:t>
            </a:r>
            <a:r>
              <a:rPr lang="en-US" sz="4400" b="1" i="1" dirty="0" err="1" smtClean="0">
                <a:solidFill>
                  <a:srgbClr val="008000"/>
                </a:solidFill>
                <a:latin typeface="Georgia"/>
                <a:cs typeface="Georgia"/>
              </a:rPr>
              <a:t>Groupon</a:t>
            </a:r>
            <a:r>
              <a:rPr lang="en-US" sz="4400" b="1" i="1" dirty="0" smtClean="0">
                <a:solidFill>
                  <a:srgbClr val="008000"/>
                </a:solidFill>
                <a:latin typeface="Georgia"/>
                <a:cs typeface="Georgia"/>
              </a:rPr>
              <a:t>!</a:t>
            </a:r>
            <a:endParaRPr lang="en-US" sz="4400" b="1" i="1" dirty="0">
              <a:solidFill>
                <a:srgbClr val="008000"/>
              </a:solidFill>
              <a:latin typeface="Georgia"/>
              <a:cs typeface="Georgia"/>
            </a:endParaRPr>
          </a:p>
        </p:txBody>
      </p:sp>
      <p:sp>
        <p:nvSpPr>
          <p:cNvPr id="4" name="Slide Number Placeholder 3"/>
          <p:cNvSpPr>
            <a:spLocks noGrp="1"/>
          </p:cNvSpPr>
          <p:nvPr>
            <p:ph type="sldNum" sz="quarter" idx="12"/>
          </p:nvPr>
        </p:nvSpPr>
        <p:spPr/>
        <p:txBody>
          <a:bodyPr/>
          <a:lstStyle/>
          <a:p>
            <a:fld id="{9C233FB2-A949-7A42-BC53-727DC174787A}" type="slidenum">
              <a:rPr lang="en-US" smtClean="0"/>
              <a:t>28</a:t>
            </a:fld>
            <a:endParaRPr lang="en-US"/>
          </a:p>
        </p:txBody>
      </p:sp>
      <p:pic>
        <p:nvPicPr>
          <p:cNvPr id="6" name="Picture 5"/>
          <p:cNvPicPr/>
          <p:nvPr/>
        </p:nvPicPr>
        <p:blipFill rotWithShape="1">
          <a:blip r:embed="rId2" cstate="email">
            <a:extLst>
              <a:ext uri="{28A0092B-C50C-407E-A947-70E740481C1C}">
                <a14:useLocalDpi xmlns:a14="http://schemas.microsoft.com/office/drawing/2010/main"/>
              </a:ext>
            </a:extLst>
          </a:blip>
          <a:srcRect/>
          <a:stretch/>
        </p:blipFill>
        <p:spPr bwMode="auto">
          <a:xfrm>
            <a:off x="879757" y="2206172"/>
            <a:ext cx="7207693" cy="404399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7969464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C233FB2-A949-7A42-BC53-727DC174787A}" type="slidenum">
              <a:rPr lang="en-US" smtClean="0"/>
              <a:t>29</a:t>
            </a:fld>
            <a:endParaRPr lang="en-US"/>
          </a:p>
        </p:txBody>
      </p:sp>
      <p:sp>
        <p:nvSpPr>
          <p:cNvPr id="6" name="TextBox 5"/>
          <p:cNvSpPr txBox="1"/>
          <p:nvPr/>
        </p:nvSpPr>
        <p:spPr>
          <a:xfrm>
            <a:off x="193638" y="788747"/>
            <a:ext cx="8725913" cy="707886"/>
          </a:xfrm>
          <a:prstGeom prst="rect">
            <a:avLst/>
          </a:prstGeom>
          <a:noFill/>
        </p:spPr>
        <p:txBody>
          <a:bodyPr wrap="square" rtlCol="0">
            <a:spAutoFit/>
          </a:bodyPr>
          <a:lstStyle/>
          <a:p>
            <a:pPr algn="ctr"/>
            <a:r>
              <a:rPr lang="en-US" sz="4000" dirty="0" smtClean="0">
                <a:latin typeface="Georgia"/>
                <a:cs typeface="Georgia"/>
              </a:rPr>
              <a:t>Increasingly popular and accessible</a:t>
            </a:r>
            <a:endParaRPr lang="en-US" sz="4000" dirty="0">
              <a:latin typeface="Georgia"/>
              <a:cs typeface="Georgia"/>
            </a:endParaRPr>
          </a:p>
        </p:txBody>
      </p:sp>
      <p:pic>
        <p:nvPicPr>
          <p:cNvPr id="7" name="Picture 6"/>
          <p:cNvPicPr/>
          <p:nvPr/>
        </p:nvPicPr>
        <p:blipFill>
          <a:blip r:embed="rId2" cstate="email">
            <a:extLst>
              <a:ext uri="{28A0092B-C50C-407E-A947-70E740481C1C}">
                <a14:useLocalDpi xmlns:a14="http://schemas.microsoft.com/office/drawing/2010/main"/>
              </a:ext>
            </a:extLst>
          </a:blip>
          <a:stretch>
            <a:fillRect/>
          </a:stretch>
        </p:blipFill>
        <p:spPr>
          <a:xfrm>
            <a:off x="332889" y="1782109"/>
            <a:ext cx="3647440" cy="1775460"/>
          </a:xfrm>
          <a:prstGeom prst="rect">
            <a:avLst/>
          </a:prstGeom>
        </p:spPr>
      </p:pic>
      <p:pic>
        <p:nvPicPr>
          <p:cNvPr id="8" name="Picture 7"/>
          <p:cNvPicPr/>
          <p:nvPr/>
        </p:nvPicPr>
        <p:blipFill rotWithShape="1">
          <a:blip r:embed="rId3" cstate="email">
            <a:extLst>
              <a:ext uri="{28A0092B-C50C-407E-A947-70E740481C1C}">
                <a14:useLocalDpi xmlns:a14="http://schemas.microsoft.com/office/drawing/2010/main"/>
              </a:ext>
            </a:extLst>
          </a:blip>
          <a:srcRect/>
          <a:stretch/>
        </p:blipFill>
        <p:spPr bwMode="auto">
          <a:xfrm>
            <a:off x="4756838" y="1811319"/>
            <a:ext cx="3542665" cy="1746250"/>
          </a:xfrm>
          <a:prstGeom prst="rect">
            <a:avLst/>
          </a:prstGeom>
          <a:ln>
            <a:noFill/>
          </a:ln>
          <a:extLst>
            <a:ext uri="{53640926-AAD7-44d8-BBD7-CCE9431645EC}">
              <a14:shadowObscured xmlns:a14="http://schemas.microsoft.com/office/drawing/2010/main"/>
            </a:ext>
          </a:extLst>
        </p:spPr>
      </p:pic>
      <p:pic>
        <p:nvPicPr>
          <p:cNvPr id="9" name="Picture 8"/>
          <p:cNvPicPr/>
          <p:nvPr/>
        </p:nvPicPr>
        <p:blipFill rotWithShape="1">
          <a:blip r:embed="rId4" cstate="email">
            <a:extLst>
              <a:ext uri="{28A0092B-C50C-407E-A947-70E740481C1C}">
                <a14:useLocalDpi xmlns:a14="http://schemas.microsoft.com/office/drawing/2010/main"/>
              </a:ext>
            </a:extLst>
          </a:blip>
          <a:srcRect/>
          <a:stretch/>
        </p:blipFill>
        <p:spPr bwMode="auto">
          <a:xfrm>
            <a:off x="394391" y="3557569"/>
            <a:ext cx="3596697" cy="2459368"/>
          </a:xfrm>
          <a:prstGeom prst="rect">
            <a:avLst/>
          </a:prstGeom>
          <a:ln>
            <a:noFill/>
          </a:ln>
          <a:extLst>
            <a:ext uri="{53640926-AAD7-44d8-BBD7-CCE9431645EC}">
              <a14:shadowObscured xmlns:a14="http://schemas.microsoft.com/office/drawing/2010/main"/>
            </a:ext>
          </a:extLst>
        </p:spPr>
      </p:pic>
      <p:pic>
        <p:nvPicPr>
          <p:cNvPr id="10" name="Picture 9"/>
          <p:cNvPicPr/>
          <p:nvPr/>
        </p:nvPicPr>
        <p:blipFill>
          <a:blip r:embed="rId5">
            <a:extLst>
              <a:ext uri="{28A0092B-C50C-407E-A947-70E740481C1C}">
                <a14:useLocalDpi xmlns:a14="http://schemas.microsoft.com/office/drawing/2010/main"/>
              </a:ext>
            </a:extLst>
          </a:blip>
          <a:stretch>
            <a:fillRect/>
          </a:stretch>
        </p:blipFill>
        <p:spPr>
          <a:xfrm>
            <a:off x="5501351" y="3688056"/>
            <a:ext cx="2031364" cy="2328881"/>
          </a:xfrm>
          <a:prstGeom prst="rect">
            <a:avLst/>
          </a:prstGeom>
        </p:spPr>
      </p:pic>
    </p:spTree>
    <p:extLst>
      <p:ext uri="{BB962C8B-B14F-4D97-AF65-F5344CB8AC3E}">
        <p14:creationId xmlns:p14="http://schemas.microsoft.com/office/powerpoint/2010/main" val="22813978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C233FB2-A949-7A42-BC53-727DC174787A}" type="slidenum">
              <a:rPr lang="en-US" smtClean="0"/>
              <a:t>30</a:t>
            </a:fld>
            <a:endParaRPr lang="en-US"/>
          </a:p>
        </p:txBody>
      </p:sp>
      <p:pic>
        <p:nvPicPr>
          <p:cNvPr id="3" name="Picture 2"/>
          <p:cNvPicPr>
            <a:picLocks noChangeAspect="1"/>
          </p:cNvPicPr>
          <p:nvPr/>
        </p:nvPicPr>
        <p:blipFill>
          <a:blip r:embed="rId2"/>
          <a:stretch>
            <a:fillRect/>
          </a:stretch>
        </p:blipFill>
        <p:spPr>
          <a:xfrm>
            <a:off x="496240" y="878658"/>
            <a:ext cx="7971586" cy="5480465"/>
          </a:xfrm>
          <a:prstGeom prst="rect">
            <a:avLst/>
          </a:prstGeom>
        </p:spPr>
      </p:pic>
    </p:spTree>
    <p:extLst>
      <p:ext uri="{BB962C8B-B14F-4D97-AF65-F5344CB8AC3E}">
        <p14:creationId xmlns:p14="http://schemas.microsoft.com/office/powerpoint/2010/main" val="39814577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C233FB2-A949-7A42-BC53-727DC174787A}" type="slidenum">
              <a:rPr lang="en-US" smtClean="0"/>
              <a:t>31</a:t>
            </a:fld>
            <a:endParaRPr lang="en-US"/>
          </a:p>
        </p:txBody>
      </p:sp>
      <p:pic>
        <p:nvPicPr>
          <p:cNvPr id="3" name="Picture 2"/>
          <p:cNvPicPr>
            <a:picLocks noChangeAspect="1"/>
          </p:cNvPicPr>
          <p:nvPr/>
        </p:nvPicPr>
        <p:blipFill>
          <a:blip r:embed="rId2"/>
          <a:stretch>
            <a:fillRect/>
          </a:stretch>
        </p:blipFill>
        <p:spPr>
          <a:xfrm>
            <a:off x="2260600" y="5105400"/>
            <a:ext cx="4622800" cy="1752600"/>
          </a:xfrm>
          <a:prstGeom prst="rect">
            <a:avLst/>
          </a:prstGeom>
        </p:spPr>
      </p:pic>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5225143"/>
          </a:xfrm>
          <a:prstGeom prst="rect">
            <a:avLst/>
          </a:prstGeom>
        </p:spPr>
      </p:pic>
    </p:spTree>
    <p:extLst>
      <p:ext uri="{BB962C8B-B14F-4D97-AF65-F5344CB8AC3E}">
        <p14:creationId xmlns:p14="http://schemas.microsoft.com/office/powerpoint/2010/main" val="2774944533"/>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C233FB2-A949-7A42-BC53-727DC174787A}" type="slidenum">
              <a:rPr lang="en-US" smtClean="0"/>
              <a:t>32</a:t>
            </a:fld>
            <a:endParaRPr lang="en-US"/>
          </a:p>
        </p:txBody>
      </p:sp>
      <p:pic>
        <p:nvPicPr>
          <p:cNvPr id="4" name="Picture 3"/>
          <p:cNvPicPr>
            <a:picLocks noChangeAspect="1"/>
          </p:cNvPicPr>
          <p:nvPr/>
        </p:nvPicPr>
        <p:blipFill>
          <a:blip r:embed="rId2"/>
          <a:stretch>
            <a:fillRect/>
          </a:stretch>
        </p:blipFill>
        <p:spPr>
          <a:xfrm>
            <a:off x="2874988" y="242814"/>
            <a:ext cx="3374036" cy="1071119"/>
          </a:xfrm>
          <a:prstGeom prst="rect">
            <a:avLst/>
          </a:prstGeom>
        </p:spPr>
      </p:pic>
      <p:pic>
        <p:nvPicPr>
          <p:cNvPr id="5" name="Picture 4"/>
          <p:cNvPicPr>
            <a:picLocks noChangeAspect="1"/>
          </p:cNvPicPr>
          <p:nvPr/>
        </p:nvPicPr>
        <p:blipFill>
          <a:blip r:embed="rId3"/>
          <a:stretch>
            <a:fillRect/>
          </a:stretch>
        </p:blipFill>
        <p:spPr>
          <a:xfrm>
            <a:off x="-1198688" y="242814"/>
            <a:ext cx="7447712" cy="4156863"/>
          </a:xfrm>
          <a:prstGeom prst="rect">
            <a:avLst/>
          </a:prstGeom>
        </p:spPr>
      </p:pic>
      <p:pic>
        <p:nvPicPr>
          <p:cNvPr id="6" name="Picture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792654" y="4004454"/>
            <a:ext cx="5521091" cy="3105614"/>
          </a:xfrm>
          <a:prstGeom prst="rect">
            <a:avLst/>
          </a:prstGeom>
        </p:spPr>
      </p:pic>
    </p:spTree>
    <p:extLst>
      <p:ext uri="{BB962C8B-B14F-4D97-AF65-F5344CB8AC3E}">
        <p14:creationId xmlns:p14="http://schemas.microsoft.com/office/powerpoint/2010/main" val="2807988538"/>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C233FB2-A949-7A42-BC53-727DC174787A}" type="slidenum">
              <a:rPr lang="en-US" smtClean="0"/>
              <a:t>33</a:t>
            </a:fld>
            <a:endParaRPr lang="en-US"/>
          </a:p>
        </p:txBody>
      </p:sp>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4809" y="0"/>
            <a:ext cx="5223153" cy="6858000"/>
          </a:xfrm>
          <a:prstGeom prst="rect">
            <a:avLst/>
          </a:prstGeom>
        </p:spPr>
      </p:pic>
      <p:pic>
        <p:nvPicPr>
          <p:cNvPr id="4" name="Picture 3"/>
          <p:cNvPicPr>
            <a:picLocks noChangeAspect="1"/>
          </p:cNvPicPr>
          <p:nvPr/>
        </p:nvPicPr>
        <p:blipFill>
          <a:blip r:embed="rId3"/>
          <a:stretch>
            <a:fillRect/>
          </a:stretch>
        </p:blipFill>
        <p:spPr>
          <a:xfrm>
            <a:off x="5488448" y="707860"/>
            <a:ext cx="3655552" cy="5460481"/>
          </a:xfrm>
          <a:prstGeom prst="rect">
            <a:avLst/>
          </a:prstGeom>
        </p:spPr>
      </p:pic>
    </p:spTree>
    <p:extLst>
      <p:ext uri="{BB962C8B-B14F-4D97-AF65-F5344CB8AC3E}">
        <p14:creationId xmlns:p14="http://schemas.microsoft.com/office/powerpoint/2010/main" val="3443843447"/>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00200"/>
            <a:ext cx="8229600" cy="4989689"/>
          </a:xfrm>
        </p:spPr>
        <p:txBody>
          <a:bodyPr>
            <a:noAutofit/>
          </a:bodyPr>
          <a:lstStyle/>
          <a:p>
            <a:pPr marL="0" indent="0" algn="just">
              <a:buNone/>
            </a:pPr>
            <a:r>
              <a:rPr lang="en-US" sz="2500" dirty="0" smtClean="0">
                <a:solidFill>
                  <a:srgbClr val="000000"/>
                </a:solidFill>
                <a:latin typeface="Georgia"/>
                <a:cs typeface="Georgia"/>
              </a:rPr>
              <a:t>“The use of marijuana ... has important implications for the tobacco industry in terms of an alternative product line. </a:t>
            </a:r>
            <a:r>
              <a:rPr lang="en-US" sz="2500" dirty="0">
                <a:solidFill>
                  <a:srgbClr val="000000"/>
                </a:solidFill>
                <a:latin typeface="Georgia"/>
                <a:cs typeface="Georgia"/>
              </a:rPr>
              <a:t>[</a:t>
            </a:r>
            <a:r>
              <a:rPr lang="en-US" sz="2500" dirty="0" smtClean="0">
                <a:solidFill>
                  <a:srgbClr val="000000"/>
                </a:solidFill>
                <a:latin typeface="Georgia"/>
                <a:cs typeface="Georgia"/>
              </a:rPr>
              <a:t>We] have the land to grow it, the machines to roll it and package it, the distribution to market it. In fact, some firms have registered trademarks, which are taken directly from marijuana street jargon. These trade names are used currently on little-known legal products, but could be switched if and when marijuana is legalized. Estimates indicate that the market in legalized marijuana might be as high as $10 billion annually.” </a:t>
            </a:r>
            <a:br>
              <a:rPr lang="en-US" sz="2500" dirty="0" smtClean="0">
                <a:solidFill>
                  <a:srgbClr val="000000"/>
                </a:solidFill>
                <a:latin typeface="Georgia"/>
                <a:cs typeface="Georgia"/>
              </a:rPr>
            </a:br>
            <a:r>
              <a:rPr lang="en-US" sz="2000" i="1" dirty="0" smtClean="0">
                <a:solidFill>
                  <a:srgbClr val="000000"/>
                </a:solidFill>
                <a:latin typeface="Georgia"/>
                <a:cs typeface="Georgia"/>
              </a:rPr>
              <a:t>From a report commissioned by cigarette manufacturer Brown and Williamson (now merged with R.J. Reynolds) in the 1970s.</a:t>
            </a:r>
            <a:endParaRPr lang="en-US" sz="2000" i="1" dirty="0">
              <a:solidFill>
                <a:srgbClr val="000000"/>
              </a:solidFill>
              <a:latin typeface="Georgia"/>
              <a:cs typeface="Georgia"/>
            </a:endParaRPr>
          </a:p>
        </p:txBody>
      </p:sp>
      <p:sp>
        <p:nvSpPr>
          <p:cNvPr id="3" name="Title 2"/>
          <p:cNvSpPr>
            <a:spLocks noGrp="1"/>
          </p:cNvSpPr>
          <p:nvPr>
            <p:ph type="title"/>
          </p:nvPr>
        </p:nvSpPr>
        <p:spPr/>
        <p:txBody>
          <a:bodyPr/>
          <a:lstStyle/>
          <a:p>
            <a:r>
              <a:rPr lang="en-US" dirty="0" smtClean="0">
                <a:solidFill>
                  <a:srgbClr val="000000"/>
                </a:solidFill>
                <a:latin typeface="Georgia"/>
                <a:cs typeface="Georgia"/>
              </a:rPr>
              <a:t>‘Big marijuana’</a:t>
            </a:r>
            <a:endParaRPr lang="en-US" dirty="0">
              <a:solidFill>
                <a:srgbClr val="000000"/>
              </a:solidFill>
              <a:latin typeface="Georgia"/>
              <a:cs typeface="Georgia"/>
            </a:endParaRPr>
          </a:p>
        </p:txBody>
      </p:sp>
      <p:sp>
        <p:nvSpPr>
          <p:cNvPr id="4" name="Slide Number Placeholder 3"/>
          <p:cNvSpPr>
            <a:spLocks noGrp="1"/>
          </p:cNvSpPr>
          <p:nvPr>
            <p:ph type="sldNum" sz="quarter" idx="12"/>
          </p:nvPr>
        </p:nvSpPr>
        <p:spPr/>
        <p:txBody>
          <a:bodyPr/>
          <a:lstStyle/>
          <a:p>
            <a:fld id="{4226F133-244D-4A4C-B618-CB5A3EE004CC}" type="slidenum">
              <a:rPr lang="en-US" smtClean="0"/>
              <a:pPr/>
              <a:t>34</a:t>
            </a:fld>
            <a:endParaRPr lang="en-US" dirty="0"/>
          </a:p>
        </p:txBody>
      </p:sp>
    </p:spTree>
    <p:extLst>
      <p:ext uri="{BB962C8B-B14F-4D97-AF65-F5344CB8AC3E}">
        <p14:creationId xmlns:p14="http://schemas.microsoft.com/office/powerpoint/2010/main" val="17041536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descr="youngeradults_doc.png"/>
          <p:cNvPicPr>
            <a:picLocks noChangeAspect="1"/>
          </p:cNvPicPr>
          <p:nvPr/>
        </p:nvPicPr>
        <p:blipFill>
          <a:blip r:embed="rId2" cstate="email">
            <a:alphaModFix amt="95000"/>
            <a:extLst>
              <a:ext uri="{28A0092B-C50C-407E-A947-70E740481C1C}">
                <a14:useLocalDpi xmlns:a14="http://schemas.microsoft.com/office/drawing/2010/main"/>
              </a:ext>
            </a:extLst>
          </a:blip>
          <a:srcRect/>
          <a:stretch>
            <a:fillRect/>
          </a:stretch>
        </p:blipFill>
        <p:spPr bwMode="auto">
          <a:xfrm>
            <a:off x="2023534" y="141111"/>
            <a:ext cx="4900606" cy="6352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youngeradults_excerpt.png"/>
          <p:cNvPicPr>
            <a:picLocks noChangeAspect="1"/>
          </p:cNvPicPr>
          <p:nvPr/>
        </p:nvPicPr>
        <p:blipFill>
          <a:blip r:embed="rId3" cstate="print"/>
          <a:stretch>
            <a:fillRect/>
          </a:stretch>
        </p:blipFill>
        <p:spPr>
          <a:xfrm>
            <a:off x="306570" y="2057400"/>
            <a:ext cx="8675246" cy="2667000"/>
          </a:xfrm>
          <a:prstGeom prst="rect">
            <a:avLst/>
          </a:prstGeom>
          <a:ln>
            <a:solidFill>
              <a:srgbClr val="C00000"/>
            </a:solidFill>
          </a:ln>
          <a:effectLst>
            <a:glow rad="139700">
              <a:schemeClr val="accent2">
                <a:satMod val="175000"/>
                <a:alpha val="40000"/>
              </a:schemeClr>
            </a:glow>
          </a:effectLst>
        </p:spPr>
      </p:pic>
      <p:sp>
        <p:nvSpPr>
          <p:cNvPr id="2" name="TextBox 1"/>
          <p:cNvSpPr txBox="1"/>
          <p:nvPr/>
        </p:nvSpPr>
        <p:spPr>
          <a:xfrm>
            <a:off x="0" y="6375047"/>
            <a:ext cx="3781778" cy="646331"/>
          </a:xfrm>
          <a:prstGeom prst="rect">
            <a:avLst/>
          </a:prstGeom>
          <a:noFill/>
        </p:spPr>
        <p:txBody>
          <a:bodyPr wrap="square" rtlCol="0">
            <a:spAutoFit/>
          </a:bodyPr>
          <a:lstStyle/>
          <a:p>
            <a:r>
              <a:rPr lang="en-US" sz="1200" dirty="0" smtClean="0">
                <a:latin typeface="Georgia"/>
                <a:cs typeface="Georgia"/>
              </a:rPr>
              <a:t>R.J.Reynolds, 1984 est.: </a:t>
            </a:r>
            <a:r>
              <a:rPr lang="en-US" sz="1200" dirty="0" smtClean="0">
                <a:hlinkClick r:id="rId4"/>
              </a:rPr>
              <a:t>http://legacy.library.ucsf.edu/tid/eyn18c00</a:t>
            </a:r>
            <a:endParaRPr lang="en-US" sz="1200" dirty="0" smtClean="0"/>
          </a:p>
          <a:p>
            <a:endParaRPr lang="en-US" sz="1200" dirty="0">
              <a:latin typeface="Georgia"/>
              <a:cs typeface="Georgia"/>
            </a:endParaRPr>
          </a:p>
        </p:txBody>
      </p:sp>
      <p:sp>
        <p:nvSpPr>
          <p:cNvPr id="3" name="Slide Number Placeholder 2"/>
          <p:cNvSpPr>
            <a:spLocks noGrp="1"/>
          </p:cNvSpPr>
          <p:nvPr>
            <p:ph type="sldNum" sz="quarter" idx="12"/>
          </p:nvPr>
        </p:nvSpPr>
        <p:spPr/>
        <p:txBody>
          <a:bodyPr/>
          <a:lstStyle/>
          <a:p>
            <a:fld id="{4226F133-244D-4A4C-B618-CB5A3EE004CC}" type="slidenum">
              <a:rPr lang="en-US" smtClean="0"/>
              <a:pPr/>
              <a:t>35</a:t>
            </a:fld>
            <a:endParaRPr lang="en-US" dirty="0"/>
          </a:p>
        </p:txBody>
      </p:sp>
    </p:spTree>
    <p:extLst>
      <p:ext uri="{BB962C8B-B14F-4D97-AF65-F5344CB8AC3E}">
        <p14:creationId xmlns:p14="http://schemas.microsoft.com/office/powerpoint/2010/main" val="30606090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3" descr="Winstonmodel_doc.png"/>
          <p:cNvPicPr>
            <a:picLocks noGrp="1" noChangeAspect="1"/>
          </p:cNvPicPr>
          <p:nvPr>
            <p:ph idx="1"/>
          </p:nvPr>
        </p:nvPicPr>
        <p:blipFill>
          <a:blip r:embed="rId2" cstate="email">
            <a:extLst>
              <a:ext uri="{28A0092B-C50C-407E-A947-70E740481C1C}">
                <a14:useLocalDpi xmlns:a14="http://schemas.microsoft.com/office/drawing/2010/main"/>
              </a:ext>
            </a:extLst>
          </a:blip>
          <a:srcRect/>
          <a:stretch>
            <a:fillRect/>
          </a:stretch>
        </p:blipFill>
        <p:spPr/>
      </p:pic>
      <p:pic>
        <p:nvPicPr>
          <p:cNvPr id="10" name="Picture 9" descr="goerlitz_doc.pn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3513" y="152400"/>
            <a:ext cx="3889375" cy="3200400"/>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 name="Picture 11" descr="wedontsmokethesh00.png"/>
          <p:cNvPicPr>
            <a:picLocks noChangeAspect="1"/>
          </p:cNvPicPr>
          <p:nvPr/>
        </p:nvPicPr>
        <p:blipFill>
          <a:blip r:embed="rId4" cstate="print"/>
          <a:stretch>
            <a:fillRect/>
          </a:stretch>
        </p:blipFill>
        <p:spPr>
          <a:xfrm>
            <a:off x="182194" y="2590800"/>
            <a:ext cx="8956162" cy="3429000"/>
          </a:xfrm>
          <a:prstGeom prst="rect">
            <a:avLst/>
          </a:prstGeom>
          <a:ln>
            <a:solidFill>
              <a:srgbClr val="C00000"/>
            </a:solidFill>
          </a:ln>
          <a:effectLst>
            <a:glow rad="228600">
              <a:schemeClr val="accent2">
                <a:satMod val="175000"/>
                <a:alpha val="40000"/>
              </a:schemeClr>
            </a:glow>
            <a:innerShdw blurRad="63500" dist="50800" dir="18900000">
              <a:prstClr val="black">
                <a:alpha val="50000"/>
              </a:prstClr>
            </a:innerShdw>
          </a:effectLst>
        </p:spPr>
      </p:pic>
      <p:sp>
        <p:nvSpPr>
          <p:cNvPr id="13" name="TextBox 12"/>
          <p:cNvSpPr txBox="1"/>
          <p:nvPr/>
        </p:nvSpPr>
        <p:spPr>
          <a:xfrm>
            <a:off x="163513" y="6356350"/>
            <a:ext cx="3336043" cy="646331"/>
          </a:xfrm>
          <a:prstGeom prst="rect">
            <a:avLst/>
          </a:prstGeom>
          <a:noFill/>
        </p:spPr>
        <p:txBody>
          <a:bodyPr wrap="square" rtlCol="0">
            <a:spAutoFit/>
          </a:bodyPr>
          <a:lstStyle/>
          <a:p>
            <a:r>
              <a:rPr lang="en-US" sz="1200" dirty="0" smtClean="0">
                <a:solidFill>
                  <a:srgbClr val="000000"/>
                </a:solidFill>
                <a:latin typeface="Georgia"/>
                <a:cs typeface="Georgia"/>
              </a:rPr>
              <a:t>Tobacco Institute, 1989: </a:t>
            </a:r>
            <a:r>
              <a:rPr lang="en-US" sz="1200" dirty="0" smtClean="0">
                <a:solidFill>
                  <a:srgbClr val="000000"/>
                </a:solidFill>
                <a:latin typeface="Georgia"/>
                <a:cs typeface="Georgia"/>
                <a:hlinkClick r:id="rId5"/>
              </a:rPr>
              <a:t>http://legacy.library.ucsf.edu/tid/pvt37b00 </a:t>
            </a:r>
            <a:endParaRPr lang="en-US" sz="1200" dirty="0" smtClean="0">
              <a:solidFill>
                <a:srgbClr val="000000"/>
              </a:solidFill>
              <a:latin typeface="Georgia"/>
              <a:cs typeface="Georgia"/>
            </a:endParaRPr>
          </a:p>
          <a:p>
            <a:endParaRPr lang="en-US" sz="1200" dirty="0">
              <a:solidFill>
                <a:srgbClr val="000000"/>
              </a:solidFill>
              <a:latin typeface="Georgia"/>
              <a:cs typeface="Georgia"/>
            </a:endParaRPr>
          </a:p>
        </p:txBody>
      </p:sp>
      <p:sp>
        <p:nvSpPr>
          <p:cNvPr id="2" name="Slide Number Placeholder 1"/>
          <p:cNvSpPr>
            <a:spLocks noGrp="1"/>
          </p:cNvSpPr>
          <p:nvPr>
            <p:ph type="sldNum" sz="quarter" idx="12"/>
          </p:nvPr>
        </p:nvSpPr>
        <p:spPr/>
        <p:txBody>
          <a:bodyPr/>
          <a:lstStyle/>
          <a:p>
            <a:fld id="{4226F133-244D-4A4C-B618-CB5A3EE004CC}" type="slidenum">
              <a:rPr lang="en-US" smtClean="0"/>
              <a:pPr/>
              <a:t>36</a:t>
            </a:fld>
            <a:endParaRPr lang="en-US" dirty="0"/>
          </a:p>
        </p:txBody>
      </p:sp>
    </p:spTree>
    <p:extLst>
      <p:ext uri="{BB962C8B-B14F-4D97-AF65-F5344CB8AC3E}">
        <p14:creationId xmlns:p14="http://schemas.microsoft.com/office/powerpoint/2010/main" val="36834724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3" descr="youthcigs.png"/>
          <p:cNvPicPr>
            <a:picLocks noGrp="1" noChangeAspect="1"/>
          </p:cNvPicPr>
          <p:nvPr>
            <p:ph idx="1"/>
          </p:nvPr>
        </p:nvPicPr>
        <p:blipFill rotWithShape="1">
          <a:blip r:embed="rId2" cstate="email">
            <a:extLst>
              <a:ext uri="{28A0092B-C50C-407E-A947-70E740481C1C}">
                <a14:useLocalDpi xmlns:a14="http://schemas.microsoft.com/office/drawing/2010/main"/>
              </a:ext>
            </a:extLst>
          </a:blip>
          <a:srcRect/>
          <a:stretch/>
        </p:blipFill>
        <p:spPr>
          <a:ln>
            <a:solidFill>
              <a:schemeClr val="accent1">
                <a:shade val="50000"/>
              </a:schemeClr>
            </a:solidFill>
          </a:ln>
        </p:spPr>
      </p:pic>
      <p:pic>
        <p:nvPicPr>
          <p:cNvPr id="6" name="Picture 5" descr="youthcigs1.png"/>
          <p:cNvPicPr>
            <a:picLocks noChangeAspect="1"/>
          </p:cNvPicPr>
          <p:nvPr/>
        </p:nvPicPr>
        <p:blipFill>
          <a:blip r:embed="rId3" cstate="print"/>
          <a:stretch>
            <a:fillRect/>
          </a:stretch>
        </p:blipFill>
        <p:spPr>
          <a:xfrm>
            <a:off x="603368" y="1083799"/>
            <a:ext cx="8049970" cy="525670"/>
          </a:xfrm>
          <a:prstGeom prst="rect">
            <a:avLst/>
          </a:prstGeom>
          <a:effectLst>
            <a:glow rad="228600">
              <a:schemeClr val="accent2">
                <a:satMod val="175000"/>
                <a:alpha val="40000"/>
              </a:schemeClr>
            </a:glow>
          </a:effectLst>
        </p:spPr>
      </p:pic>
      <p:pic>
        <p:nvPicPr>
          <p:cNvPr id="7" name="Picture 6" descr="youthcigs2.png"/>
          <p:cNvPicPr>
            <a:picLocks noChangeAspect="1"/>
          </p:cNvPicPr>
          <p:nvPr/>
        </p:nvPicPr>
        <p:blipFill>
          <a:blip r:embed="rId4" cstate="print"/>
          <a:stretch>
            <a:fillRect/>
          </a:stretch>
        </p:blipFill>
        <p:spPr>
          <a:xfrm>
            <a:off x="218214" y="2161418"/>
            <a:ext cx="8832856" cy="2829144"/>
          </a:xfrm>
          <a:prstGeom prst="rect">
            <a:avLst/>
          </a:prstGeom>
          <a:effectLst>
            <a:glow rad="228600">
              <a:schemeClr val="accent2">
                <a:satMod val="175000"/>
                <a:alpha val="40000"/>
              </a:schemeClr>
            </a:glow>
          </a:effectLst>
        </p:spPr>
      </p:pic>
      <p:sp>
        <p:nvSpPr>
          <p:cNvPr id="8" name="TextBox 7"/>
          <p:cNvSpPr txBox="1"/>
          <p:nvPr/>
        </p:nvSpPr>
        <p:spPr>
          <a:xfrm>
            <a:off x="218214" y="6147308"/>
            <a:ext cx="2451567" cy="830997"/>
          </a:xfrm>
          <a:prstGeom prst="rect">
            <a:avLst/>
          </a:prstGeom>
          <a:noFill/>
        </p:spPr>
        <p:txBody>
          <a:bodyPr wrap="square" rtlCol="0">
            <a:spAutoFit/>
          </a:bodyPr>
          <a:lstStyle/>
          <a:p>
            <a:r>
              <a:rPr lang="en-US" sz="1200" dirty="0" smtClean="0">
                <a:solidFill>
                  <a:srgbClr val="000000"/>
                </a:solidFill>
                <a:latin typeface="Georgia"/>
                <a:cs typeface="Georgia"/>
              </a:rPr>
              <a:t>Brown and Williamson, 1972: </a:t>
            </a:r>
            <a:r>
              <a:rPr lang="en-US" sz="1200" dirty="0" smtClean="0">
                <a:solidFill>
                  <a:srgbClr val="000000"/>
                </a:solidFill>
                <a:latin typeface="Georgia"/>
                <a:cs typeface="Georgia"/>
                <a:hlinkClick r:id="rId5"/>
              </a:rPr>
              <a:t>http://legacy.library.ucsf.edu/tid/wwq54a99</a:t>
            </a:r>
            <a:endParaRPr lang="en-US" sz="1200" dirty="0" smtClean="0">
              <a:solidFill>
                <a:srgbClr val="000000"/>
              </a:solidFill>
              <a:latin typeface="Georgia"/>
              <a:cs typeface="Georgia"/>
            </a:endParaRPr>
          </a:p>
          <a:p>
            <a:endParaRPr lang="en-US" sz="1200" dirty="0">
              <a:solidFill>
                <a:srgbClr val="000000"/>
              </a:solidFill>
              <a:latin typeface="Georgia"/>
              <a:cs typeface="Georgia"/>
            </a:endParaRPr>
          </a:p>
        </p:txBody>
      </p:sp>
      <p:sp>
        <p:nvSpPr>
          <p:cNvPr id="2" name="Slide Number Placeholder 1"/>
          <p:cNvSpPr>
            <a:spLocks noGrp="1"/>
          </p:cNvSpPr>
          <p:nvPr>
            <p:ph type="sldNum" sz="quarter" idx="12"/>
          </p:nvPr>
        </p:nvSpPr>
        <p:spPr/>
        <p:txBody>
          <a:bodyPr/>
          <a:lstStyle/>
          <a:p>
            <a:fld id="{4226F133-244D-4A4C-B618-CB5A3EE004CC}" type="slidenum">
              <a:rPr lang="en-US" smtClean="0"/>
              <a:pPr/>
              <a:t>37</a:t>
            </a:fld>
            <a:endParaRPr lang="en-US" dirty="0"/>
          </a:p>
        </p:txBody>
      </p:sp>
    </p:spTree>
    <p:extLst>
      <p:ext uri="{BB962C8B-B14F-4D97-AF65-F5344CB8AC3E}">
        <p14:creationId xmlns:p14="http://schemas.microsoft.com/office/powerpoint/2010/main" val="3984915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226F133-244D-4A4C-B618-CB5A3EE004CC}" type="slidenum">
              <a:rPr lang="en-US" smtClean="0"/>
              <a:pPr/>
              <a:t>38</a:t>
            </a:fld>
            <a:endParaRPr lang="en-US" dirty="0"/>
          </a:p>
        </p:txBody>
      </p:sp>
      <p:sp>
        <p:nvSpPr>
          <p:cNvPr id="3" name="Rectangle 2"/>
          <p:cNvSpPr/>
          <p:nvPr/>
        </p:nvSpPr>
        <p:spPr>
          <a:xfrm>
            <a:off x="381000" y="2286000"/>
            <a:ext cx="8305800" cy="2400657"/>
          </a:xfrm>
          <a:prstGeom prst="rect">
            <a:avLst/>
          </a:prstGeom>
        </p:spPr>
        <p:txBody>
          <a:bodyPr wrap="square">
            <a:spAutoFit/>
          </a:bodyPr>
          <a:lstStyle/>
          <a:p>
            <a:pPr algn="ctr"/>
            <a:r>
              <a:rPr lang="en-US" sz="5000" b="1" dirty="0" smtClean="0">
                <a:solidFill>
                  <a:srgbClr val="000000"/>
                </a:solidFill>
                <a:latin typeface="Georgia"/>
                <a:cs typeface="Georgia"/>
              </a:rPr>
              <a:t>Will Big Marijuana become the new Big Tobacco?</a:t>
            </a:r>
            <a:endParaRPr lang="en-US" sz="5000" dirty="0">
              <a:solidFill>
                <a:srgbClr val="000000"/>
              </a:solidFill>
              <a:latin typeface="Georgia"/>
              <a:cs typeface="Georgia"/>
            </a:endParaRPr>
          </a:p>
        </p:txBody>
      </p:sp>
    </p:spTree>
    <p:extLst>
      <p:ext uri="{BB962C8B-B14F-4D97-AF65-F5344CB8AC3E}">
        <p14:creationId xmlns:p14="http://schemas.microsoft.com/office/powerpoint/2010/main" val="2215333571"/>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62620"/>
            <a:ext cx="8229600" cy="1914863"/>
          </a:xfrm>
        </p:spPr>
        <p:txBody>
          <a:bodyPr>
            <a:normAutofit/>
          </a:bodyPr>
          <a:lstStyle/>
          <a:p>
            <a:pPr marL="0" indent="0" algn="ctr">
              <a:buNone/>
            </a:pPr>
            <a:r>
              <a:rPr lang="en-US" sz="3200" dirty="0" smtClean="0">
                <a:solidFill>
                  <a:srgbClr val="000000"/>
                </a:solidFill>
                <a:latin typeface="Georgia"/>
                <a:cs typeface="Georgia"/>
              </a:rPr>
              <a:t>Several vending machines and billboards have already emerged throughout the country</a:t>
            </a:r>
            <a:endParaRPr lang="en-US" sz="3200" dirty="0" smtClean="0">
              <a:solidFill>
                <a:srgbClr val="E80635"/>
              </a:solidFill>
              <a:latin typeface="Georgia"/>
              <a:cs typeface="Georgia"/>
            </a:endParaRPr>
          </a:p>
        </p:txBody>
      </p:sp>
      <p:sp>
        <p:nvSpPr>
          <p:cNvPr id="5" name="TextBox 4"/>
          <p:cNvSpPr txBox="1"/>
          <p:nvPr/>
        </p:nvSpPr>
        <p:spPr>
          <a:xfrm>
            <a:off x="112889" y="6211669"/>
            <a:ext cx="3132667" cy="276999"/>
          </a:xfrm>
          <a:prstGeom prst="rect">
            <a:avLst/>
          </a:prstGeom>
          <a:noFill/>
        </p:spPr>
        <p:txBody>
          <a:bodyPr wrap="square" rtlCol="0">
            <a:spAutoFit/>
          </a:bodyPr>
          <a:lstStyle/>
          <a:p>
            <a:endParaRPr lang="en-US" sz="1200" dirty="0">
              <a:solidFill>
                <a:schemeClr val="bg1"/>
              </a:solidFill>
              <a:latin typeface="Georgia"/>
              <a:cs typeface="Georgia"/>
            </a:endParaRPr>
          </a:p>
        </p:txBody>
      </p:sp>
      <p:pic>
        <p:nvPicPr>
          <p:cNvPr id="6" name="Pictur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60023" y="2602583"/>
            <a:ext cx="2785533" cy="4118892"/>
          </a:xfrm>
          <a:prstGeom prst="rect">
            <a:avLst/>
          </a:prstGeom>
        </p:spPr>
      </p:pic>
      <p:pic>
        <p:nvPicPr>
          <p:cNvPr id="7" name="Picture 4"/>
          <p:cNvPicPr>
            <a:picLocks noChangeAspect="1" noChangeArrowheads="1"/>
          </p:cNvPicPr>
          <p:nvPr/>
        </p:nvPicPr>
        <p:blipFill>
          <a:blip r:embed="rId3" cstate="print"/>
          <a:srcRect/>
          <a:stretch>
            <a:fillRect/>
          </a:stretch>
        </p:blipFill>
        <p:spPr bwMode="auto">
          <a:xfrm>
            <a:off x="3395133" y="3239911"/>
            <a:ext cx="5486400" cy="2362200"/>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fld id="{4226F133-244D-4A4C-B618-CB5A3EE004CC}" type="slidenum">
              <a:rPr lang="en-US" smtClean="0"/>
              <a:pPr/>
              <a:t>39</a:t>
            </a:fld>
            <a:endParaRPr lang="en-US" dirty="0"/>
          </a:p>
        </p:txBody>
      </p:sp>
    </p:spTree>
    <p:extLst>
      <p:ext uri="{BB962C8B-B14F-4D97-AF65-F5344CB8AC3E}">
        <p14:creationId xmlns:p14="http://schemas.microsoft.com/office/powerpoint/2010/main" val="219685826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334" y="274638"/>
            <a:ext cx="8686800" cy="1143000"/>
          </a:xfrm>
        </p:spPr>
        <p:txBody>
          <a:bodyPr>
            <a:noAutofit/>
          </a:bodyPr>
          <a:lstStyle/>
          <a:p>
            <a:r>
              <a:rPr lang="en-US" sz="3850" dirty="0" smtClean="0">
                <a:solidFill>
                  <a:schemeClr val="tx1"/>
                </a:solidFill>
                <a:latin typeface="Georgia"/>
                <a:cs typeface="Georgia"/>
              </a:rPr>
              <a:t>Will legalization diminish the power of cartels and the black market? </a:t>
            </a:r>
            <a:endParaRPr lang="en-US" sz="3850" dirty="0">
              <a:solidFill>
                <a:schemeClr val="tx1"/>
              </a:solidFill>
              <a:latin typeface="Georgia"/>
              <a:cs typeface="Georgia"/>
            </a:endParaRPr>
          </a:p>
        </p:txBody>
      </p:sp>
      <p:sp>
        <p:nvSpPr>
          <p:cNvPr id="3" name="Content Placeholder 2"/>
          <p:cNvSpPr>
            <a:spLocks noGrp="1"/>
          </p:cNvSpPr>
          <p:nvPr>
            <p:ph idx="1"/>
          </p:nvPr>
        </p:nvSpPr>
        <p:spPr>
          <a:xfrm>
            <a:off x="549275" y="2257167"/>
            <a:ext cx="8042276" cy="2881770"/>
          </a:xfrm>
        </p:spPr>
        <p:txBody>
          <a:bodyPr/>
          <a:lstStyle/>
          <a:p>
            <a:pPr>
              <a:buFont typeface="Arial"/>
              <a:buChar char="•"/>
            </a:pPr>
            <a:r>
              <a:rPr lang="en-US" sz="2800" dirty="0" smtClean="0">
                <a:solidFill>
                  <a:srgbClr val="C00000"/>
                </a:solidFill>
                <a:latin typeface="Georgia"/>
                <a:cs typeface="Georgia"/>
              </a:rPr>
              <a:t>Marijuana accounts for 15-25% of revenues gained from drug trafficking groups</a:t>
            </a:r>
          </a:p>
          <a:p>
            <a:pPr>
              <a:buFont typeface="Arial"/>
              <a:buChar char="•"/>
            </a:pPr>
            <a:r>
              <a:rPr lang="en-US" sz="2800" dirty="0" smtClean="0">
                <a:solidFill>
                  <a:srgbClr val="C00000"/>
                </a:solidFill>
                <a:latin typeface="Georgia"/>
                <a:cs typeface="Georgia"/>
              </a:rPr>
              <a:t>More money is found in human trafficking, kidnapping, and other illicit drugs</a:t>
            </a:r>
          </a:p>
        </p:txBody>
      </p:sp>
      <p:sp>
        <p:nvSpPr>
          <p:cNvPr id="5" name="TextBox 4"/>
          <p:cNvSpPr txBox="1"/>
          <p:nvPr/>
        </p:nvSpPr>
        <p:spPr>
          <a:xfrm>
            <a:off x="169334" y="6344382"/>
            <a:ext cx="2954866" cy="276999"/>
          </a:xfrm>
          <a:prstGeom prst="rect">
            <a:avLst/>
          </a:prstGeom>
          <a:noFill/>
        </p:spPr>
        <p:txBody>
          <a:bodyPr wrap="square" rtlCol="0">
            <a:spAutoFit/>
          </a:bodyPr>
          <a:lstStyle/>
          <a:p>
            <a:r>
              <a:rPr lang="en-US" sz="1200" dirty="0" smtClean="0">
                <a:solidFill>
                  <a:srgbClr val="000000"/>
                </a:solidFill>
                <a:latin typeface="Georgia"/>
                <a:cs typeface="Georgia"/>
              </a:rPr>
              <a:t>Kilmer, B., et al., 2010</a:t>
            </a:r>
            <a:endParaRPr lang="en-US" sz="1200" dirty="0">
              <a:solidFill>
                <a:srgbClr val="000000"/>
              </a:solidFill>
              <a:latin typeface="Georgia"/>
              <a:cs typeface="Georgia"/>
            </a:endParaRPr>
          </a:p>
        </p:txBody>
      </p:sp>
      <p:sp>
        <p:nvSpPr>
          <p:cNvPr id="4" name="Slide Number Placeholder 3"/>
          <p:cNvSpPr>
            <a:spLocks noGrp="1"/>
          </p:cNvSpPr>
          <p:nvPr>
            <p:ph type="sldNum" sz="quarter" idx="12"/>
          </p:nvPr>
        </p:nvSpPr>
        <p:spPr/>
        <p:txBody>
          <a:bodyPr/>
          <a:lstStyle/>
          <a:p>
            <a:fld id="{4226F133-244D-4A4C-B618-CB5A3EE004CC}" type="slidenum">
              <a:rPr lang="en-US" smtClean="0"/>
              <a:pPr/>
              <a:t>40</a:t>
            </a:fld>
            <a:endParaRPr lang="en-US" dirty="0"/>
          </a:p>
        </p:txBody>
      </p:sp>
    </p:spTree>
    <p:extLst>
      <p:ext uri="{BB962C8B-B14F-4D97-AF65-F5344CB8AC3E}">
        <p14:creationId xmlns:p14="http://schemas.microsoft.com/office/powerpoint/2010/main" val="29702455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334" y="274638"/>
            <a:ext cx="8686800" cy="1143000"/>
          </a:xfrm>
        </p:spPr>
        <p:txBody>
          <a:bodyPr>
            <a:noAutofit/>
          </a:bodyPr>
          <a:lstStyle/>
          <a:p>
            <a:r>
              <a:rPr lang="en-US" sz="3850" dirty="0">
                <a:solidFill>
                  <a:schemeClr val="tx1"/>
                </a:solidFill>
                <a:latin typeface="Georgia"/>
                <a:cs typeface="Georgia"/>
              </a:rPr>
              <a:t>Will legalization diminish the power of </a:t>
            </a:r>
            <a:r>
              <a:rPr lang="en-US" sz="3850" dirty="0" smtClean="0">
                <a:solidFill>
                  <a:schemeClr val="tx1"/>
                </a:solidFill>
                <a:latin typeface="Georgia"/>
                <a:cs typeface="Georgia"/>
              </a:rPr>
              <a:t>cartels</a:t>
            </a:r>
            <a:r>
              <a:rPr lang="en-US" sz="3850" dirty="0">
                <a:solidFill>
                  <a:schemeClr val="tx1"/>
                </a:solidFill>
                <a:latin typeface="Georgia"/>
                <a:cs typeface="Georgia"/>
              </a:rPr>
              <a:t> </a:t>
            </a:r>
            <a:r>
              <a:rPr lang="en-US" sz="3850" dirty="0" smtClean="0">
                <a:solidFill>
                  <a:schemeClr val="tx1"/>
                </a:solidFill>
                <a:latin typeface="Georgia"/>
                <a:cs typeface="Georgia"/>
              </a:rPr>
              <a:t>and the black market?</a:t>
            </a:r>
            <a:endParaRPr lang="en-US" sz="3850" dirty="0">
              <a:solidFill>
                <a:srgbClr val="E80635"/>
              </a:solidFill>
              <a:latin typeface="Georgia"/>
              <a:cs typeface="Georgia"/>
            </a:endParaRPr>
          </a:p>
        </p:txBody>
      </p:sp>
      <p:sp>
        <p:nvSpPr>
          <p:cNvPr id="3" name="Content Placeholder 2"/>
          <p:cNvSpPr>
            <a:spLocks noGrp="1"/>
          </p:cNvSpPr>
          <p:nvPr>
            <p:ph idx="1"/>
          </p:nvPr>
        </p:nvSpPr>
        <p:spPr>
          <a:xfrm>
            <a:off x="375725" y="1960433"/>
            <a:ext cx="8149673" cy="3952265"/>
          </a:xfrm>
        </p:spPr>
        <p:txBody>
          <a:bodyPr>
            <a:normAutofit/>
          </a:bodyPr>
          <a:lstStyle/>
          <a:p>
            <a:pPr>
              <a:buFont typeface="Arial"/>
              <a:buChar char="•"/>
            </a:pPr>
            <a:r>
              <a:rPr lang="en-US" sz="2600" dirty="0" smtClean="0">
                <a:solidFill>
                  <a:srgbClr val="C00000"/>
                </a:solidFill>
                <a:latin typeface="Georgia"/>
                <a:cs typeface="Georgia"/>
              </a:rPr>
              <a:t>In </a:t>
            </a:r>
            <a:r>
              <a:rPr lang="en-US" sz="2600" dirty="0">
                <a:solidFill>
                  <a:srgbClr val="C00000"/>
                </a:solidFill>
                <a:latin typeface="Georgia"/>
                <a:cs typeface="Georgia"/>
              </a:rPr>
              <a:t>a legal market, where drugs are taxed and regulated (for instance to keep THC potency below a certain level or to prevent sale to minors), </a:t>
            </a:r>
            <a:r>
              <a:rPr lang="en-US" sz="2600" dirty="0" smtClean="0">
                <a:solidFill>
                  <a:srgbClr val="C00000"/>
                </a:solidFill>
                <a:latin typeface="Georgia"/>
                <a:cs typeface="Georgia"/>
              </a:rPr>
              <a:t>the black market has every incentive to remain</a:t>
            </a:r>
          </a:p>
          <a:p>
            <a:pPr>
              <a:buFont typeface="Arial"/>
              <a:buChar char="•"/>
            </a:pPr>
            <a:r>
              <a:rPr lang="en-US" sz="2600" dirty="0" smtClean="0">
                <a:solidFill>
                  <a:srgbClr val="C00000"/>
                </a:solidFill>
                <a:latin typeface="Georgia"/>
                <a:cs typeface="Georgia"/>
              </a:rPr>
              <a:t>Legalizing marijuana would not deter these groups from continuing to operate</a:t>
            </a:r>
            <a:endParaRPr lang="en-US" sz="2600" dirty="0">
              <a:solidFill>
                <a:srgbClr val="C00000"/>
              </a:solidFill>
              <a:latin typeface="Georgia"/>
              <a:cs typeface="Georgia"/>
            </a:endParaRPr>
          </a:p>
        </p:txBody>
      </p:sp>
      <p:sp>
        <p:nvSpPr>
          <p:cNvPr id="5" name="TextBox 4"/>
          <p:cNvSpPr txBox="1"/>
          <p:nvPr/>
        </p:nvSpPr>
        <p:spPr>
          <a:xfrm>
            <a:off x="169334" y="6344382"/>
            <a:ext cx="2954866" cy="276999"/>
          </a:xfrm>
          <a:prstGeom prst="rect">
            <a:avLst/>
          </a:prstGeom>
          <a:noFill/>
        </p:spPr>
        <p:txBody>
          <a:bodyPr wrap="square" rtlCol="0">
            <a:spAutoFit/>
          </a:bodyPr>
          <a:lstStyle/>
          <a:p>
            <a:r>
              <a:rPr lang="en-US" sz="1200" dirty="0" smtClean="0">
                <a:solidFill>
                  <a:srgbClr val="000000"/>
                </a:solidFill>
                <a:latin typeface="Georgia"/>
                <a:cs typeface="Georgia"/>
              </a:rPr>
              <a:t>Kilmer, B., et al., 2010</a:t>
            </a:r>
            <a:endParaRPr lang="en-US" sz="1200" dirty="0">
              <a:solidFill>
                <a:srgbClr val="000000"/>
              </a:solidFill>
              <a:latin typeface="Georgia"/>
              <a:cs typeface="Georgia"/>
            </a:endParaRPr>
          </a:p>
        </p:txBody>
      </p:sp>
      <p:sp>
        <p:nvSpPr>
          <p:cNvPr id="4" name="Slide Number Placeholder 3"/>
          <p:cNvSpPr>
            <a:spLocks noGrp="1"/>
          </p:cNvSpPr>
          <p:nvPr>
            <p:ph type="sldNum" sz="quarter" idx="12"/>
          </p:nvPr>
        </p:nvSpPr>
        <p:spPr/>
        <p:txBody>
          <a:bodyPr/>
          <a:lstStyle/>
          <a:p>
            <a:fld id="{4226F133-244D-4A4C-B618-CB5A3EE004CC}" type="slidenum">
              <a:rPr lang="en-US" smtClean="0"/>
              <a:pPr/>
              <a:t>41</a:t>
            </a:fld>
            <a:endParaRPr lang="en-US" dirty="0"/>
          </a:p>
        </p:txBody>
      </p:sp>
    </p:spTree>
    <p:extLst>
      <p:ext uri="{BB962C8B-B14F-4D97-AF65-F5344CB8AC3E}">
        <p14:creationId xmlns:p14="http://schemas.microsoft.com/office/powerpoint/2010/main" val="4892028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226F133-244D-4A4C-B618-CB5A3EE004CC}" type="slidenum">
              <a:rPr lang="en-US" smtClean="0"/>
              <a:pPr/>
              <a:t>42</a:t>
            </a:fld>
            <a:endParaRPr lang="en-US" dirty="0"/>
          </a:p>
        </p:txBody>
      </p:sp>
      <p:sp>
        <p:nvSpPr>
          <p:cNvPr id="3" name="Rectangle 2"/>
          <p:cNvSpPr/>
          <p:nvPr/>
        </p:nvSpPr>
        <p:spPr>
          <a:xfrm>
            <a:off x="1820619" y="1142635"/>
            <a:ext cx="5410200" cy="4247317"/>
          </a:xfrm>
          <a:prstGeom prst="rect">
            <a:avLst/>
          </a:prstGeom>
        </p:spPr>
        <p:txBody>
          <a:bodyPr wrap="square">
            <a:spAutoFit/>
          </a:bodyPr>
          <a:lstStyle/>
          <a:p>
            <a:pPr algn="ctr"/>
            <a:r>
              <a:rPr lang="en-US" sz="7000" dirty="0" smtClean="0">
                <a:latin typeface="Georgia"/>
                <a:cs typeface="Georgia"/>
              </a:rPr>
              <a:t>Myth 5: </a:t>
            </a:r>
          </a:p>
          <a:p>
            <a:pPr algn="ctr"/>
            <a:endParaRPr lang="en-US" sz="4000" dirty="0" smtClean="0">
              <a:latin typeface="Georgia"/>
              <a:cs typeface="Georgia"/>
            </a:endParaRPr>
          </a:p>
          <a:p>
            <a:pPr algn="ctr"/>
            <a:r>
              <a:rPr lang="en-US" sz="4000" dirty="0" smtClean="0">
                <a:latin typeface="Georgia"/>
                <a:cs typeface="Georgia"/>
              </a:rPr>
              <a:t>Legal Marijuana Will Solve the Government’s Budgetary Problems</a:t>
            </a:r>
            <a:endParaRPr lang="en-US" sz="4000" baseline="30000" dirty="0" smtClean="0">
              <a:latin typeface="Georgia"/>
              <a:cs typeface="Georgia"/>
            </a:endParaRPr>
          </a:p>
        </p:txBody>
      </p:sp>
    </p:spTree>
    <p:extLst>
      <p:ext uri="{BB962C8B-B14F-4D97-AF65-F5344CB8AC3E}">
        <p14:creationId xmlns:p14="http://schemas.microsoft.com/office/powerpoint/2010/main" val="2630037073"/>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8171" y="304800"/>
            <a:ext cx="8362429" cy="1143000"/>
          </a:xfrm>
          <a:prstGeom prst="rect">
            <a:avLst/>
          </a:prstGeom>
        </p:spPr>
        <p:txBody>
          <a:bodyPr vert="horz" wrap="square" lIns="0" tIns="472563" rIns="0" bIns="0" rtlCol="0">
            <a:noAutofit/>
          </a:bodyPr>
          <a:lstStyle/>
          <a:p>
            <a:pPr marL="130175">
              <a:lnSpc>
                <a:spcPct val="100000"/>
              </a:lnSpc>
            </a:pPr>
            <a:r>
              <a:rPr lang="en-US" sz="4000" spc="-60" dirty="0">
                <a:solidFill>
                  <a:schemeClr val="tx1"/>
                </a:solidFill>
                <a:latin typeface="Georgia"/>
                <a:cs typeface="Georgia"/>
              </a:rPr>
              <a:t>Alcoho</a:t>
            </a:r>
            <a:r>
              <a:rPr lang="en-US" sz="4000" dirty="0">
                <a:solidFill>
                  <a:schemeClr val="tx1"/>
                </a:solidFill>
                <a:latin typeface="Georgia"/>
                <a:cs typeface="Georgia"/>
              </a:rPr>
              <a:t>l</a:t>
            </a:r>
            <a:r>
              <a:rPr lang="en-US" sz="4000" spc="-125" dirty="0">
                <a:solidFill>
                  <a:schemeClr val="tx1"/>
                </a:solidFill>
                <a:latin typeface="Georgia"/>
                <a:cs typeface="Georgia"/>
              </a:rPr>
              <a:t> </a:t>
            </a:r>
            <a:r>
              <a:rPr lang="en-US" sz="4000" dirty="0">
                <a:solidFill>
                  <a:schemeClr val="tx1"/>
                </a:solidFill>
                <a:latin typeface="Georgia"/>
                <a:cs typeface="Georgia"/>
              </a:rPr>
              <a:t>&amp;</a:t>
            </a:r>
            <a:r>
              <a:rPr lang="en-US" sz="4000" spc="-125" dirty="0">
                <a:solidFill>
                  <a:schemeClr val="tx1"/>
                </a:solidFill>
                <a:latin typeface="Georgia"/>
                <a:cs typeface="Georgia"/>
              </a:rPr>
              <a:t> </a:t>
            </a:r>
            <a:r>
              <a:rPr lang="en-US" sz="4000" spc="-60" dirty="0">
                <a:solidFill>
                  <a:schemeClr val="tx1"/>
                </a:solidFill>
                <a:latin typeface="Georgia"/>
                <a:cs typeface="Georgia"/>
              </a:rPr>
              <a:t>Tobacco:</a:t>
            </a:r>
            <a:br>
              <a:rPr lang="en-US" sz="4000" spc="-60" dirty="0">
                <a:solidFill>
                  <a:schemeClr val="tx1"/>
                </a:solidFill>
                <a:latin typeface="Georgia"/>
                <a:cs typeface="Georgia"/>
              </a:rPr>
            </a:br>
            <a:r>
              <a:rPr lang="en-US" sz="4000" spc="-60" dirty="0">
                <a:solidFill>
                  <a:schemeClr val="tx1"/>
                </a:solidFill>
                <a:latin typeface="Georgia"/>
                <a:cs typeface="Georgia"/>
              </a:rPr>
              <a:t>Money Makers or Dollar Drainers?</a:t>
            </a:r>
            <a:endParaRPr sz="4000" b="1" dirty="0">
              <a:solidFill>
                <a:schemeClr val="tx1"/>
              </a:solidFill>
              <a:latin typeface="Georgia"/>
              <a:cs typeface="Georgia"/>
            </a:endParaRPr>
          </a:p>
        </p:txBody>
      </p:sp>
      <p:sp>
        <p:nvSpPr>
          <p:cNvPr id="16" name="Slide Number Placeholder 15"/>
          <p:cNvSpPr>
            <a:spLocks noGrp="1"/>
          </p:cNvSpPr>
          <p:nvPr>
            <p:ph type="sldNum" sz="quarter" idx="12"/>
          </p:nvPr>
        </p:nvSpPr>
        <p:spPr/>
        <p:txBody>
          <a:bodyPr/>
          <a:lstStyle/>
          <a:p>
            <a:fld id="{4226F133-244D-4A4C-B618-CB5A3EE004CC}" type="slidenum">
              <a:rPr lang="en-US" smtClean="0"/>
              <a:pPr/>
              <a:t>43</a:t>
            </a:fld>
            <a:endParaRPr lang="en-US" dirty="0"/>
          </a:p>
        </p:txBody>
      </p:sp>
      <p:sp>
        <p:nvSpPr>
          <p:cNvPr id="3" name="object 3"/>
          <p:cNvSpPr/>
          <p:nvPr/>
        </p:nvSpPr>
        <p:spPr>
          <a:xfrm>
            <a:off x="1864191" y="2712714"/>
            <a:ext cx="2906153" cy="2906141"/>
          </a:xfrm>
          <a:custGeom>
            <a:avLst/>
            <a:gdLst/>
            <a:ahLst/>
            <a:cxnLst/>
            <a:rect l="l" t="t" r="r" b="b"/>
            <a:pathLst>
              <a:path w="2906153" h="2906141">
                <a:moveTo>
                  <a:pt x="1453070" y="0"/>
                </a:moveTo>
                <a:lnTo>
                  <a:pt x="1333893" y="4816"/>
                </a:lnTo>
                <a:lnTo>
                  <a:pt x="1217370" y="19017"/>
                </a:lnTo>
                <a:lnTo>
                  <a:pt x="1103875" y="42228"/>
                </a:lnTo>
                <a:lnTo>
                  <a:pt x="993781" y="74075"/>
                </a:lnTo>
                <a:lnTo>
                  <a:pt x="887462" y="114185"/>
                </a:lnTo>
                <a:lnTo>
                  <a:pt x="785293" y="162183"/>
                </a:lnTo>
                <a:lnTo>
                  <a:pt x="687647" y="217696"/>
                </a:lnTo>
                <a:lnTo>
                  <a:pt x="594898" y="280349"/>
                </a:lnTo>
                <a:lnTo>
                  <a:pt x="507420" y="349770"/>
                </a:lnTo>
                <a:lnTo>
                  <a:pt x="425588" y="425583"/>
                </a:lnTo>
                <a:lnTo>
                  <a:pt x="349774" y="507415"/>
                </a:lnTo>
                <a:lnTo>
                  <a:pt x="280353" y="594893"/>
                </a:lnTo>
                <a:lnTo>
                  <a:pt x="217699" y="687641"/>
                </a:lnTo>
                <a:lnTo>
                  <a:pt x="162185" y="785287"/>
                </a:lnTo>
                <a:lnTo>
                  <a:pt x="114187" y="887457"/>
                </a:lnTo>
                <a:lnTo>
                  <a:pt x="74076" y="993776"/>
                </a:lnTo>
                <a:lnTo>
                  <a:pt x="42229" y="1103871"/>
                </a:lnTo>
                <a:lnTo>
                  <a:pt x="19017" y="1217367"/>
                </a:lnTo>
                <a:lnTo>
                  <a:pt x="4816" y="1333892"/>
                </a:lnTo>
                <a:lnTo>
                  <a:pt x="0" y="1453070"/>
                </a:lnTo>
                <a:lnTo>
                  <a:pt x="4816" y="1572247"/>
                </a:lnTo>
                <a:lnTo>
                  <a:pt x="19017" y="1688770"/>
                </a:lnTo>
                <a:lnTo>
                  <a:pt x="42229" y="1802265"/>
                </a:lnTo>
                <a:lnTo>
                  <a:pt x="74076" y="1912359"/>
                </a:lnTo>
                <a:lnTo>
                  <a:pt x="114187" y="2018678"/>
                </a:lnTo>
                <a:lnTo>
                  <a:pt x="162185" y="2120847"/>
                </a:lnTo>
                <a:lnTo>
                  <a:pt x="217699" y="2218493"/>
                </a:lnTo>
                <a:lnTo>
                  <a:pt x="280353" y="2311242"/>
                </a:lnTo>
                <a:lnTo>
                  <a:pt x="349774" y="2398720"/>
                </a:lnTo>
                <a:lnTo>
                  <a:pt x="425588" y="2480552"/>
                </a:lnTo>
                <a:lnTo>
                  <a:pt x="507420" y="2556366"/>
                </a:lnTo>
                <a:lnTo>
                  <a:pt x="594898" y="2625787"/>
                </a:lnTo>
                <a:lnTo>
                  <a:pt x="687647" y="2688441"/>
                </a:lnTo>
                <a:lnTo>
                  <a:pt x="785293" y="2743955"/>
                </a:lnTo>
                <a:lnTo>
                  <a:pt x="887462" y="2791953"/>
                </a:lnTo>
                <a:lnTo>
                  <a:pt x="993781" y="2832064"/>
                </a:lnTo>
                <a:lnTo>
                  <a:pt x="1103875" y="2863911"/>
                </a:lnTo>
                <a:lnTo>
                  <a:pt x="1217370" y="2887123"/>
                </a:lnTo>
                <a:lnTo>
                  <a:pt x="1333893" y="2901324"/>
                </a:lnTo>
                <a:lnTo>
                  <a:pt x="1453070" y="2906141"/>
                </a:lnTo>
                <a:lnTo>
                  <a:pt x="1572247" y="2901324"/>
                </a:lnTo>
                <a:lnTo>
                  <a:pt x="1688770" y="2887123"/>
                </a:lnTo>
                <a:lnTo>
                  <a:pt x="1802266" y="2863911"/>
                </a:lnTo>
                <a:lnTo>
                  <a:pt x="1912361" y="2832064"/>
                </a:lnTo>
                <a:lnTo>
                  <a:pt x="2018680" y="2791953"/>
                </a:lnTo>
                <a:lnTo>
                  <a:pt x="2120850" y="2743955"/>
                </a:lnTo>
                <a:lnTo>
                  <a:pt x="2218497" y="2688441"/>
                </a:lnTo>
                <a:lnTo>
                  <a:pt x="2311246" y="2625787"/>
                </a:lnTo>
                <a:lnTo>
                  <a:pt x="2398725" y="2556366"/>
                </a:lnTo>
                <a:lnTo>
                  <a:pt x="2480559" y="2480552"/>
                </a:lnTo>
                <a:lnTo>
                  <a:pt x="2556373" y="2398720"/>
                </a:lnTo>
                <a:lnTo>
                  <a:pt x="2625795" y="2311242"/>
                </a:lnTo>
                <a:lnTo>
                  <a:pt x="2688450" y="2218493"/>
                </a:lnTo>
                <a:lnTo>
                  <a:pt x="2743965" y="2120847"/>
                </a:lnTo>
                <a:lnTo>
                  <a:pt x="2791964" y="2018678"/>
                </a:lnTo>
                <a:lnTo>
                  <a:pt x="2832075" y="1912359"/>
                </a:lnTo>
                <a:lnTo>
                  <a:pt x="2863923" y="1802265"/>
                </a:lnTo>
                <a:lnTo>
                  <a:pt x="2887135" y="1688770"/>
                </a:lnTo>
                <a:lnTo>
                  <a:pt x="2901336" y="1572247"/>
                </a:lnTo>
                <a:lnTo>
                  <a:pt x="2906153" y="1453070"/>
                </a:lnTo>
                <a:lnTo>
                  <a:pt x="2901336" y="1333892"/>
                </a:lnTo>
                <a:lnTo>
                  <a:pt x="2887135" y="1217367"/>
                </a:lnTo>
                <a:lnTo>
                  <a:pt x="2863923" y="1103871"/>
                </a:lnTo>
                <a:lnTo>
                  <a:pt x="2832075" y="993776"/>
                </a:lnTo>
                <a:lnTo>
                  <a:pt x="2791964" y="887457"/>
                </a:lnTo>
                <a:lnTo>
                  <a:pt x="2743965" y="785287"/>
                </a:lnTo>
                <a:lnTo>
                  <a:pt x="2688450" y="687641"/>
                </a:lnTo>
                <a:lnTo>
                  <a:pt x="2625795" y="594893"/>
                </a:lnTo>
                <a:lnTo>
                  <a:pt x="2556373" y="507415"/>
                </a:lnTo>
                <a:lnTo>
                  <a:pt x="2480559" y="425583"/>
                </a:lnTo>
                <a:lnTo>
                  <a:pt x="2398725" y="349770"/>
                </a:lnTo>
                <a:lnTo>
                  <a:pt x="2311246" y="280349"/>
                </a:lnTo>
                <a:lnTo>
                  <a:pt x="2218497" y="217696"/>
                </a:lnTo>
                <a:lnTo>
                  <a:pt x="2120850" y="162183"/>
                </a:lnTo>
                <a:lnTo>
                  <a:pt x="2018680" y="114185"/>
                </a:lnTo>
                <a:lnTo>
                  <a:pt x="1912361" y="74075"/>
                </a:lnTo>
                <a:lnTo>
                  <a:pt x="1802266" y="42228"/>
                </a:lnTo>
                <a:lnTo>
                  <a:pt x="1688770" y="19017"/>
                </a:lnTo>
                <a:lnTo>
                  <a:pt x="1572247" y="4816"/>
                </a:lnTo>
                <a:lnTo>
                  <a:pt x="1453070" y="0"/>
                </a:lnTo>
                <a:close/>
              </a:path>
            </a:pathLst>
          </a:custGeom>
          <a:solidFill>
            <a:srgbClr val="ED1D24"/>
          </a:solidFill>
        </p:spPr>
        <p:txBody>
          <a:bodyPr wrap="square" lIns="0" tIns="0" rIns="0" bIns="0" rtlCol="0">
            <a:noAutofit/>
          </a:bodyPr>
          <a:lstStyle/>
          <a:p>
            <a:endParaRPr/>
          </a:p>
        </p:txBody>
      </p:sp>
      <p:sp>
        <p:nvSpPr>
          <p:cNvPr id="4" name="object 4"/>
          <p:cNvSpPr/>
          <p:nvPr/>
        </p:nvSpPr>
        <p:spPr>
          <a:xfrm>
            <a:off x="5630755" y="2597162"/>
            <a:ext cx="3021685" cy="3021698"/>
          </a:xfrm>
          <a:custGeom>
            <a:avLst/>
            <a:gdLst/>
            <a:ahLst/>
            <a:cxnLst/>
            <a:rect l="l" t="t" r="r" b="b"/>
            <a:pathLst>
              <a:path w="3021685" h="3021698">
                <a:moveTo>
                  <a:pt x="1510830" y="0"/>
                </a:moveTo>
                <a:lnTo>
                  <a:pt x="1386921" y="5008"/>
                </a:lnTo>
                <a:lnTo>
                  <a:pt x="1265770" y="19774"/>
                </a:lnTo>
                <a:lnTo>
                  <a:pt x="1147766" y="43909"/>
                </a:lnTo>
                <a:lnTo>
                  <a:pt x="1033298" y="77025"/>
                </a:lnTo>
                <a:lnTo>
                  <a:pt x="922754" y="118731"/>
                </a:lnTo>
                <a:lnTo>
                  <a:pt x="816524" y="168640"/>
                </a:lnTo>
                <a:lnTo>
                  <a:pt x="714997" y="226362"/>
                </a:lnTo>
                <a:lnTo>
                  <a:pt x="618561" y="291509"/>
                </a:lnTo>
                <a:lnTo>
                  <a:pt x="527605" y="363692"/>
                </a:lnTo>
                <a:lnTo>
                  <a:pt x="442518" y="442521"/>
                </a:lnTo>
                <a:lnTo>
                  <a:pt x="363689" y="527609"/>
                </a:lnTo>
                <a:lnTo>
                  <a:pt x="291507" y="618566"/>
                </a:lnTo>
                <a:lnTo>
                  <a:pt x="226361" y="715004"/>
                </a:lnTo>
                <a:lnTo>
                  <a:pt x="168639" y="816533"/>
                </a:lnTo>
                <a:lnTo>
                  <a:pt x="118731" y="922765"/>
                </a:lnTo>
                <a:lnTo>
                  <a:pt x="77024" y="1033311"/>
                </a:lnTo>
                <a:lnTo>
                  <a:pt x="43909" y="1147781"/>
                </a:lnTo>
                <a:lnTo>
                  <a:pt x="19774" y="1265788"/>
                </a:lnTo>
                <a:lnTo>
                  <a:pt x="5008" y="1386942"/>
                </a:lnTo>
                <a:lnTo>
                  <a:pt x="0" y="1510855"/>
                </a:lnTo>
                <a:lnTo>
                  <a:pt x="5008" y="1634766"/>
                </a:lnTo>
                <a:lnTo>
                  <a:pt x="19774" y="1755918"/>
                </a:lnTo>
                <a:lnTo>
                  <a:pt x="43909" y="1873924"/>
                </a:lnTo>
                <a:lnTo>
                  <a:pt x="77024" y="1988393"/>
                </a:lnTo>
                <a:lnTo>
                  <a:pt x="118731" y="2098938"/>
                </a:lnTo>
                <a:lnTo>
                  <a:pt x="168639" y="2205169"/>
                </a:lnTo>
                <a:lnTo>
                  <a:pt x="226361" y="2306697"/>
                </a:lnTo>
                <a:lnTo>
                  <a:pt x="291507" y="2403134"/>
                </a:lnTo>
                <a:lnTo>
                  <a:pt x="363689" y="2494090"/>
                </a:lnTo>
                <a:lnTo>
                  <a:pt x="442518" y="2579177"/>
                </a:lnTo>
                <a:lnTo>
                  <a:pt x="527605" y="2658007"/>
                </a:lnTo>
                <a:lnTo>
                  <a:pt x="618561" y="2730189"/>
                </a:lnTo>
                <a:lnTo>
                  <a:pt x="714997" y="2795336"/>
                </a:lnTo>
                <a:lnTo>
                  <a:pt x="816524" y="2853058"/>
                </a:lnTo>
                <a:lnTo>
                  <a:pt x="922754" y="2902966"/>
                </a:lnTo>
                <a:lnTo>
                  <a:pt x="1033298" y="2944673"/>
                </a:lnTo>
                <a:lnTo>
                  <a:pt x="1147766" y="2977788"/>
                </a:lnTo>
                <a:lnTo>
                  <a:pt x="1265770" y="3001923"/>
                </a:lnTo>
                <a:lnTo>
                  <a:pt x="1386921" y="3016689"/>
                </a:lnTo>
                <a:lnTo>
                  <a:pt x="1510830" y="3021698"/>
                </a:lnTo>
                <a:lnTo>
                  <a:pt x="1634742" y="3016689"/>
                </a:lnTo>
                <a:lnTo>
                  <a:pt x="1755896" y="3001923"/>
                </a:lnTo>
                <a:lnTo>
                  <a:pt x="1873903" y="2977788"/>
                </a:lnTo>
                <a:lnTo>
                  <a:pt x="1988374" y="2944673"/>
                </a:lnTo>
                <a:lnTo>
                  <a:pt x="2098920" y="2902966"/>
                </a:lnTo>
                <a:lnTo>
                  <a:pt x="2205152" y="2853058"/>
                </a:lnTo>
                <a:lnTo>
                  <a:pt x="2306681" y="2795336"/>
                </a:lnTo>
                <a:lnTo>
                  <a:pt x="2403118" y="2730189"/>
                </a:lnTo>
                <a:lnTo>
                  <a:pt x="2494075" y="2658007"/>
                </a:lnTo>
                <a:lnTo>
                  <a:pt x="2579163" y="2579177"/>
                </a:lnTo>
                <a:lnTo>
                  <a:pt x="2657993" y="2494090"/>
                </a:lnTo>
                <a:lnTo>
                  <a:pt x="2730176" y="2403134"/>
                </a:lnTo>
                <a:lnTo>
                  <a:pt x="2795323" y="2306697"/>
                </a:lnTo>
                <a:lnTo>
                  <a:pt x="2853045" y="2205169"/>
                </a:lnTo>
                <a:lnTo>
                  <a:pt x="2902954" y="2098938"/>
                </a:lnTo>
                <a:lnTo>
                  <a:pt x="2944660" y="1988393"/>
                </a:lnTo>
                <a:lnTo>
                  <a:pt x="2977775" y="1873924"/>
                </a:lnTo>
                <a:lnTo>
                  <a:pt x="3001910" y="1755918"/>
                </a:lnTo>
                <a:lnTo>
                  <a:pt x="3016677" y="1634766"/>
                </a:lnTo>
                <a:lnTo>
                  <a:pt x="3021685" y="1510855"/>
                </a:lnTo>
                <a:lnTo>
                  <a:pt x="3016677" y="1386942"/>
                </a:lnTo>
                <a:lnTo>
                  <a:pt x="3001910" y="1265788"/>
                </a:lnTo>
                <a:lnTo>
                  <a:pt x="2977775" y="1147781"/>
                </a:lnTo>
                <a:lnTo>
                  <a:pt x="2944660" y="1033311"/>
                </a:lnTo>
                <a:lnTo>
                  <a:pt x="2902954" y="922765"/>
                </a:lnTo>
                <a:lnTo>
                  <a:pt x="2853045" y="816533"/>
                </a:lnTo>
                <a:lnTo>
                  <a:pt x="2795323" y="715004"/>
                </a:lnTo>
                <a:lnTo>
                  <a:pt x="2730176" y="618566"/>
                </a:lnTo>
                <a:lnTo>
                  <a:pt x="2657993" y="527609"/>
                </a:lnTo>
                <a:lnTo>
                  <a:pt x="2579163" y="442521"/>
                </a:lnTo>
                <a:lnTo>
                  <a:pt x="2494075" y="363692"/>
                </a:lnTo>
                <a:lnTo>
                  <a:pt x="2403118" y="291509"/>
                </a:lnTo>
                <a:lnTo>
                  <a:pt x="2306681" y="226362"/>
                </a:lnTo>
                <a:lnTo>
                  <a:pt x="2205152" y="168640"/>
                </a:lnTo>
                <a:lnTo>
                  <a:pt x="2098920" y="118731"/>
                </a:lnTo>
                <a:lnTo>
                  <a:pt x="1988374" y="77025"/>
                </a:lnTo>
                <a:lnTo>
                  <a:pt x="1873903" y="43909"/>
                </a:lnTo>
                <a:lnTo>
                  <a:pt x="1755896" y="19774"/>
                </a:lnTo>
                <a:lnTo>
                  <a:pt x="1634742" y="5008"/>
                </a:lnTo>
                <a:lnTo>
                  <a:pt x="1510830" y="0"/>
                </a:lnTo>
                <a:close/>
              </a:path>
            </a:pathLst>
          </a:custGeom>
          <a:solidFill>
            <a:srgbClr val="28AAE2"/>
          </a:solidFill>
        </p:spPr>
        <p:txBody>
          <a:bodyPr wrap="square" lIns="0" tIns="0" rIns="0" bIns="0" rtlCol="0">
            <a:noAutofit/>
          </a:bodyPr>
          <a:lstStyle/>
          <a:p>
            <a:endParaRPr/>
          </a:p>
        </p:txBody>
      </p:sp>
      <p:sp>
        <p:nvSpPr>
          <p:cNvPr id="5" name="object 5"/>
          <p:cNvSpPr/>
          <p:nvPr/>
        </p:nvSpPr>
        <p:spPr>
          <a:xfrm>
            <a:off x="5024400" y="4550538"/>
            <a:ext cx="1068324" cy="1068324"/>
          </a:xfrm>
          <a:custGeom>
            <a:avLst/>
            <a:gdLst/>
            <a:ahLst/>
            <a:cxnLst/>
            <a:rect l="l" t="t" r="r" b="b"/>
            <a:pathLst>
              <a:path w="1068324" h="1068324">
                <a:moveTo>
                  <a:pt x="534174" y="0"/>
                </a:moveTo>
                <a:lnTo>
                  <a:pt x="490363" y="1770"/>
                </a:lnTo>
                <a:lnTo>
                  <a:pt x="447527" y="6990"/>
                </a:lnTo>
                <a:lnTo>
                  <a:pt x="405804" y="15523"/>
                </a:lnTo>
                <a:lnTo>
                  <a:pt x="365332" y="27230"/>
                </a:lnTo>
                <a:lnTo>
                  <a:pt x="326247" y="41975"/>
                </a:lnTo>
                <a:lnTo>
                  <a:pt x="288688" y="59620"/>
                </a:lnTo>
                <a:lnTo>
                  <a:pt x="252792" y="80027"/>
                </a:lnTo>
                <a:lnTo>
                  <a:pt x="218696" y="103058"/>
                </a:lnTo>
                <a:lnTo>
                  <a:pt x="186537" y="128578"/>
                </a:lnTo>
                <a:lnTo>
                  <a:pt x="156454" y="156448"/>
                </a:lnTo>
                <a:lnTo>
                  <a:pt x="128583" y="186530"/>
                </a:lnTo>
                <a:lnTo>
                  <a:pt x="103063" y="218687"/>
                </a:lnTo>
                <a:lnTo>
                  <a:pt x="80030" y="252783"/>
                </a:lnTo>
                <a:lnTo>
                  <a:pt x="59622" y="288678"/>
                </a:lnTo>
                <a:lnTo>
                  <a:pt x="41977" y="326237"/>
                </a:lnTo>
                <a:lnTo>
                  <a:pt x="27232" y="365321"/>
                </a:lnTo>
                <a:lnTo>
                  <a:pt x="15524" y="405792"/>
                </a:lnTo>
                <a:lnTo>
                  <a:pt x="6991" y="447515"/>
                </a:lnTo>
                <a:lnTo>
                  <a:pt x="1770" y="490350"/>
                </a:lnTo>
                <a:lnTo>
                  <a:pt x="0" y="534161"/>
                </a:lnTo>
                <a:lnTo>
                  <a:pt x="1770" y="577971"/>
                </a:lnTo>
                <a:lnTo>
                  <a:pt x="6991" y="620805"/>
                </a:lnTo>
                <a:lnTo>
                  <a:pt x="15524" y="662526"/>
                </a:lnTo>
                <a:lnTo>
                  <a:pt x="27232" y="702998"/>
                </a:lnTo>
                <a:lnTo>
                  <a:pt x="41977" y="742081"/>
                </a:lnTo>
                <a:lnTo>
                  <a:pt x="59622" y="779639"/>
                </a:lnTo>
                <a:lnTo>
                  <a:pt x="80030" y="815535"/>
                </a:lnTo>
                <a:lnTo>
                  <a:pt x="103063" y="849630"/>
                </a:lnTo>
                <a:lnTo>
                  <a:pt x="128583" y="881788"/>
                </a:lnTo>
                <a:lnTo>
                  <a:pt x="156454" y="911871"/>
                </a:lnTo>
                <a:lnTo>
                  <a:pt x="186537" y="939741"/>
                </a:lnTo>
                <a:lnTo>
                  <a:pt x="218696" y="965261"/>
                </a:lnTo>
                <a:lnTo>
                  <a:pt x="252792" y="988293"/>
                </a:lnTo>
                <a:lnTo>
                  <a:pt x="288688" y="1008701"/>
                </a:lnTo>
                <a:lnTo>
                  <a:pt x="326247" y="1026346"/>
                </a:lnTo>
                <a:lnTo>
                  <a:pt x="365332" y="1041091"/>
                </a:lnTo>
                <a:lnTo>
                  <a:pt x="405804" y="1052799"/>
                </a:lnTo>
                <a:lnTo>
                  <a:pt x="447527" y="1061332"/>
                </a:lnTo>
                <a:lnTo>
                  <a:pt x="490363" y="1066553"/>
                </a:lnTo>
                <a:lnTo>
                  <a:pt x="534174" y="1068323"/>
                </a:lnTo>
                <a:lnTo>
                  <a:pt x="577985" y="1066553"/>
                </a:lnTo>
                <a:lnTo>
                  <a:pt x="620820" y="1061332"/>
                </a:lnTo>
                <a:lnTo>
                  <a:pt x="662542" y="1052799"/>
                </a:lnTo>
                <a:lnTo>
                  <a:pt x="703014" y="1041091"/>
                </a:lnTo>
                <a:lnTo>
                  <a:pt x="742097" y="1026346"/>
                </a:lnTo>
                <a:lnTo>
                  <a:pt x="779655" y="1008701"/>
                </a:lnTo>
                <a:lnTo>
                  <a:pt x="815549" y="988293"/>
                </a:lnTo>
                <a:lnTo>
                  <a:pt x="849644" y="965261"/>
                </a:lnTo>
                <a:lnTo>
                  <a:pt x="881800" y="939741"/>
                </a:lnTo>
                <a:lnTo>
                  <a:pt x="911882" y="911871"/>
                </a:lnTo>
                <a:lnTo>
                  <a:pt x="939750" y="881788"/>
                </a:lnTo>
                <a:lnTo>
                  <a:pt x="965269" y="849630"/>
                </a:lnTo>
                <a:lnTo>
                  <a:pt x="988300" y="815535"/>
                </a:lnTo>
                <a:lnTo>
                  <a:pt x="1008706" y="779639"/>
                </a:lnTo>
                <a:lnTo>
                  <a:pt x="1026350" y="742081"/>
                </a:lnTo>
                <a:lnTo>
                  <a:pt x="1041094" y="702998"/>
                </a:lnTo>
                <a:lnTo>
                  <a:pt x="1052801" y="662526"/>
                </a:lnTo>
                <a:lnTo>
                  <a:pt x="1061333" y="620805"/>
                </a:lnTo>
                <a:lnTo>
                  <a:pt x="1066553" y="577971"/>
                </a:lnTo>
                <a:lnTo>
                  <a:pt x="1068323" y="534161"/>
                </a:lnTo>
                <a:lnTo>
                  <a:pt x="1066553" y="490350"/>
                </a:lnTo>
                <a:lnTo>
                  <a:pt x="1061333" y="447515"/>
                </a:lnTo>
                <a:lnTo>
                  <a:pt x="1052801" y="405792"/>
                </a:lnTo>
                <a:lnTo>
                  <a:pt x="1041094" y="365321"/>
                </a:lnTo>
                <a:lnTo>
                  <a:pt x="1026350" y="326237"/>
                </a:lnTo>
                <a:lnTo>
                  <a:pt x="1008706" y="288678"/>
                </a:lnTo>
                <a:lnTo>
                  <a:pt x="988300" y="252783"/>
                </a:lnTo>
                <a:lnTo>
                  <a:pt x="965269" y="218687"/>
                </a:lnTo>
                <a:lnTo>
                  <a:pt x="939750" y="186530"/>
                </a:lnTo>
                <a:lnTo>
                  <a:pt x="911882" y="156448"/>
                </a:lnTo>
                <a:lnTo>
                  <a:pt x="881800" y="128578"/>
                </a:lnTo>
                <a:lnTo>
                  <a:pt x="849644" y="103058"/>
                </a:lnTo>
                <a:lnTo>
                  <a:pt x="815549" y="80027"/>
                </a:lnTo>
                <a:lnTo>
                  <a:pt x="779655" y="59620"/>
                </a:lnTo>
                <a:lnTo>
                  <a:pt x="742097" y="41975"/>
                </a:lnTo>
                <a:lnTo>
                  <a:pt x="703014" y="27230"/>
                </a:lnTo>
                <a:lnTo>
                  <a:pt x="662542" y="15523"/>
                </a:lnTo>
                <a:lnTo>
                  <a:pt x="620820" y="6990"/>
                </a:lnTo>
                <a:lnTo>
                  <a:pt x="577985" y="1770"/>
                </a:lnTo>
                <a:lnTo>
                  <a:pt x="534174" y="0"/>
                </a:lnTo>
                <a:close/>
              </a:path>
            </a:pathLst>
          </a:custGeom>
          <a:solidFill>
            <a:srgbClr val="BBDAF3"/>
          </a:solidFill>
        </p:spPr>
        <p:txBody>
          <a:bodyPr wrap="square" lIns="0" tIns="0" rIns="0" bIns="0" rtlCol="0">
            <a:noAutofit/>
          </a:bodyPr>
          <a:lstStyle/>
          <a:p>
            <a:endParaRPr/>
          </a:p>
        </p:txBody>
      </p:sp>
      <p:sp>
        <p:nvSpPr>
          <p:cNvPr id="6" name="object 6"/>
          <p:cNvSpPr/>
          <p:nvPr/>
        </p:nvSpPr>
        <p:spPr>
          <a:xfrm>
            <a:off x="1561531" y="4819396"/>
            <a:ext cx="799464" cy="799465"/>
          </a:xfrm>
          <a:custGeom>
            <a:avLst/>
            <a:gdLst/>
            <a:ahLst/>
            <a:cxnLst/>
            <a:rect l="l" t="t" r="r" b="b"/>
            <a:pathLst>
              <a:path w="799464" h="799464">
                <a:moveTo>
                  <a:pt x="399732" y="0"/>
                </a:moveTo>
                <a:lnTo>
                  <a:pt x="334894" y="5231"/>
                </a:lnTo>
                <a:lnTo>
                  <a:pt x="273386" y="20378"/>
                </a:lnTo>
                <a:lnTo>
                  <a:pt x="216033" y="44617"/>
                </a:lnTo>
                <a:lnTo>
                  <a:pt x="163656" y="77125"/>
                </a:lnTo>
                <a:lnTo>
                  <a:pt x="117079" y="117079"/>
                </a:lnTo>
                <a:lnTo>
                  <a:pt x="77125" y="163656"/>
                </a:lnTo>
                <a:lnTo>
                  <a:pt x="44617" y="216033"/>
                </a:lnTo>
                <a:lnTo>
                  <a:pt x="20378" y="273386"/>
                </a:lnTo>
                <a:lnTo>
                  <a:pt x="5231" y="334894"/>
                </a:lnTo>
                <a:lnTo>
                  <a:pt x="0" y="399732"/>
                </a:lnTo>
                <a:lnTo>
                  <a:pt x="1325" y="432513"/>
                </a:lnTo>
                <a:lnTo>
                  <a:pt x="11617" y="495783"/>
                </a:lnTo>
                <a:lnTo>
                  <a:pt x="31413" y="555314"/>
                </a:lnTo>
                <a:lnTo>
                  <a:pt x="59889" y="610282"/>
                </a:lnTo>
                <a:lnTo>
                  <a:pt x="96223" y="659862"/>
                </a:lnTo>
                <a:lnTo>
                  <a:pt x="139591" y="703233"/>
                </a:lnTo>
                <a:lnTo>
                  <a:pt x="189171" y="739569"/>
                </a:lnTo>
                <a:lnTo>
                  <a:pt x="244139" y="768048"/>
                </a:lnTo>
                <a:lnTo>
                  <a:pt x="303672" y="787846"/>
                </a:lnTo>
                <a:lnTo>
                  <a:pt x="366948" y="798139"/>
                </a:lnTo>
                <a:lnTo>
                  <a:pt x="399732" y="799464"/>
                </a:lnTo>
                <a:lnTo>
                  <a:pt x="432516" y="798139"/>
                </a:lnTo>
                <a:lnTo>
                  <a:pt x="495792" y="787846"/>
                </a:lnTo>
                <a:lnTo>
                  <a:pt x="555325" y="768048"/>
                </a:lnTo>
                <a:lnTo>
                  <a:pt x="610293" y="739569"/>
                </a:lnTo>
                <a:lnTo>
                  <a:pt x="659873" y="703233"/>
                </a:lnTo>
                <a:lnTo>
                  <a:pt x="703241" y="659862"/>
                </a:lnTo>
                <a:lnTo>
                  <a:pt x="739575" y="610282"/>
                </a:lnTo>
                <a:lnTo>
                  <a:pt x="768051" y="555314"/>
                </a:lnTo>
                <a:lnTo>
                  <a:pt x="787847" y="495783"/>
                </a:lnTo>
                <a:lnTo>
                  <a:pt x="798139" y="432513"/>
                </a:lnTo>
                <a:lnTo>
                  <a:pt x="799465" y="399732"/>
                </a:lnTo>
                <a:lnTo>
                  <a:pt x="798139" y="366948"/>
                </a:lnTo>
                <a:lnTo>
                  <a:pt x="787847" y="303672"/>
                </a:lnTo>
                <a:lnTo>
                  <a:pt x="768051" y="244139"/>
                </a:lnTo>
                <a:lnTo>
                  <a:pt x="739575" y="189171"/>
                </a:lnTo>
                <a:lnTo>
                  <a:pt x="703241" y="139591"/>
                </a:lnTo>
                <a:lnTo>
                  <a:pt x="659873" y="96223"/>
                </a:lnTo>
                <a:lnTo>
                  <a:pt x="610293" y="59889"/>
                </a:lnTo>
                <a:lnTo>
                  <a:pt x="555325" y="31413"/>
                </a:lnTo>
                <a:lnTo>
                  <a:pt x="495792" y="11617"/>
                </a:lnTo>
                <a:lnTo>
                  <a:pt x="432516" y="1325"/>
                </a:lnTo>
                <a:lnTo>
                  <a:pt x="399732" y="0"/>
                </a:lnTo>
                <a:close/>
              </a:path>
            </a:pathLst>
          </a:custGeom>
          <a:solidFill>
            <a:srgbClr val="F68F71"/>
          </a:solidFill>
        </p:spPr>
        <p:txBody>
          <a:bodyPr wrap="square" lIns="0" tIns="0" rIns="0" bIns="0" rtlCol="0">
            <a:noAutofit/>
          </a:bodyPr>
          <a:lstStyle/>
          <a:p>
            <a:endParaRPr/>
          </a:p>
        </p:txBody>
      </p:sp>
      <p:sp>
        <p:nvSpPr>
          <p:cNvPr id="7" name="object 7"/>
          <p:cNvSpPr txBox="1"/>
          <p:nvPr/>
        </p:nvSpPr>
        <p:spPr>
          <a:xfrm>
            <a:off x="847825" y="2667000"/>
            <a:ext cx="1143000" cy="762000"/>
          </a:xfrm>
          <a:prstGeom prst="rect">
            <a:avLst/>
          </a:prstGeom>
        </p:spPr>
        <p:txBody>
          <a:bodyPr vert="horz" wrap="square" lIns="0" tIns="0" rIns="0" bIns="0" rtlCol="0">
            <a:noAutofit/>
          </a:bodyPr>
          <a:lstStyle/>
          <a:p>
            <a:pPr marL="12700">
              <a:lnSpc>
                <a:spcPct val="100000"/>
              </a:lnSpc>
            </a:pPr>
            <a:r>
              <a:rPr sz="2000" b="1" spc="-145" dirty="0" smtClean="0">
                <a:solidFill>
                  <a:srgbClr val="ED1D24"/>
                </a:solidFill>
                <a:latin typeface="Times New Roman"/>
                <a:cs typeface="Times New Roman"/>
              </a:rPr>
              <a:t>A</a:t>
            </a:r>
            <a:r>
              <a:rPr sz="2000" b="1" spc="0" dirty="0" smtClean="0">
                <a:solidFill>
                  <a:srgbClr val="ED1D24"/>
                </a:solidFill>
                <a:latin typeface="Times New Roman"/>
                <a:cs typeface="Times New Roman"/>
              </a:rPr>
              <a:t>l</a:t>
            </a:r>
            <a:r>
              <a:rPr sz="2000" b="1" spc="-20" dirty="0" smtClean="0">
                <a:solidFill>
                  <a:srgbClr val="ED1D24"/>
                </a:solidFill>
                <a:latin typeface="Times New Roman"/>
                <a:cs typeface="Times New Roman"/>
              </a:rPr>
              <a:t>c</a:t>
            </a:r>
            <a:r>
              <a:rPr sz="2000" b="1" spc="70" dirty="0" smtClean="0">
                <a:solidFill>
                  <a:srgbClr val="ED1D24"/>
                </a:solidFill>
                <a:latin typeface="Times New Roman"/>
                <a:cs typeface="Times New Roman"/>
              </a:rPr>
              <a:t>ohol</a:t>
            </a:r>
            <a:r>
              <a:rPr lang="en-US" sz="2000" b="1" spc="70" dirty="0" smtClean="0">
                <a:solidFill>
                  <a:srgbClr val="ED1D24"/>
                </a:solidFill>
                <a:latin typeface="Times New Roman"/>
                <a:cs typeface="Times New Roman"/>
              </a:rPr>
              <a:t> Costs</a:t>
            </a:r>
            <a:endParaRPr sz="2000" dirty="0">
              <a:latin typeface="Times New Roman"/>
              <a:cs typeface="Times New Roman"/>
            </a:endParaRPr>
          </a:p>
        </p:txBody>
      </p:sp>
      <p:sp>
        <p:nvSpPr>
          <p:cNvPr id="8" name="object 8"/>
          <p:cNvSpPr txBox="1"/>
          <p:nvPr/>
        </p:nvSpPr>
        <p:spPr>
          <a:xfrm>
            <a:off x="4719341" y="2688685"/>
            <a:ext cx="1127349" cy="740315"/>
          </a:xfrm>
          <a:prstGeom prst="rect">
            <a:avLst/>
          </a:prstGeom>
        </p:spPr>
        <p:txBody>
          <a:bodyPr vert="horz" wrap="square" lIns="0" tIns="0" rIns="0" bIns="0" rtlCol="0">
            <a:noAutofit/>
          </a:bodyPr>
          <a:lstStyle/>
          <a:p>
            <a:pPr marL="12700">
              <a:lnSpc>
                <a:spcPct val="100000"/>
              </a:lnSpc>
            </a:pPr>
            <a:r>
              <a:rPr sz="2000" b="1" spc="-370" dirty="0" smtClean="0">
                <a:solidFill>
                  <a:srgbClr val="28AAE2"/>
                </a:solidFill>
                <a:latin typeface="Times New Roman"/>
                <a:cs typeface="Times New Roman"/>
              </a:rPr>
              <a:t>T</a:t>
            </a:r>
            <a:r>
              <a:rPr lang="en-US" sz="2000" b="1" spc="-370" dirty="0" smtClean="0">
                <a:solidFill>
                  <a:srgbClr val="28AAE2"/>
                </a:solidFill>
                <a:latin typeface="Times New Roman"/>
                <a:cs typeface="Times New Roman"/>
              </a:rPr>
              <a:t> </a:t>
            </a:r>
            <a:r>
              <a:rPr lang="en-US" sz="2000" b="1" spc="65" dirty="0" smtClean="0">
                <a:solidFill>
                  <a:srgbClr val="28AAE2"/>
                </a:solidFill>
                <a:latin typeface="Times New Roman"/>
                <a:cs typeface="Times New Roman"/>
              </a:rPr>
              <a:t>ob</a:t>
            </a:r>
            <a:r>
              <a:rPr sz="2000" b="1" spc="65" dirty="0" smtClean="0">
                <a:solidFill>
                  <a:srgbClr val="28AAE2"/>
                </a:solidFill>
                <a:latin typeface="Times New Roman"/>
                <a:cs typeface="Times New Roman"/>
              </a:rPr>
              <a:t>a</a:t>
            </a:r>
            <a:r>
              <a:rPr sz="2000" b="1" spc="35" dirty="0" smtClean="0">
                <a:solidFill>
                  <a:srgbClr val="28AAE2"/>
                </a:solidFill>
                <a:latin typeface="Times New Roman"/>
                <a:cs typeface="Times New Roman"/>
              </a:rPr>
              <a:t>c</a:t>
            </a:r>
            <a:r>
              <a:rPr sz="2000" b="1" spc="-15" dirty="0" smtClean="0">
                <a:solidFill>
                  <a:srgbClr val="28AAE2"/>
                </a:solidFill>
                <a:latin typeface="Times New Roman"/>
                <a:cs typeface="Times New Roman"/>
              </a:rPr>
              <a:t>c</a:t>
            </a:r>
            <a:r>
              <a:rPr sz="2000" b="1" spc="135" dirty="0" smtClean="0">
                <a:solidFill>
                  <a:srgbClr val="28AAE2"/>
                </a:solidFill>
                <a:latin typeface="Times New Roman"/>
                <a:cs typeface="Times New Roman"/>
              </a:rPr>
              <a:t>o</a:t>
            </a:r>
            <a:r>
              <a:rPr lang="en-US" sz="2000" b="1" spc="135" dirty="0" smtClean="0">
                <a:solidFill>
                  <a:srgbClr val="28AAE2"/>
                </a:solidFill>
                <a:latin typeface="Times New Roman"/>
                <a:cs typeface="Times New Roman"/>
              </a:rPr>
              <a:t> Costs</a:t>
            </a:r>
            <a:endParaRPr sz="2000" dirty="0">
              <a:latin typeface="Times New Roman"/>
              <a:cs typeface="Times New Roman"/>
            </a:endParaRPr>
          </a:p>
        </p:txBody>
      </p:sp>
      <p:sp>
        <p:nvSpPr>
          <p:cNvPr id="9" name="object 9"/>
          <p:cNvSpPr txBox="1"/>
          <p:nvPr/>
        </p:nvSpPr>
        <p:spPr>
          <a:xfrm>
            <a:off x="1600200" y="4953000"/>
            <a:ext cx="762000" cy="516255"/>
          </a:xfrm>
          <a:prstGeom prst="rect">
            <a:avLst/>
          </a:prstGeom>
        </p:spPr>
        <p:txBody>
          <a:bodyPr vert="horz" wrap="square" lIns="0" tIns="0" rIns="0" bIns="0" rtlCol="0">
            <a:noAutofit/>
          </a:bodyPr>
          <a:lstStyle/>
          <a:p>
            <a:pPr marL="66040" marR="12700" indent="-53975">
              <a:lnSpc>
                <a:spcPts val="2000"/>
              </a:lnSpc>
            </a:pPr>
            <a:r>
              <a:rPr lang="en-US" sz="1800" b="1" spc="95" dirty="0" smtClean="0">
                <a:solidFill>
                  <a:srgbClr val="231F20"/>
                </a:solidFill>
                <a:latin typeface="Times New Roman"/>
                <a:cs typeface="Times New Roman"/>
              </a:rPr>
              <a:t>  </a:t>
            </a:r>
            <a:r>
              <a:rPr sz="1800" b="1" spc="95" dirty="0" smtClean="0">
                <a:solidFill>
                  <a:srgbClr val="231F20"/>
                </a:solidFill>
                <a:latin typeface="Times New Roman"/>
                <a:cs typeface="Times New Roman"/>
              </a:rPr>
              <a:t>$14</a:t>
            </a:r>
            <a:r>
              <a:rPr sz="1800" b="1" spc="45" dirty="0" smtClean="0">
                <a:solidFill>
                  <a:srgbClr val="231F20"/>
                </a:solidFill>
                <a:latin typeface="Times New Roman"/>
                <a:cs typeface="Times New Roman"/>
              </a:rPr>
              <a:t> </a:t>
            </a:r>
            <a:r>
              <a:rPr sz="1800" b="1" spc="20" dirty="0" smtClean="0">
                <a:solidFill>
                  <a:srgbClr val="231F20"/>
                </a:solidFill>
                <a:latin typeface="Times New Roman"/>
                <a:cs typeface="Times New Roman"/>
              </a:rPr>
              <a:t>bi</a:t>
            </a:r>
            <a:r>
              <a:rPr sz="1800" b="1" spc="-5" dirty="0" smtClean="0">
                <a:solidFill>
                  <a:srgbClr val="231F20"/>
                </a:solidFill>
                <a:latin typeface="Times New Roman"/>
                <a:cs typeface="Times New Roman"/>
              </a:rPr>
              <a:t>l</a:t>
            </a:r>
            <a:r>
              <a:rPr lang="en-US" b="1" spc="15" dirty="0" smtClean="0">
                <a:solidFill>
                  <a:srgbClr val="231F20"/>
                </a:solidFill>
                <a:latin typeface="Times New Roman"/>
                <a:cs typeface="Times New Roman"/>
              </a:rPr>
              <a:t>lion</a:t>
            </a:r>
            <a:endParaRPr sz="1800" dirty="0">
              <a:latin typeface="Times New Roman"/>
              <a:cs typeface="Times New Roman"/>
            </a:endParaRPr>
          </a:p>
        </p:txBody>
      </p:sp>
      <p:sp>
        <p:nvSpPr>
          <p:cNvPr id="10" name="object 10"/>
          <p:cNvSpPr txBox="1"/>
          <p:nvPr/>
        </p:nvSpPr>
        <p:spPr>
          <a:xfrm>
            <a:off x="1143000" y="4038600"/>
            <a:ext cx="537845" cy="288925"/>
          </a:xfrm>
          <a:prstGeom prst="rect">
            <a:avLst/>
          </a:prstGeom>
        </p:spPr>
        <p:txBody>
          <a:bodyPr vert="horz" wrap="square" lIns="0" tIns="0" rIns="0" bIns="0" rtlCol="0">
            <a:noAutofit/>
          </a:bodyPr>
          <a:lstStyle/>
          <a:p>
            <a:pPr marL="12700">
              <a:lnSpc>
                <a:spcPct val="100000"/>
              </a:lnSpc>
            </a:pPr>
            <a:r>
              <a:rPr sz="1800" spc="-180" dirty="0" smtClean="0">
                <a:solidFill>
                  <a:srgbClr val="FFFFFF"/>
                </a:solidFill>
                <a:latin typeface="Times New Roman"/>
                <a:cs typeface="Times New Roman"/>
              </a:rPr>
              <a:t>C</a:t>
            </a:r>
            <a:r>
              <a:rPr sz="1800" spc="45" dirty="0" smtClean="0">
                <a:solidFill>
                  <a:srgbClr val="FFFFFF"/>
                </a:solidFill>
                <a:latin typeface="Times New Roman"/>
                <a:cs typeface="Times New Roman"/>
              </a:rPr>
              <a:t>osts</a:t>
            </a:r>
            <a:endParaRPr sz="1800" dirty="0">
              <a:latin typeface="Times New Roman"/>
              <a:cs typeface="Times New Roman"/>
            </a:endParaRPr>
          </a:p>
        </p:txBody>
      </p:sp>
      <p:sp>
        <p:nvSpPr>
          <p:cNvPr id="11" name="object 11"/>
          <p:cNvSpPr txBox="1"/>
          <p:nvPr/>
        </p:nvSpPr>
        <p:spPr>
          <a:xfrm>
            <a:off x="1524000" y="5638800"/>
            <a:ext cx="944244" cy="288925"/>
          </a:xfrm>
          <a:prstGeom prst="rect">
            <a:avLst/>
          </a:prstGeom>
        </p:spPr>
        <p:txBody>
          <a:bodyPr vert="horz" wrap="square" lIns="0" tIns="0" rIns="0" bIns="0" rtlCol="0">
            <a:noAutofit/>
          </a:bodyPr>
          <a:lstStyle/>
          <a:p>
            <a:pPr marL="12700">
              <a:lnSpc>
                <a:spcPct val="100000"/>
              </a:lnSpc>
            </a:pPr>
            <a:r>
              <a:rPr sz="1800" spc="-235" dirty="0" smtClean="0">
                <a:solidFill>
                  <a:srgbClr val="000000"/>
                </a:solidFill>
                <a:latin typeface="Times New Roman"/>
                <a:cs typeface="Times New Roman"/>
              </a:rPr>
              <a:t>R</a:t>
            </a:r>
            <a:r>
              <a:rPr sz="1800" spc="30" dirty="0" smtClean="0">
                <a:solidFill>
                  <a:srgbClr val="000000"/>
                </a:solidFill>
                <a:latin typeface="Times New Roman"/>
                <a:cs typeface="Times New Roman"/>
              </a:rPr>
              <a:t>e</a:t>
            </a:r>
            <a:r>
              <a:rPr sz="1800" spc="15" dirty="0" smtClean="0">
                <a:solidFill>
                  <a:srgbClr val="000000"/>
                </a:solidFill>
                <a:latin typeface="Times New Roman"/>
                <a:cs typeface="Times New Roman"/>
              </a:rPr>
              <a:t>v</a:t>
            </a:r>
            <a:r>
              <a:rPr sz="1800" spc="80" dirty="0" smtClean="0">
                <a:solidFill>
                  <a:srgbClr val="000000"/>
                </a:solidFill>
                <a:latin typeface="Times New Roman"/>
                <a:cs typeface="Times New Roman"/>
              </a:rPr>
              <a:t>enues</a:t>
            </a:r>
            <a:endParaRPr sz="1800" dirty="0">
              <a:solidFill>
                <a:srgbClr val="000000"/>
              </a:solidFill>
              <a:latin typeface="Times New Roman"/>
              <a:cs typeface="Times New Roman"/>
            </a:endParaRPr>
          </a:p>
        </p:txBody>
      </p:sp>
      <p:sp>
        <p:nvSpPr>
          <p:cNvPr id="12" name="object 12"/>
          <p:cNvSpPr txBox="1"/>
          <p:nvPr/>
        </p:nvSpPr>
        <p:spPr>
          <a:xfrm>
            <a:off x="5181600" y="4821320"/>
            <a:ext cx="762000" cy="516255"/>
          </a:xfrm>
          <a:prstGeom prst="rect">
            <a:avLst/>
          </a:prstGeom>
        </p:spPr>
        <p:txBody>
          <a:bodyPr vert="horz" wrap="square" lIns="0" tIns="0" rIns="0" bIns="0" rtlCol="0">
            <a:noAutofit/>
          </a:bodyPr>
          <a:lstStyle/>
          <a:p>
            <a:pPr marL="66040" marR="12700" indent="-53975" algn="ctr">
              <a:lnSpc>
                <a:spcPts val="2000"/>
              </a:lnSpc>
            </a:pPr>
            <a:r>
              <a:rPr sz="1800" b="1" spc="95" dirty="0" smtClean="0">
                <a:solidFill>
                  <a:srgbClr val="000000"/>
                </a:solidFill>
                <a:latin typeface="Times New Roman"/>
                <a:cs typeface="Times New Roman"/>
              </a:rPr>
              <a:t>$25</a:t>
            </a:r>
            <a:r>
              <a:rPr sz="1800" b="1" spc="45" dirty="0" smtClean="0">
                <a:solidFill>
                  <a:srgbClr val="000000"/>
                </a:solidFill>
                <a:latin typeface="Times New Roman"/>
                <a:cs typeface="Times New Roman"/>
              </a:rPr>
              <a:t> </a:t>
            </a:r>
            <a:r>
              <a:rPr sz="1800" b="1" spc="20" dirty="0" smtClean="0">
                <a:solidFill>
                  <a:srgbClr val="000000"/>
                </a:solidFill>
                <a:latin typeface="Times New Roman"/>
                <a:cs typeface="Times New Roman"/>
              </a:rPr>
              <a:t>bi</a:t>
            </a:r>
            <a:r>
              <a:rPr sz="1800" b="1" spc="-5" dirty="0" smtClean="0">
                <a:solidFill>
                  <a:srgbClr val="000000"/>
                </a:solidFill>
                <a:latin typeface="Times New Roman"/>
                <a:cs typeface="Times New Roman"/>
              </a:rPr>
              <a:t>l</a:t>
            </a:r>
            <a:r>
              <a:rPr lang="en-US" b="1" spc="15" dirty="0" smtClean="0">
                <a:solidFill>
                  <a:srgbClr val="000000"/>
                </a:solidFill>
                <a:latin typeface="Times New Roman"/>
                <a:cs typeface="Times New Roman"/>
              </a:rPr>
              <a:t>lion</a:t>
            </a:r>
            <a:endParaRPr sz="1800" dirty="0">
              <a:solidFill>
                <a:srgbClr val="000000"/>
              </a:solidFill>
              <a:latin typeface="Times New Roman"/>
              <a:cs typeface="Times New Roman"/>
            </a:endParaRPr>
          </a:p>
        </p:txBody>
      </p:sp>
      <p:sp>
        <p:nvSpPr>
          <p:cNvPr id="13" name="object 13"/>
          <p:cNvSpPr txBox="1"/>
          <p:nvPr/>
        </p:nvSpPr>
        <p:spPr>
          <a:xfrm>
            <a:off x="6705600" y="3657600"/>
            <a:ext cx="1149482" cy="829088"/>
          </a:xfrm>
          <a:prstGeom prst="rect">
            <a:avLst/>
          </a:prstGeom>
        </p:spPr>
        <p:txBody>
          <a:bodyPr vert="horz" wrap="square" lIns="0" tIns="0" rIns="0" bIns="0" rtlCol="0">
            <a:noAutofit/>
          </a:bodyPr>
          <a:lstStyle/>
          <a:p>
            <a:pPr algn="ctr">
              <a:lnSpc>
                <a:spcPct val="100000"/>
              </a:lnSpc>
            </a:pPr>
            <a:r>
              <a:rPr sz="3000" b="1" spc="95" dirty="0" smtClean="0">
                <a:solidFill>
                  <a:srgbClr val="FFFFFF"/>
                </a:solidFill>
                <a:latin typeface="Times New Roman"/>
                <a:cs typeface="Times New Roman"/>
              </a:rPr>
              <a:t>$200</a:t>
            </a:r>
            <a:endParaRPr sz="3000" dirty="0">
              <a:latin typeface="Times New Roman"/>
              <a:cs typeface="Times New Roman"/>
            </a:endParaRPr>
          </a:p>
          <a:p>
            <a:pPr marL="45720" algn="ctr">
              <a:lnSpc>
                <a:spcPts val="2000"/>
              </a:lnSpc>
            </a:pPr>
            <a:r>
              <a:rPr sz="3000" b="1" spc="20" dirty="0" smtClean="0">
                <a:solidFill>
                  <a:srgbClr val="FFFFFF"/>
                </a:solidFill>
                <a:latin typeface="Times New Roman"/>
                <a:cs typeface="Times New Roman"/>
              </a:rPr>
              <a:t>bi</a:t>
            </a:r>
            <a:r>
              <a:rPr sz="3000" b="1" spc="-5" dirty="0" smtClean="0">
                <a:solidFill>
                  <a:srgbClr val="FFFFFF"/>
                </a:solidFill>
                <a:latin typeface="Times New Roman"/>
                <a:cs typeface="Times New Roman"/>
              </a:rPr>
              <a:t>l</a:t>
            </a:r>
            <a:r>
              <a:rPr lang="en-US" sz="3000" b="1" spc="15" dirty="0" smtClean="0">
                <a:solidFill>
                  <a:srgbClr val="FFFFFF"/>
                </a:solidFill>
                <a:latin typeface="Times New Roman"/>
                <a:cs typeface="Times New Roman"/>
              </a:rPr>
              <a:t>lion</a:t>
            </a:r>
            <a:endParaRPr sz="3000" dirty="0">
              <a:latin typeface="Times New Roman"/>
              <a:cs typeface="Times New Roman"/>
            </a:endParaRPr>
          </a:p>
        </p:txBody>
      </p:sp>
      <p:sp>
        <p:nvSpPr>
          <p:cNvPr id="14" name="object 14"/>
          <p:cNvSpPr txBox="1"/>
          <p:nvPr/>
        </p:nvSpPr>
        <p:spPr>
          <a:xfrm>
            <a:off x="2590800" y="3714172"/>
            <a:ext cx="1295400" cy="1371600"/>
          </a:xfrm>
          <a:prstGeom prst="rect">
            <a:avLst/>
          </a:prstGeom>
        </p:spPr>
        <p:txBody>
          <a:bodyPr vert="horz" wrap="square" lIns="0" tIns="0" rIns="0" bIns="0" rtlCol="0">
            <a:noAutofit/>
          </a:bodyPr>
          <a:lstStyle/>
          <a:p>
            <a:pPr algn="ctr">
              <a:lnSpc>
                <a:spcPct val="100000"/>
              </a:lnSpc>
            </a:pPr>
            <a:r>
              <a:rPr sz="3000" b="1" spc="95" dirty="0" smtClean="0">
                <a:solidFill>
                  <a:srgbClr val="FFFFFF"/>
                </a:solidFill>
                <a:latin typeface="Times New Roman"/>
                <a:cs typeface="Times New Roman"/>
              </a:rPr>
              <a:t>$185</a:t>
            </a:r>
            <a:endParaRPr sz="3000" dirty="0">
              <a:latin typeface="Times New Roman"/>
              <a:cs typeface="Times New Roman"/>
            </a:endParaRPr>
          </a:p>
          <a:p>
            <a:pPr marL="45720" algn="ctr">
              <a:lnSpc>
                <a:spcPts val="2000"/>
              </a:lnSpc>
            </a:pPr>
            <a:r>
              <a:rPr sz="3000" b="1" spc="20" dirty="0" smtClean="0">
                <a:solidFill>
                  <a:srgbClr val="FFFFFF"/>
                </a:solidFill>
                <a:latin typeface="Times New Roman"/>
                <a:cs typeface="Times New Roman"/>
              </a:rPr>
              <a:t>bi</a:t>
            </a:r>
            <a:r>
              <a:rPr sz="3000" b="1" spc="-5" dirty="0" smtClean="0">
                <a:solidFill>
                  <a:srgbClr val="FFFFFF"/>
                </a:solidFill>
                <a:latin typeface="Times New Roman"/>
                <a:cs typeface="Times New Roman"/>
              </a:rPr>
              <a:t>l</a:t>
            </a:r>
            <a:r>
              <a:rPr lang="en-US" sz="3000" b="1" spc="15" dirty="0" smtClean="0">
                <a:solidFill>
                  <a:srgbClr val="FFFFFF"/>
                </a:solidFill>
                <a:latin typeface="Times New Roman"/>
                <a:cs typeface="Times New Roman"/>
              </a:rPr>
              <a:t>lion</a:t>
            </a:r>
            <a:endParaRPr sz="3000" dirty="0">
              <a:latin typeface="Times New Roman"/>
              <a:cs typeface="Times New Roman"/>
            </a:endParaRPr>
          </a:p>
        </p:txBody>
      </p:sp>
      <p:sp>
        <p:nvSpPr>
          <p:cNvPr id="17" name="object 11"/>
          <p:cNvSpPr txBox="1"/>
          <p:nvPr/>
        </p:nvSpPr>
        <p:spPr>
          <a:xfrm>
            <a:off x="5029200" y="5715000"/>
            <a:ext cx="944244" cy="288925"/>
          </a:xfrm>
          <a:prstGeom prst="rect">
            <a:avLst/>
          </a:prstGeom>
        </p:spPr>
        <p:txBody>
          <a:bodyPr vert="horz" wrap="square" lIns="0" tIns="0" rIns="0" bIns="0" rtlCol="0">
            <a:noAutofit/>
          </a:bodyPr>
          <a:lstStyle/>
          <a:p>
            <a:pPr marL="12700">
              <a:lnSpc>
                <a:spcPct val="100000"/>
              </a:lnSpc>
            </a:pPr>
            <a:r>
              <a:rPr sz="1800" spc="-235" dirty="0" smtClean="0">
                <a:solidFill>
                  <a:srgbClr val="000000"/>
                </a:solidFill>
                <a:latin typeface="Times New Roman"/>
                <a:cs typeface="Times New Roman"/>
              </a:rPr>
              <a:t>R</a:t>
            </a:r>
            <a:r>
              <a:rPr sz="1800" spc="30" dirty="0" smtClean="0">
                <a:solidFill>
                  <a:srgbClr val="000000"/>
                </a:solidFill>
                <a:latin typeface="Times New Roman"/>
                <a:cs typeface="Times New Roman"/>
              </a:rPr>
              <a:t>e</a:t>
            </a:r>
            <a:r>
              <a:rPr sz="1800" spc="15" dirty="0" smtClean="0">
                <a:solidFill>
                  <a:srgbClr val="000000"/>
                </a:solidFill>
                <a:latin typeface="Times New Roman"/>
                <a:cs typeface="Times New Roman"/>
              </a:rPr>
              <a:t>v</a:t>
            </a:r>
            <a:r>
              <a:rPr sz="1800" spc="80" dirty="0" smtClean="0">
                <a:solidFill>
                  <a:srgbClr val="000000"/>
                </a:solidFill>
                <a:latin typeface="Times New Roman"/>
                <a:cs typeface="Times New Roman"/>
              </a:rPr>
              <a:t>enues</a:t>
            </a:r>
            <a:endParaRPr sz="1800" dirty="0">
              <a:solidFill>
                <a:srgbClr val="000000"/>
              </a:solidFill>
              <a:latin typeface="Times New Roman"/>
              <a:cs typeface="Times New Roman"/>
            </a:endParaRPr>
          </a:p>
        </p:txBody>
      </p:sp>
      <p:sp>
        <p:nvSpPr>
          <p:cNvPr id="15" name="TextBox 14"/>
          <p:cNvSpPr txBox="1"/>
          <p:nvPr/>
        </p:nvSpPr>
        <p:spPr>
          <a:xfrm>
            <a:off x="381000" y="6172200"/>
            <a:ext cx="7315200" cy="1138773"/>
          </a:xfrm>
          <a:prstGeom prst="rect">
            <a:avLst/>
          </a:prstGeom>
          <a:noFill/>
        </p:spPr>
        <p:txBody>
          <a:bodyPr wrap="square" rtlCol="0">
            <a:spAutoFit/>
          </a:bodyPr>
          <a:lstStyle/>
          <a:p>
            <a:r>
              <a:rPr lang="en-US" sz="1000" dirty="0">
                <a:latin typeface="Georgia"/>
                <a:cs typeface="Georgia"/>
              </a:rPr>
              <a:t>State estimates found at http://www.nytimes.com/2008/08/31/weekinreview/31saul.html?em; Federal estimates found at https://www.policyarchive.org/bitstream/handle/10207/3314/RS20343_20020110.pdf; Also see http://www.tobaccofreekids.org/research/factsheets/pdf/0072.pdf; Campaign for Tobacco Free Kids, see “Smoking-caused costs,” on p.2.</a:t>
            </a:r>
            <a:br>
              <a:rPr lang="en-US" sz="1000" dirty="0">
                <a:latin typeface="Georgia"/>
                <a:cs typeface="Georgia"/>
              </a:rPr>
            </a:br>
            <a:endParaRPr lang="en-US" sz="1000" dirty="0">
              <a:latin typeface="Georgia"/>
              <a:cs typeface="Georgia"/>
            </a:endParaRPr>
          </a:p>
          <a:p>
            <a:endParaRPr lang="en-US" dirty="0"/>
          </a:p>
        </p:txBody>
      </p:sp>
    </p:spTree>
    <p:extLst>
      <p:ext uri="{BB962C8B-B14F-4D97-AF65-F5344CB8AC3E}">
        <p14:creationId xmlns:p14="http://schemas.microsoft.com/office/powerpoint/2010/main" val="3954449801"/>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226F133-244D-4A4C-B618-CB5A3EE004CC}" type="slidenum">
              <a:rPr lang="en-US" smtClean="0"/>
              <a:pPr/>
              <a:t>44</a:t>
            </a:fld>
            <a:endParaRPr lang="en-US" dirty="0"/>
          </a:p>
        </p:txBody>
      </p:sp>
      <p:sp>
        <p:nvSpPr>
          <p:cNvPr id="3" name="Rectangle 2"/>
          <p:cNvSpPr/>
          <p:nvPr/>
        </p:nvSpPr>
        <p:spPr>
          <a:xfrm>
            <a:off x="1981200" y="1478417"/>
            <a:ext cx="5410200" cy="4247317"/>
          </a:xfrm>
          <a:prstGeom prst="rect">
            <a:avLst/>
          </a:prstGeom>
        </p:spPr>
        <p:txBody>
          <a:bodyPr wrap="square">
            <a:spAutoFit/>
          </a:bodyPr>
          <a:lstStyle/>
          <a:p>
            <a:pPr algn="ctr"/>
            <a:r>
              <a:rPr lang="en-US" sz="7000" dirty="0" smtClean="0">
                <a:latin typeface="Georgia"/>
                <a:cs typeface="Georgia"/>
              </a:rPr>
              <a:t>Myth 6: </a:t>
            </a:r>
          </a:p>
          <a:p>
            <a:pPr algn="ctr"/>
            <a:endParaRPr lang="en-US" sz="4000" dirty="0" smtClean="0">
              <a:latin typeface="Georgia"/>
              <a:cs typeface="Georgia"/>
            </a:endParaRPr>
          </a:p>
          <a:p>
            <a:pPr algn="ctr"/>
            <a:r>
              <a:rPr lang="en-US" sz="4000" dirty="0" smtClean="0">
                <a:latin typeface="Georgia"/>
                <a:cs typeface="Georgia"/>
              </a:rPr>
              <a:t>Portugal and Holland Provide Successful Examples of Legalization</a:t>
            </a:r>
            <a:endParaRPr lang="en-US" sz="4000" baseline="30000" dirty="0" smtClean="0">
              <a:latin typeface="Georgia"/>
              <a:cs typeface="Georgia"/>
            </a:endParaRPr>
          </a:p>
        </p:txBody>
      </p:sp>
    </p:spTree>
    <p:extLst>
      <p:ext uri="{BB962C8B-B14F-4D97-AF65-F5344CB8AC3E}">
        <p14:creationId xmlns:p14="http://schemas.microsoft.com/office/powerpoint/2010/main" val="151290273"/>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europe_map_27049.jpg"/>
          <p:cNvPicPr>
            <a:picLocks noChangeAspect="1"/>
          </p:cNvPicPr>
          <p:nvPr/>
        </p:nvPicPr>
        <p:blipFill rotWithShape="1">
          <a:blip r:embed="rId2" cstate="email">
            <a:duotone>
              <a:schemeClr val="accent1">
                <a:shade val="45000"/>
                <a:satMod val="135000"/>
              </a:schemeClr>
              <a:prstClr val="white"/>
            </a:duotone>
            <a:alphaModFix amt="55000"/>
            <a:extLst>
              <a:ext uri="{28A0092B-C50C-407E-A947-70E740481C1C}">
                <a14:useLocalDpi xmlns:a14="http://schemas.microsoft.com/office/drawing/2010/main"/>
              </a:ext>
            </a:extLst>
          </a:blip>
          <a:srcRect/>
          <a:stretch/>
        </p:blipFill>
        <p:spPr>
          <a:xfrm>
            <a:off x="1094871" y="521923"/>
            <a:ext cx="6744407" cy="5051342"/>
          </a:xfrm>
          <a:prstGeom prst="rect">
            <a:avLst/>
          </a:prstGeom>
        </p:spPr>
      </p:pic>
      <p:sp>
        <p:nvSpPr>
          <p:cNvPr id="3" name="Content Placeholder 2"/>
          <p:cNvSpPr>
            <a:spLocks noGrp="1"/>
          </p:cNvSpPr>
          <p:nvPr>
            <p:ph idx="1"/>
          </p:nvPr>
        </p:nvSpPr>
        <p:spPr>
          <a:xfrm>
            <a:off x="549275" y="1001631"/>
            <a:ext cx="8042276" cy="4343400"/>
          </a:xfrm>
        </p:spPr>
        <p:txBody>
          <a:bodyPr/>
          <a:lstStyle/>
          <a:p>
            <a:pPr marL="0" indent="0" algn="ctr">
              <a:buNone/>
            </a:pPr>
            <a:endParaRPr lang="en-US" sz="4400" dirty="0" smtClean="0">
              <a:solidFill>
                <a:srgbClr val="000000"/>
              </a:solidFill>
              <a:latin typeface="Georgia" pitchFamily="18" charset="0"/>
            </a:endParaRPr>
          </a:p>
          <a:p>
            <a:pPr marL="0" indent="0" algn="ctr">
              <a:buNone/>
            </a:pPr>
            <a:r>
              <a:rPr lang="en-US" sz="4400" b="1" dirty="0" smtClean="0">
                <a:solidFill>
                  <a:srgbClr val="FF0000"/>
                </a:solidFill>
                <a:latin typeface="Georgia" pitchFamily="18" charset="0"/>
              </a:rPr>
              <a:t>Neither Holland nor Portugal have legalized ANY drug</a:t>
            </a:r>
            <a:endParaRPr lang="en-US" sz="4400" b="1" dirty="0">
              <a:solidFill>
                <a:srgbClr val="FF0000"/>
              </a:solidFill>
              <a:latin typeface="Georgia" pitchFamily="18" charset="0"/>
            </a:endParaRPr>
          </a:p>
          <a:p>
            <a:pPr marL="0" indent="0">
              <a:buNone/>
            </a:pPr>
            <a:endParaRPr lang="en-US" dirty="0">
              <a:solidFill>
                <a:srgbClr val="FF0000"/>
              </a:solidFill>
            </a:endParaRPr>
          </a:p>
        </p:txBody>
      </p:sp>
      <p:sp>
        <p:nvSpPr>
          <p:cNvPr id="2" name="Slide Number Placeholder 1"/>
          <p:cNvSpPr>
            <a:spLocks noGrp="1"/>
          </p:cNvSpPr>
          <p:nvPr>
            <p:ph type="sldNum" sz="quarter" idx="12"/>
          </p:nvPr>
        </p:nvSpPr>
        <p:spPr/>
        <p:txBody>
          <a:bodyPr/>
          <a:lstStyle/>
          <a:p>
            <a:fld id="{4226F133-244D-4A4C-B618-CB5A3EE004CC}" type="slidenum">
              <a:rPr lang="en-US" smtClean="0"/>
              <a:pPr/>
              <a:t>45</a:t>
            </a:fld>
            <a:endParaRPr lang="en-US" dirty="0"/>
          </a:p>
        </p:txBody>
      </p:sp>
    </p:spTree>
    <p:extLst>
      <p:ext uri="{BB962C8B-B14F-4D97-AF65-F5344CB8AC3E}">
        <p14:creationId xmlns:p14="http://schemas.microsoft.com/office/powerpoint/2010/main" val="188395638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226F133-244D-4A4C-B618-CB5A3EE004CC}" type="slidenum">
              <a:rPr lang="en-US" smtClean="0"/>
              <a:pPr/>
              <a:t>46</a:t>
            </a:fld>
            <a:endParaRPr lang="en-US" dirty="0"/>
          </a:p>
        </p:txBody>
      </p:sp>
      <p:sp>
        <p:nvSpPr>
          <p:cNvPr id="3" name="Rectangle 2"/>
          <p:cNvSpPr/>
          <p:nvPr/>
        </p:nvSpPr>
        <p:spPr>
          <a:xfrm>
            <a:off x="1905000" y="1066800"/>
            <a:ext cx="5410200" cy="4862870"/>
          </a:xfrm>
          <a:prstGeom prst="rect">
            <a:avLst/>
          </a:prstGeom>
        </p:spPr>
        <p:txBody>
          <a:bodyPr wrap="square">
            <a:spAutoFit/>
          </a:bodyPr>
          <a:lstStyle/>
          <a:p>
            <a:pPr algn="ctr"/>
            <a:r>
              <a:rPr lang="en-US" sz="7000" dirty="0" smtClean="0">
                <a:latin typeface="Georgia"/>
                <a:cs typeface="Georgia"/>
              </a:rPr>
              <a:t>Myth 7: </a:t>
            </a:r>
          </a:p>
          <a:p>
            <a:pPr algn="ctr"/>
            <a:endParaRPr lang="en-US" sz="4000" dirty="0" smtClean="0">
              <a:latin typeface="Georgia"/>
              <a:cs typeface="Georgia"/>
            </a:endParaRPr>
          </a:p>
          <a:p>
            <a:pPr algn="ctr"/>
            <a:r>
              <a:rPr lang="en-US" sz="4000" dirty="0" smtClean="0">
                <a:latin typeface="Georgia"/>
                <a:cs typeface="Georgia"/>
              </a:rPr>
              <a:t>Prevention, Intervention, and Treatment are Doomed to Fail – So Why Try? </a:t>
            </a:r>
            <a:endParaRPr lang="en-US" sz="4000" baseline="30000" dirty="0" smtClean="0">
              <a:latin typeface="Georgia"/>
              <a:cs typeface="Georgia"/>
            </a:endParaRPr>
          </a:p>
        </p:txBody>
      </p:sp>
    </p:spTree>
    <p:extLst>
      <p:ext uri="{BB962C8B-B14F-4D97-AF65-F5344CB8AC3E}">
        <p14:creationId xmlns:p14="http://schemas.microsoft.com/office/powerpoint/2010/main" val="2358596273"/>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2722558"/>
            <a:ext cx="8042276" cy="3810000"/>
          </a:xfrm>
        </p:spPr>
        <p:txBody>
          <a:bodyPr>
            <a:normAutofit/>
          </a:bodyPr>
          <a:lstStyle/>
          <a:p>
            <a:pPr marL="0" indent="0" algn="ctr">
              <a:buNone/>
            </a:pPr>
            <a:r>
              <a:rPr lang="en-US" sz="5000" b="1" dirty="0" smtClean="0">
                <a:solidFill>
                  <a:srgbClr val="000000"/>
                </a:solidFill>
                <a:latin typeface="Georgia"/>
                <a:cs typeface="Georgia"/>
              </a:rPr>
              <a:t>How did we get here?</a:t>
            </a:r>
          </a:p>
        </p:txBody>
      </p:sp>
      <p:sp>
        <p:nvSpPr>
          <p:cNvPr id="6" name="Slide Number Placeholder 5"/>
          <p:cNvSpPr>
            <a:spLocks noGrp="1"/>
          </p:cNvSpPr>
          <p:nvPr>
            <p:ph type="sldNum" sz="quarter" idx="12"/>
          </p:nvPr>
        </p:nvSpPr>
        <p:spPr/>
        <p:txBody>
          <a:bodyPr/>
          <a:lstStyle/>
          <a:p>
            <a:fld id="{4226F133-244D-4A4C-B618-CB5A3EE004CC}" type="slidenum">
              <a:rPr lang="en-US" smtClean="0"/>
              <a:pPr/>
              <a:t>47</a:t>
            </a:fld>
            <a:endParaRPr lang="en-US" dirty="0"/>
          </a:p>
        </p:txBody>
      </p:sp>
    </p:spTree>
    <p:extLst>
      <p:ext uri="{BB962C8B-B14F-4D97-AF65-F5344CB8AC3E}">
        <p14:creationId xmlns:p14="http://schemas.microsoft.com/office/powerpoint/2010/main" val="280281775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508000" y="838200"/>
            <a:ext cx="8060267" cy="5890630"/>
            <a:chOff x="952500" y="914400"/>
            <a:chExt cx="9067800" cy="5890630"/>
          </a:xfrm>
        </p:grpSpPr>
        <p:pic>
          <p:nvPicPr>
            <p:cNvPr id="20" name="Picture 1"/>
            <p:cNvPicPr>
              <a:picLocks noChangeAspect="1"/>
            </p:cNvPicPr>
            <p:nvPr/>
          </p:nvPicPr>
          <p:blipFill>
            <a:blip r:embed="rId3" cstate="print">
              <a:lum/>
              <a:extLst>
                <a:ext uri="{28A0092B-C50C-407E-A947-70E740481C1C}">
                  <a14:useLocalDpi xmlns:a14="http://schemas.microsoft.com/office/drawing/2010/main"/>
                </a:ext>
              </a:extLst>
            </a:blip>
            <a:srcRect/>
            <a:stretch>
              <a:fillRect/>
            </a:stretch>
          </p:blipFill>
          <p:spPr bwMode="auto">
            <a:xfrm>
              <a:off x="1257300" y="1676400"/>
              <a:ext cx="8105775" cy="5128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20"/>
            <p:cNvSpPr/>
            <p:nvPr/>
          </p:nvSpPr>
          <p:spPr bwMode="auto">
            <a:xfrm>
              <a:off x="952500" y="914400"/>
              <a:ext cx="9067800" cy="54102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orbel" panose="020B0503020204020204" pitchFamily="34" charset="0"/>
              </a:endParaRPr>
            </a:p>
          </p:txBody>
        </p:sp>
      </p:grpSp>
      <p:sp>
        <p:nvSpPr>
          <p:cNvPr id="2" name="Title 1"/>
          <p:cNvSpPr>
            <a:spLocks noGrp="1"/>
          </p:cNvSpPr>
          <p:nvPr>
            <p:ph type="title"/>
          </p:nvPr>
        </p:nvSpPr>
        <p:spPr>
          <a:xfrm>
            <a:off x="372536" y="175522"/>
            <a:ext cx="8351142" cy="586481"/>
          </a:xfrm>
        </p:spPr>
        <p:txBody>
          <a:bodyPr>
            <a:normAutofit fontScale="90000"/>
          </a:bodyPr>
          <a:lstStyle/>
          <a:p>
            <a:r>
              <a:rPr lang="en-US" sz="3600" b="1" dirty="0" smtClean="0">
                <a:latin typeface="Corbel" panose="020B0503020204020204" pitchFamily="34" charset="0"/>
                <a:cs typeface="Times New Roman" pitchFamily="18" charset="0"/>
              </a:rPr>
              <a:t>Changes in Marijuana Policy in the USA</a:t>
            </a:r>
            <a:endParaRPr lang="en-US" sz="3600" b="1" dirty="0">
              <a:latin typeface="Corbel" panose="020B0503020204020204" pitchFamily="34" charset="0"/>
              <a:cs typeface="Times New Roman" pitchFamily="18" charset="0"/>
            </a:endParaRPr>
          </a:p>
        </p:txBody>
      </p:sp>
      <p:grpSp>
        <p:nvGrpSpPr>
          <p:cNvPr id="24" name="Group 23"/>
          <p:cNvGrpSpPr/>
          <p:nvPr/>
        </p:nvGrpSpPr>
        <p:grpSpPr>
          <a:xfrm>
            <a:off x="0" y="1390187"/>
            <a:ext cx="9148837" cy="4477213"/>
            <a:chOff x="0" y="1233530"/>
            <a:chExt cx="10292442" cy="4477213"/>
          </a:xfrm>
        </p:grpSpPr>
        <p:pic>
          <p:nvPicPr>
            <p:cNvPr id="10" name="Picture 9" descr="pot 2007.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90500" y="3352800"/>
              <a:ext cx="3237439" cy="2321137"/>
            </a:xfrm>
            <a:prstGeom prst="rect">
              <a:avLst/>
            </a:prstGeom>
          </p:spPr>
        </p:pic>
        <p:pic>
          <p:nvPicPr>
            <p:cNvPr id="11" name="Picture 10" descr="pot 2013.gif"/>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108036" y="3356884"/>
              <a:ext cx="3064664" cy="2352236"/>
            </a:xfrm>
            <a:prstGeom prst="rect">
              <a:avLst/>
            </a:prstGeom>
          </p:spPr>
        </p:pic>
        <p:pic>
          <p:nvPicPr>
            <p:cNvPr id="12" name="Picture 11" descr="pot 1978.gif"/>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569328" y="1233530"/>
              <a:ext cx="2497972" cy="1781418"/>
            </a:xfrm>
            <a:prstGeom prst="rect">
              <a:avLst/>
            </a:prstGeom>
          </p:spPr>
        </p:pic>
        <p:pic>
          <p:nvPicPr>
            <p:cNvPr id="13" name="Picture 12" descr="pot 1973.gif"/>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4288" y="1233530"/>
              <a:ext cx="2458412" cy="1753207"/>
            </a:xfrm>
            <a:prstGeom prst="rect">
              <a:avLst/>
            </a:prstGeom>
          </p:spPr>
        </p:pic>
        <p:pic>
          <p:nvPicPr>
            <p:cNvPr id="14" name="Picture 13" descr="pot 1998.gif"/>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096328" y="1233530"/>
              <a:ext cx="2554954" cy="1822055"/>
            </a:xfrm>
            <a:prstGeom prst="rect">
              <a:avLst/>
            </a:prstGeom>
          </p:spPr>
        </p:pic>
        <p:pic>
          <p:nvPicPr>
            <p:cNvPr id="15" name="Picture 14" descr="pot 2004.gif"/>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7693947" y="1233530"/>
              <a:ext cx="2554954" cy="1822054"/>
            </a:xfrm>
            <a:prstGeom prst="rect">
              <a:avLst/>
            </a:prstGeom>
          </p:spPr>
        </p:pic>
        <p:pic>
          <p:nvPicPr>
            <p:cNvPr id="16" name="Picture 15" descr="pot 2011.gif"/>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3695700" y="3357072"/>
              <a:ext cx="3300407" cy="2353671"/>
            </a:xfrm>
            <a:prstGeom prst="rect">
              <a:avLst/>
            </a:prstGeom>
          </p:spPr>
        </p:pic>
        <p:sp>
          <p:nvSpPr>
            <p:cNvPr id="22" name="Rectangle 21"/>
            <p:cNvSpPr/>
            <p:nvPr/>
          </p:nvSpPr>
          <p:spPr bwMode="auto">
            <a:xfrm>
              <a:off x="0" y="2804886"/>
              <a:ext cx="10287000" cy="228600"/>
            </a:xfrm>
            <a:prstGeom prst="rect">
              <a:avLst/>
            </a:prstGeom>
            <a:ln>
              <a:no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orbel" panose="020B0503020204020204" pitchFamily="34" charset="0"/>
              </a:endParaRPr>
            </a:p>
          </p:txBody>
        </p:sp>
        <p:sp>
          <p:nvSpPr>
            <p:cNvPr id="23" name="Rectangle 22"/>
            <p:cNvSpPr/>
            <p:nvPr/>
          </p:nvSpPr>
          <p:spPr bwMode="auto">
            <a:xfrm>
              <a:off x="5442" y="5442858"/>
              <a:ext cx="10287000" cy="228600"/>
            </a:xfrm>
            <a:prstGeom prst="rect">
              <a:avLst/>
            </a:prstGeom>
            <a:ln>
              <a:no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orbel" panose="020B0503020204020204" pitchFamily="34" charset="0"/>
              </a:endParaRPr>
            </a:p>
          </p:txBody>
        </p:sp>
      </p:grpSp>
      <p:sp>
        <p:nvSpPr>
          <p:cNvPr id="17" name="Line 26"/>
          <p:cNvSpPr>
            <a:spLocks noChangeShapeType="1"/>
          </p:cNvSpPr>
          <p:nvPr/>
        </p:nvSpPr>
        <p:spPr bwMode="auto">
          <a:xfrm>
            <a:off x="-6571" y="838200"/>
            <a:ext cx="9150571" cy="0"/>
          </a:xfrm>
          <a:prstGeom prst="line">
            <a:avLst/>
          </a:prstGeom>
          <a:noFill/>
          <a:ln w="57150">
            <a:solidFill>
              <a:srgbClr val="FF0000"/>
            </a:solidFill>
            <a:round/>
            <a:headEnd/>
            <a:tailEnd/>
          </a:ln>
          <a:effectLst/>
        </p:spPr>
        <p:txBody>
          <a:bodyPr wrap="none" lIns="80483" tIns="40287" rIns="80483" bIns="40287" anchor="ctr"/>
          <a:lstStyle/>
          <a:p>
            <a:pPr algn="ctr" defTabSz="401810" fontAlgn="auto">
              <a:lnSpc>
                <a:spcPct val="85000"/>
              </a:lnSpc>
              <a:spcBef>
                <a:spcPts val="0"/>
              </a:spcBef>
              <a:spcAft>
                <a:spcPts val="0"/>
              </a:spcAft>
            </a:pPr>
            <a:endParaRPr lang="en-US" sz="3400" i="0" dirty="0">
              <a:solidFill>
                <a:srgbClr val="FFFFFF"/>
              </a:solidFill>
              <a:latin typeface="Corbel" pitchFamily="34" charset="0"/>
              <a:ea typeface="ＭＳ Ｐゴシック" charset="-128"/>
              <a:sym typeface="Gill Sans" charset="0"/>
            </a:endParaRPr>
          </a:p>
        </p:txBody>
      </p:sp>
    </p:spTree>
    <p:extLst>
      <p:ext uri="{BB962C8B-B14F-4D97-AF65-F5344CB8AC3E}">
        <p14:creationId xmlns:p14="http://schemas.microsoft.com/office/powerpoint/2010/main" val="17630564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905000"/>
            <a:ext cx="8042276" cy="3810000"/>
          </a:xfrm>
        </p:spPr>
        <p:txBody>
          <a:bodyPr>
            <a:normAutofit/>
          </a:bodyPr>
          <a:lstStyle/>
          <a:p>
            <a:pPr marL="0" indent="0" algn="ctr">
              <a:buNone/>
            </a:pPr>
            <a:r>
              <a:rPr lang="en-US" sz="3500" b="1" dirty="0" smtClean="0">
                <a:solidFill>
                  <a:srgbClr val="000000"/>
                </a:solidFill>
                <a:latin typeface="Georgia"/>
                <a:cs typeface="Georgia"/>
              </a:rPr>
              <a:t>“We will use [medical marijuana] as a red-herring to give marijuana a good name.” </a:t>
            </a:r>
          </a:p>
          <a:p>
            <a:pPr marL="0" indent="0" algn="ctr">
              <a:buNone/>
            </a:pPr>
            <a:endParaRPr lang="en-US" sz="3500" b="1" dirty="0">
              <a:solidFill>
                <a:srgbClr val="000000"/>
              </a:solidFill>
              <a:latin typeface="Georgia"/>
              <a:cs typeface="Georgia"/>
            </a:endParaRPr>
          </a:p>
          <a:p>
            <a:pPr marL="0" indent="0" algn="ctr">
              <a:buNone/>
            </a:pPr>
            <a:r>
              <a:rPr lang="en-US" sz="3500" b="1" dirty="0" smtClean="0">
                <a:solidFill>
                  <a:srgbClr val="000000"/>
                </a:solidFill>
                <a:latin typeface="Georgia"/>
                <a:cs typeface="Georgia"/>
              </a:rPr>
              <a:t>—Keith </a:t>
            </a:r>
            <a:r>
              <a:rPr lang="en-US" sz="3500" b="1" i="1" dirty="0" smtClean="0">
                <a:solidFill>
                  <a:srgbClr val="000000"/>
                </a:solidFill>
                <a:latin typeface="Georgia"/>
                <a:cs typeface="Georgia"/>
              </a:rPr>
              <a:t>Stroup, head of NORML to the </a:t>
            </a:r>
            <a:r>
              <a:rPr lang="en-US" sz="3500" b="1" dirty="0" smtClean="0">
                <a:solidFill>
                  <a:srgbClr val="000000"/>
                </a:solidFill>
                <a:latin typeface="Georgia"/>
                <a:cs typeface="Georgia"/>
              </a:rPr>
              <a:t>Emory Wheel, </a:t>
            </a:r>
            <a:r>
              <a:rPr lang="en-US" sz="3500" b="1" i="1" dirty="0" smtClean="0">
                <a:solidFill>
                  <a:srgbClr val="000000"/>
                </a:solidFill>
                <a:latin typeface="Georgia"/>
                <a:cs typeface="Georgia"/>
              </a:rPr>
              <a:t>1979 </a:t>
            </a:r>
            <a:endParaRPr lang="en-US" sz="3500" b="1" dirty="0" smtClean="0">
              <a:solidFill>
                <a:srgbClr val="000000"/>
              </a:solidFill>
              <a:latin typeface="Georgia"/>
              <a:cs typeface="Georgia"/>
            </a:endParaRPr>
          </a:p>
        </p:txBody>
      </p:sp>
      <p:sp>
        <p:nvSpPr>
          <p:cNvPr id="2" name="Title 1"/>
          <p:cNvSpPr>
            <a:spLocks noGrp="1"/>
          </p:cNvSpPr>
          <p:nvPr>
            <p:ph type="title"/>
          </p:nvPr>
        </p:nvSpPr>
        <p:spPr/>
        <p:txBody>
          <a:bodyPr>
            <a:normAutofit/>
          </a:bodyPr>
          <a:lstStyle/>
          <a:p>
            <a:r>
              <a:rPr lang="en-US" b="1" dirty="0" smtClean="0">
                <a:solidFill>
                  <a:srgbClr val="008000"/>
                </a:solidFill>
                <a:latin typeface="Georgia"/>
                <a:cs typeface="Georgia"/>
              </a:rPr>
              <a:t>Medical Marijuana</a:t>
            </a:r>
            <a:endParaRPr lang="en-US" b="1" dirty="0">
              <a:solidFill>
                <a:srgbClr val="008000"/>
              </a:solidFill>
            </a:endParaRPr>
          </a:p>
        </p:txBody>
      </p:sp>
      <p:sp>
        <p:nvSpPr>
          <p:cNvPr id="5" name="TextBox 4"/>
          <p:cNvSpPr txBox="1"/>
          <p:nvPr/>
        </p:nvSpPr>
        <p:spPr>
          <a:xfrm>
            <a:off x="112889" y="6211669"/>
            <a:ext cx="3132667" cy="461665"/>
          </a:xfrm>
          <a:prstGeom prst="rect">
            <a:avLst/>
          </a:prstGeom>
          <a:noFill/>
        </p:spPr>
        <p:txBody>
          <a:bodyPr wrap="square" rtlCol="0">
            <a:spAutoFit/>
          </a:bodyPr>
          <a:lstStyle/>
          <a:p>
            <a:r>
              <a:rPr lang="en-US" sz="1200" dirty="0" smtClean="0">
                <a:solidFill>
                  <a:srgbClr val="000000"/>
                </a:solidFill>
                <a:latin typeface="Georgia"/>
                <a:cs typeface="Georgia"/>
              </a:rPr>
              <a:t>Emory Wheel Entertainment Staff, 6 </a:t>
            </a:r>
            <a:r>
              <a:rPr lang="en-US" sz="1200" dirty="0">
                <a:solidFill>
                  <a:srgbClr val="000000"/>
                </a:solidFill>
                <a:latin typeface="Georgia"/>
                <a:cs typeface="Georgia"/>
              </a:rPr>
              <a:t>F</a:t>
            </a:r>
            <a:r>
              <a:rPr lang="en-US" sz="1200" dirty="0" smtClean="0">
                <a:solidFill>
                  <a:srgbClr val="000000"/>
                </a:solidFill>
                <a:latin typeface="Georgia"/>
                <a:cs typeface="Georgia"/>
              </a:rPr>
              <a:t>ebruary 1979</a:t>
            </a:r>
            <a:endParaRPr lang="en-US" sz="1200" dirty="0">
              <a:solidFill>
                <a:srgbClr val="000000"/>
              </a:solidFill>
              <a:latin typeface="Georgia"/>
              <a:cs typeface="Georgia"/>
            </a:endParaRPr>
          </a:p>
        </p:txBody>
      </p:sp>
      <p:sp>
        <p:nvSpPr>
          <p:cNvPr id="6" name="Slide Number Placeholder 5"/>
          <p:cNvSpPr>
            <a:spLocks noGrp="1"/>
          </p:cNvSpPr>
          <p:nvPr>
            <p:ph type="sldNum" sz="quarter" idx="12"/>
          </p:nvPr>
        </p:nvSpPr>
        <p:spPr/>
        <p:txBody>
          <a:bodyPr/>
          <a:lstStyle/>
          <a:p>
            <a:fld id="{4226F133-244D-4A4C-B618-CB5A3EE004CC}" type="slidenum">
              <a:rPr lang="en-US" smtClean="0"/>
              <a:pPr/>
              <a:t>49</a:t>
            </a:fld>
            <a:endParaRPr lang="en-US" dirty="0"/>
          </a:p>
        </p:txBody>
      </p:sp>
    </p:spTree>
    <p:extLst>
      <p:ext uri="{BB962C8B-B14F-4D97-AF65-F5344CB8AC3E}">
        <p14:creationId xmlns:p14="http://schemas.microsoft.com/office/powerpoint/2010/main" val="167608929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905000"/>
            <a:ext cx="5867400" cy="4212088"/>
          </a:xfrm>
        </p:spPr>
        <p:txBody>
          <a:bodyPr>
            <a:normAutofit/>
          </a:bodyPr>
          <a:lstStyle/>
          <a:p>
            <a:pPr>
              <a:buFont typeface="Arial"/>
              <a:buChar char="•"/>
            </a:pPr>
            <a:r>
              <a:rPr lang="en-US" sz="2800" dirty="0" smtClean="0">
                <a:solidFill>
                  <a:srgbClr val="C00000"/>
                </a:solidFill>
                <a:latin typeface="Georgia"/>
                <a:cs typeface="Georgia"/>
              </a:rPr>
              <a:t>Less than 2% report cancer, HIV/AIDS, glaucoma, MS, </a:t>
            </a:r>
            <a:r>
              <a:rPr lang="en-US" sz="2800" dirty="0" err="1" smtClean="0">
                <a:solidFill>
                  <a:srgbClr val="C00000"/>
                </a:solidFill>
                <a:latin typeface="Georgia"/>
                <a:cs typeface="Georgia"/>
              </a:rPr>
              <a:t>Crohn’s</a:t>
            </a:r>
            <a:r>
              <a:rPr lang="en-US" sz="2800" dirty="0" smtClean="0">
                <a:solidFill>
                  <a:srgbClr val="C00000"/>
                </a:solidFill>
                <a:latin typeface="Georgia"/>
                <a:cs typeface="Georgia"/>
              </a:rPr>
              <a:t>, ALS, etc. as their reason for using medical marijuana.</a:t>
            </a:r>
          </a:p>
          <a:p>
            <a:r>
              <a:rPr lang="en-US" sz="2800" b="1" dirty="0">
                <a:solidFill>
                  <a:srgbClr val="000000"/>
                </a:solidFill>
                <a:latin typeface="Georgia"/>
                <a:cs typeface="Georgia"/>
              </a:rPr>
              <a:t>Profile: </a:t>
            </a:r>
            <a:r>
              <a:rPr lang="en-US" sz="2800" dirty="0" smtClean="0">
                <a:solidFill>
                  <a:srgbClr val="000000"/>
                </a:solidFill>
                <a:latin typeface="Georgia"/>
                <a:cs typeface="Georgia"/>
              </a:rPr>
              <a:t>30s white male, no history of cancer/AIDS. Self-reported back pain</a:t>
            </a:r>
            <a:endParaRPr lang="en-US" sz="2800" dirty="0">
              <a:solidFill>
                <a:srgbClr val="000000"/>
              </a:solidFill>
              <a:latin typeface="Georgia"/>
              <a:cs typeface="Georgia"/>
            </a:endParaRPr>
          </a:p>
        </p:txBody>
      </p:sp>
      <p:sp>
        <p:nvSpPr>
          <p:cNvPr id="2" name="Title 1"/>
          <p:cNvSpPr>
            <a:spLocks noGrp="1"/>
          </p:cNvSpPr>
          <p:nvPr>
            <p:ph type="title"/>
          </p:nvPr>
        </p:nvSpPr>
        <p:spPr>
          <a:xfrm>
            <a:off x="533400" y="609600"/>
            <a:ext cx="8042276" cy="990600"/>
          </a:xfrm>
        </p:spPr>
        <p:txBody>
          <a:bodyPr>
            <a:normAutofit fontScale="90000"/>
          </a:bodyPr>
          <a:lstStyle/>
          <a:p>
            <a:pPr marL="0" indent="0"/>
            <a:r>
              <a:rPr lang="en-US" sz="3000" dirty="0" smtClean="0">
                <a:solidFill>
                  <a:srgbClr val="000000"/>
                </a:solidFill>
                <a:latin typeface="Georgia"/>
                <a:cs typeface="Georgia"/>
              </a:rPr>
              <a:t>Only a small proportion </a:t>
            </a:r>
            <a:r>
              <a:rPr lang="en-US" sz="3000" dirty="0">
                <a:solidFill>
                  <a:srgbClr val="000000"/>
                </a:solidFill>
                <a:latin typeface="Georgia"/>
                <a:cs typeface="Georgia"/>
              </a:rPr>
              <a:t>of medical marijuana users report any serious illness</a:t>
            </a:r>
            <a:br>
              <a:rPr lang="en-US" sz="3000" dirty="0">
                <a:solidFill>
                  <a:srgbClr val="000000"/>
                </a:solidFill>
                <a:latin typeface="Georgia"/>
                <a:cs typeface="Georgia"/>
              </a:rPr>
            </a:br>
            <a:endParaRPr lang="en-US" sz="3000" dirty="0">
              <a:solidFill>
                <a:srgbClr val="000000"/>
              </a:solidFill>
              <a:latin typeface="Georgia"/>
              <a:cs typeface="Georgia"/>
            </a:endParaRPr>
          </a:p>
        </p:txBody>
      </p:sp>
      <p:sp>
        <p:nvSpPr>
          <p:cNvPr id="6" name="Rectangle 5"/>
          <p:cNvSpPr/>
          <p:nvPr/>
        </p:nvSpPr>
        <p:spPr>
          <a:xfrm>
            <a:off x="14598" y="6241282"/>
            <a:ext cx="3683000" cy="461665"/>
          </a:xfrm>
          <a:prstGeom prst="rect">
            <a:avLst/>
          </a:prstGeom>
        </p:spPr>
        <p:txBody>
          <a:bodyPr wrap="square">
            <a:spAutoFit/>
          </a:bodyPr>
          <a:lstStyle/>
          <a:p>
            <a:r>
              <a:rPr lang="en-US" sz="1200" dirty="0" smtClean="0">
                <a:solidFill>
                  <a:srgbClr val="000000"/>
                </a:solidFill>
                <a:latin typeface="Georgia"/>
                <a:cs typeface="Georgia"/>
              </a:rPr>
              <a:t>Sabet, K. (2014) submitted</a:t>
            </a:r>
          </a:p>
          <a:p>
            <a:r>
              <a:rPr lang="en-US" sz="1200" dirty="0" err="1" smtClean="0">
                <a:solidFill>
                  <a:srgbClr val="000000"/>
                </a:solidFill>
                <a:latin typeface="Georgia"/>
                <a:cs typeface="Georgia"/>
              </a:rPr>
              <a:t>Nunberg</a:t>
            </a:r>
            <a:r>
              <a:rPr lang="en-US" sz="1200" dirty="0" smtClean="0">
                <a:solidFill>
                  <a:srgbClr val="000000"/>
                </a:solidFill>
                <a:latin typeface="Georgia"/>
                <a:cs typeface="Georgia"/>
              </a:rPr>
              <a:t> et al. (2011).</a:t>
            </a:r>
            <a:endParaRPr lang="en-US" sz="1200" dirty="0">
              <a:solidFill>
                <a:srgbClr val="000000"/>
              </a:solidFill>
              <a:latin typeface="Georgia"/>
              <a:cs typeface="Georgia"/>
            </a:endParaRPr>
          </a:p>
        </p:txBody>
      </p:sp>
      <p:sp>
        <p:nvSpPr>
          <p:cNvPr id="5" name="object 4"/>
          <p:cNvSpPr/>
          <p:nvPr/>
        </p:nvSpPr>
        <p:spPr>
          <a:xfrm>
            <a:off x="6019800" y="1371600"/>
            <a:ext cx="2895600" cy="2819400"/>
          </a:xfrm>
          <a:prstGeom prst="rect">
            <a:avLst/>
          </a:prstGeom>
          <a:blipFill>
            <a:blip r:embed="rId2" cstate="print"/>
            <a:stretch>
              <a:fillRect/>
            </a:stretch>
          </a:blipFill>
        </p:spPr>
        <p:txBody>
          <a:bodyPr wrap="square" lIns="0" tIns="0" rIns="0" bIns="0" rtlCol="0">
            <a:noAutofit/>
          </a:bodyPr>
          <a:lstStyle/>
          <a:p>
            <a:endParaRPr/>
          </a:p>
        </p:txBody>
      </p:sp>
      <p:sp>
        <p:nvSpPr>
          <p:cNvPr id="4" name="Slide Number Placeholder 3"/>
          <p:cNvSpPr>
            <a:spLocks noGrp="1"/>
          </p:cNvSpPr>
          <p:nvPr>
            <p:ph type="sldNum" sz="quarter" idx="12"/>
          </p:nvPr>
        </p:nvSpPr>
        <p:spPr/>
        <p:txBody>
          <a:bodyPr/>
          <a:lstStyle/>
          <a:p>
            <a:fld id="{4226F133-244D-4A4C-B618-CB5A3EE004CC}" type="slidenum">
              <a:rPr lang="en-US" smtClean="0"/>
              <a:pPr/>
              <a:t>50</a:t>
            </a:fld>
            <a:endParaRPr lang="en-US" dirty="0"/>
          </a:p>
        </p:txBody>
      </p:sp>
      <p:sp>
        <p:nvSpPr>
          <p:cNvPr id="7" name="object 3"/>
          <p:cNvSpPr/>
          <p:nvPr/>
        </p:nvSpPr>
        <p:spPr>
          <a:xfrm>
            <a:off x="5993246" y="4191000"/>
            <a:ext cx="3150754" cy="2667000"/>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noAutofit/>
          </a:bodyPr>
          <a:lstStyle/>
          <a:p>
            <a:endParaRPr/>
          </a:p>
        </p:txBody>
      </p:sp>
    </p:spTree>
    <p:extLst>
      <p:ext uri="{BB962C8B-B14F-4D97-AF65-F5344CB8AC3E}">
        <p14:creationId xmlns:p14="http://schemas.microsoft.com/office/powerpoint/2010/main" val="326814465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extLst>
              <p:ext uri="{D42A27DB-BD31-4B8C-83A1-F6EECF244321}">
                <p14:modId xmlns:p14="http://schemas.microsoft.com/office/powerpoint/2010/main" val="2775101465"/>
              </p:ext>
            </p:extLst>
          </p:nvPr>
        </p:nvGraphicFramePr>
        <p:xfrm>
          <a:off x="0" y="1131114"/>
          <a:ext cx="9144000" cy="5726886"/>
        </p:xfrm>
        <a:graphic>
          <a:graphicData uri="http://schemas.openxmlformats.org/drawingml/2006/chart">
            <c:chart xmlns:c="http://schemas.openxmlformats.org/drawingml/2006/chart" xmlns:r="http://schemas.openxmlformats.org/officeDocument/2006/relationships" r:id="rId2"/>
          </a:graphicData>
        </a:graphic>
      </p:graphicFrame>
      <p:sp>
        <p:nvSpPr>
          <p:cNvPr id="5" name="Title 1"/>
          <p:cNvSpPr>
            <a:spLocks noGrp="1"/>
          </p:cNvSpPr>
          <p:nvPr>
            <p:ph type="title"/>
          </p:nvPr>
        </p:nvSpPr>
        <p:spPr>
          <a:xfrm>
            <a:off x="0" y="8080"/>
            <a:ext cx="9144000" cy="1143000"/>
          </a:xfrm>
        </p:spPr>
        <p:txBody>
          <a:bodyPr/>
          <a:lstStyle/>
          <a:p>
            <a:r>
              <a:rPr lang="en-US" b="1" dirty="0" smtClean="0">
                <a:solidFill>
                  <a:srgbClr val="FF0000"/>
                </a:solidFill>
                <a:latin typeface="Times"/>
                <a:cs typeface="Times"/>
              </a:rPr>
              <a:t>Legalization – Follow the Money</a:t>
            </a:r>
            <a:endParaRPr lang="en-US" b="1" dirty="0">
              <a:solidFill>
                <a:srgbClr val="FF0000"/>
              </a:solidFill>
              <a:latin typeface="Times"/>
              <a:cs typeface="Times"/>
            </a:endParaRPr>
          </a:p>
        </p:txBody>
      </p:sp>
      <p:sp>
        <p:nvSpPr>
          <p:cNvPr id="2" name="Slide Number Placeholder 1"/>
          <p:cNvSpPr>
            <a:spLocks noGrp="1"/>
          </p:cNvSpPr>
          <p:nvPr>
            <p:ph type="sldNum" sz="quarter" idx="12"/>
          </p:nvPr>
        </p:nvSpPr>
        <p:spPr/>
        <p:txBody>
          <a:bodyPr/>
          <a:lstStyle/>
          <a:p>
            <a:fld id="{9C233FB2-A949-7A42-BC53-727DC174787A}" type="slidenum">
              <a:rPr lang="en-US" smtClean="0"/>
              <a:t>51</a:t>
            </a:fld>
            <a:endParaRPr lang="en-US"/>
          </a:p>
        </p:txBody>
      </p:sp>
    </p:spTree>
    <p:extLst>
      <p:ext uri="{BB962C8B-B14F-4D97-AF65-F5344CB8AC3E}">
        <p14:creationId xmlns:p14="http://schemas.microsoft.com/office/powerpoint/2010/main" val="81221258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226F133-244D-4A4C-B618-CB5A3EE004CC}" type="slidenum">
              <a:rPr lang="en-US" smtClean="0"/>
              <a:pPr/>
              <a:t>52</a:t>
            </a:fld>
            <a:endParaRPr lang="en-US" dirty="0"/>
          </a:p>
        </p:txBody>
      </p:sp>
      <p:sp>
        <p:nvSpPr>
          <p:cNvPr id="3" name="Rectangle 2"/>
          <p:cNvSpPr/>
          <p:nvPr/>
        </p:nvSpPr>
        <p:spPr>
          <a:xfrm>
            <a:off x="838200" y="1143000"/>
            <a:ext cx="7772400" cy="3323987"/>
          </a:xfrm>
          <a:prstGeom prst="rect">
            <a:avLst/>
          </a:prstGeom>
        </p:spPr>
        <p:txBody>
          <a:bodyPr wrap="square">
            <a:spAutoFit/>
          </a:bodyPr>
          <a:lstStyle/>
          <a:p>
            <a:pPr algn="ctr"/>
            <a:r>
              <a:rPr lang="en-US" sz="7000" b="1" i="1" dirty="0" smtClean="0">
                <a:latin typeface="Georgia"/>
                <a:cs typeface="Georgia"/>
              </a:rPr>
              <a:t>Colorado </a:t>
            </a:r>
          </a:p>
          <a:p>
            <a:pPr algn="ctr"/>
            <a:r>
              <a:rPr lang="en-US" sz="7000" b="1" i="1" dirty="0">
                <a:latin typeface="Georgia"/>
                <a:cs typeface="Georgia"/>
              </a:rPr>
              <a:t>a</a:t>
            </a:r>
            <a:r>
              <a:rPr lang="en-US" sz="7000" b="1" i="1" dirty="0" smtClean="0">
                <a:latin typeface="Georgia"/>
                <a:cs typeface="Georgia"/>
              </a:rPr>
              <a:t>nd </a:t>
            </a:r>
          </a:p>
          <a:p>
            <a:pPr algn="ctr"/>
            <a:r>
              <a:rPr lang="en-US" sz="7000" b="1" i="1" dirty="0" smtClean="0">
                <a:latin typeface="Georgia"/>
                <a:cs typeface="Georgia"/>
              </a:rPr>
              <a:t>Washington</a:t>
            </a:r>
            <a:endParaRPr lang="en-US" sz="7000" b="1" i="1" dirty="0">
              <a:latin typeface="Georgia"/>
              <a:cs typeface="Georgia"/>
            </a:endParaRPr>
          </a:p>
        </p:txBody>
      </p:sp>
    </p:spTree>
    <p:extLst>
      <p:ext uri="{BB962C8B-B14F-4D97-AF65-F5344CB8AC3E}">
        <p14:creationId xmlns:p14="http://schemas.microsoft.com/office/powerpoint/2010/main" val="3140608179"/>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1"/>
          <p:cNvSpPr>
            <a:spLocks/>
          </p:cNvSpPr>
          <p:nvPr/>
        </p:nvSpPr>
        <p:spPr bwMode="auto">
          <a:xfrm>
            <a:off x="1795463" y="6367463"/>
            <a:ext cx="8134350" cy="436562"/>
          </a:xfrm>
          <a:prstGeom prst="rect">
            <a:avLst/>
          </a:prstGeom>
          <a:noFill/>
          <a:ln w="9525">
            <a:noFill/>
            <a:miter lim="800000"/>
            <a:headEnd/>
            <a:tailEnd/>
          </a:ln>
        </p:spPr>
        <p:txBody>
          <a:bodyPr lIns="0" tIns="0" rIns="0" bIns="0" anchor="ctr"/>
          <a:lstStyle/>
          <a:p>
            <a:r>
              <a:rPr lang="en-US" sz="3000" b="1">
                <a:latin typeface="Calibri" pitchFamily="34" charset="0"/>
                <a:ea typeface="MS PGothic" pitchFamily="34" charset="-128"/>
              </a:rPr>
              <a:t>Nussbaum et al., Am J Psychiatry 168:778-781</a:t>
            </a:r>
          </a:p>
        </p:txBody>
      </p:sp>
      <p:grpSp>
        <p:nvGrpSpPr>
          <p:cNvPr id="92163" name="Group 25"/>
          <p:cNvGrpSpPr>
            <a:grpSpLocks/>
          </p:cNvGrpSpPr>
          <p:nvPr/>
        </p:nvGrpSpPr>
        <p:grpSpPr bwMode="auto">
          <a:xfrm>
            <a:off x="0" y="1077913"/>
            <a:ext cx="9144036" cy="4878387"/>
            <a:chOff x="612" y="21"/>
            <a:chExt cx="8191" cy="4371"/>
          </a:xfrm>
        </p:grpSpPr>
        <p:sp>
          <p:nvSpPr>
            <p:cNvPr id="92164" name="Line 2"/>
            <p:cNvSpPr>
              <a:spLocks noChangeShapeType="1"/>
            </p:cNvSpPr>
            <p:nvPr/>
          </p:nvSpPr>
          <p:spPr bwMode="auto">
            <a:xfrm rot="10800000" flipH="1">
              <a:off x="612" y="555"/>
              <a:ext cx="7935" cy="9"/>
            </a:xfrm>
            <a:prstGeom prst="line">
              <a:avLst/>
            </a:prstGeom>
            <a:noFill/>
            <a:ln w="139700">
              <a:solidFill>
                <a:srgbClr val="FF8000"/>
              </a:solidFill>
              <a:miter lim="800000"/>
              <a:headEnd/>
              <a:tailEnd/>
            </a:ln>
          </p:spPr>
          <p:txBody>
            <a:bodyPr lIns="0" tIns="0" rIns="0" bIns="0"/>
            <a:lstStyle/>
            <a:p>
              <a:endParaRPr lang="en-US"/>
            </a:p>
          </p:txBody>
        </p:sp>
        <p:grpSp>
          <p:nvGrpSpPr>
            <p:cNvPr id="92165" name="Group 24"/>
            <p:cNvGrpSpPr>
              <a:grpSpLocks/>
            </p:cNvGrpSpPr>
            <p:nvPr/>
          </p:nvGrpSpPr>
          <p:grpSpPr bwMode="auto">
            <a:xfrm>
              <a:off x="776" y="21"/>
              <a:ext cx="8027" cy="4371"/>
              <a:chOff x="776" y="21"/>
              <a:chExt cx="8027" cy="4371"/>
            </a:xfrm>
          </p:grpSpPr>
          <p:sp>
            <p:nvSpPr>
              <p:cNvPr id="92166" name="Rectangle 5"/>
              <p:cNvSpPr>
                <a:spLocks/>
              </p:cNvSpPr>
              <p:nvPr/>
            </p:nvSpPr>
            <p:spPr bwMode="auto">
              <a:xfrm>
                <a:off x="3744" y="21"/>
                <a:ext cx="979" cy="414"/>
              </a:xfrm>
              <a:prstGeom prst="rect">
                <a:avLst/>
              </a:prstGeom>
              <a:noFill/>
              <a:ln w="9525">
                <a:noFill/>
                <a:miter lim="800000"/>
                <a:headEnd/>
                <a:tailEnd/>
              </a:ln>
            </p:spPr>
            <p:txBody>
              <a:bodyPr wrap="none" lIns="0" tIns="0" rIns="0" bIns="0" anchor="ctr">
                <a:spAutoFit/>
              </a:bodyPr>
              <a:lstStyle/>
              <a:p>
                <a:r>
                  <a:rPr lang="en-US" sz="3000" b="1" dirty="0" smtClean="0">
                    <a:latin typeface="Calibri" pitchFamily="34" charset="0"/>
                    <a:ea typeface="MS PGothic" pitchFamily="34" charset="-128"/>
                  </a:rPr>
                  <a:t>2007-8</a:t>
                </a:r>
                <a:endParaRPr lang="en-US" sz="3000" b="1" dirty="0">
                  <a:latin typeface="Calibri" pitchFamily="34" charset="0"/>
                  <a:ea typeface="MS PGothic" pitchFamily="34" charset="-128"/>
                </a:endParaRPr>
              </a:p>
            </p:txBody>
          </p:sp>
          <p:sp>
            <p:nvSpPr>
              <p:cNvPr id="92167" name="Rectangle 6"/>
              <p:cNvSpPr>
                <a:spLocks/>
              </p:cNvSpPr>
              <p:nvPr/>
            </p:nvSpPr>
            <p:spPr bwMode="auto">
              <a:xfrm>
                <a:off x="3256" y="1404"/>
                <a:ext cx="1512" cy="456"/>
              </a:xfrm>
              <a:prstGeom prst="rect">
                <a:avLst/>
              </a:prstGeom>
              <a:noFill/>
              <a:ln w="9525">
                <a:noFill/>
                <a:miter lim="800000"/>
                <a:headEnd/>
                <a:tailEnd/>
              </a:ln>
            </p:spPr>
            <p:txBody>
              <a:bodyPr lIns="0" tIns="0" rIns="0" bIns="0" anchor="ctr"/>
              <a:lstStyle/>
              <a:p>
                <a:r>
                  <a:rPr lang="en-US" sz="3000" b="1" dirty="0">
                    <a:latin typeface="Calibri" pitchFamily="34" charset="0"/>
                    <a:ea typeface="MS PGothic" pitchFamily="34" charset="-128"/>
                  </a:rPr>
                  <a:t>1st stores</a:t>
                </a:r>
              </a:p>
            </p:txBody>
          </p:sp>
          <p:sp>
            <p:nvSpPr>
              <p:cNvPr id="92168" name="Rectangle 7"/>
              <p:cNvSpPr>
                <a:spLocks/>
              </p:cNvSpPr>
              <p:nvPr/>
            </p:nvSpPr>
            <p:spPr bwMode="auto">
              <a:xfrm>
                <a:off x="4984" y="21"/>
                <a:ext cx="699" cy="414"/>
              </a:xfrm>
              <a:prstGeom prst="rect">
                <a:avLst/>
              </a:prstGeom>
              <a:noFill/>
              <a:ln w="9525">
                <a:noFill/>
                <a:miter lim="800000"/>
                <a:headEnd/>
                <a:tailEnd/>
              </a:ln>
            </p:spPr>
            <p:txBody>
              <a:bodyPr wrap="none" lIns="0" tIns="0" rIns="0" bIns="0" anchor="ctr">
                <a:spAutoFit/>
              </a:bodyPr>
              <a:lstStyle/>
              <a:p>
                <a:r>
                  <a:rPr lang="en-US" sz="3000" b="1">
                    <a:latin typeface="Calibri" pitchFamily="34" charset="0"/>
                    <a:ea typeface="MS PGothic" pitchFamily="34" charset="-128"/>
                  </a:rPr>
                  <a:t>2009</a:t>
                </a:r>
              </a:p>
            </p:txBody>
          </p:sp>
          <p:sp>
            <p:nvSpPr>
              <p:cNvPr id="92169" name="Rectangle 8"/>
              <p:cNvSpPr>
                <a:spLocks/>
              </p:cNvSpPr>
              <p:nvPr/>
            </p:nvSpPr>
            <p:spPr bwMode="auto">
              <a:xfrm>
                <a:off x="4600" y="2152"/>
                <a:ext cx="1512" cy="2024"/>
              </a:xfrm>
              <a:prstGeom prst="rect">
                <a:avLst/>
              </a:prstGeom>
              <a:noFill/>
              <a:ln w="9525">
                <a:noFill/>
                <a:miter lim="800000"/>
                <a:headEnd/>
                <a:tailEnd/>
              </a:ln>
            </p:spPr>
            <p:txBody>
              <a:bodyPr lIns="0" tIns="0" rIns="0" bIns="0" anchor="ctr"/>
              <a:lstStyle/>
              <a:p>
                <a:r>
                  <a:rPr lang="en-US" sz="3000" b="1" dirty="0">
                    <a:latin typeface="Calibri" pitchFamily="34" charset="0"/>
                    <a:ea typeface="MS PGothic" pitchFamily="34" charset="-128"/>
                  </a:rPr>
                  <a:t>700 stores</a:t>
                </a:r>
              </a:p>
              <a:p>
                <a:r>
                  <a:rPr lang="en-US" sz="3000" b="1" dirty="0">
                    <a:latin typeface="Calibri" pitchFamily="34" charset="0"/>
                    <a:ea typeface="MS PGothic" pitchFamily="34" charset="-128"/>
                  </a:rPr>
                  <a:t>3.5% adults have MMJ license</a:t>
                </a:r>
              </a:p>
            </p:txBody>
          </p:sp>
          <p:sp>
            <p:nvSpPr>
              <p:cNvPr id="92170" name="Rectangle 9"/>
              <p:cNvSpPr>
                <a:spLocks/>
              </p:cNvSpPr>
              <p:nvPr/>
            </p:nvSpPr>
            <p:spPr bwMode="auto">
              <a:xfrm>
                <a:off x="6288" y="21"/>
                <a:ext cx="699" cy="414"/>
              </a:xfrm>
              <a:prstGeom prst="rect">
                <a:avLst/>
              </a:prstGeom>
              <a:noFill/>
              <a:ln w="9525">
                <a:noFill/>
                <a:miter lim="800000"/>
                <a:headEnd/>
                <a:tailEnd/>
              </a:ln>
            </p:spPr>
            <p:txBody>
              <a:bodyPr wrap="none" lIns="0" tIns="0" rIns="0" bIns="0" anchor="ctr">
                <a:spAutoFit/>
              </a:bodyPr>
              <a:lstStyle/>
              <a:p>
                <a:r>
                  <a:rPr lang="en-US" sz="3000" b="1">
                    <a:latin typeface="Calibri" pitchFamily="34" charset="0"/>
                    <a:ea typeface="MS PGothic" pitchFamily="34" charset="-128"/>
                  </a:rPr>
                  <a:t>2012</a:t>
                </a:r>
              </a:p>
            </p:txBody>
          </p:sp>
          <p:sp>
            <p:nvSpPr>
              <p:cNvPr id="92171" name="Rectangle 10"/>
              <p:cNvSpPr>
                <a:spLocks/>
              </p:cNvSpPr>
              <p:nvPr/>
            </p:nvSpPr>
            <p:spPr bwMode="auto">
              <a:xfrm>
                <a:off x="5904" y="1448"/>
                <a:ext cx="1512" cy="456"/>
              </a:xfrm>
              <a:prstGeom prst="rect">
                <a:avLst/>
              </a:prstGeom>
              <a:noFill/>
              <a:ln w="9525">
                <a:noFill/>
                <a:miter lim="800000"/>
                <a:headEnd/>
                <a:tailEnd/>
              </a:ln>
            </p:spPr>
            <p:txBody>
              <a:bodyPr lIns="0" tIns="0" rIns="0" bIns="0" anchor="ctr"/>
              <a:lstStyle/>
              <a:p>
                <a:r>
                  <a:rPr lang="en-US" sz="3000" b="1">
                    <a:latin typeface="Calibri" pitchFamily="34" charset="0"/>
                    <a:ea typeface="MS PGothic" pitchFamily="34" charset="-128"/>
                  </a:rPr>
                  <a:t>Legalized</a:t>
                </a:r>
              </a:p>
            </p:txBody>
          </p:sp>
          <p:sp>
            <p:nvSpPr>
              <p:cNvPr id="92172" name="Rectangle 11"/>
              <p:cNvSpPr>
                <a:spLocks/>
              </p:cNvSpPr>
              <p:nvPr/>
            </p:nvSpPr>
            <p:spPr bwMode="auto">
              <a:xfrm>
                <a:off x="7272" y="21"/>
                <a:ext cx="701" cy="414"/>
              </a:xfrm>
              <a:prstGeom prst="rect">
                <a:avLst/>
              </a:prstGeom>
              <a:noFill/>
              <a:ln w="9525">
                <a:noFill/>
                <a:miter lim="800000"/>
                <a:headEnd/>
                <a:tailEnd/>
              </a:ln>
            </p:spPr>
            <p:txBody>
              <a:bodyPr wrap="none" lIns="0" tIns="0" rIns="0" bIns="0" anchor="ctr">
                <a:spAutoFit/>
              </a:bodyPr>
              <a:lstStyle/>
              <a:p>
                <a:r>
                  <a:rPr lang="en-US" sz="3000" b="1">
                    <a:latin typeface="Calibri" pitchFamily="34" charset="0"/>
                    <a:ea typeface="MS PGothic" pitchFamily="34" charset="-128"/>
                  </a:rPr>
                  <a:t>2014</a:t>
                </a:r>
              </a:p>
            </p:txBody>
          </p:sp>
          <p:sp>
            <p:nvSpPr>
              <p:cNvPr id="92173" name="Rectangle 12"/>
              <p:cNvSpPr>
                <a:spLocks/>
              </p:cNvSpPr>
              <p:nvPr/>
            </p:nvSpPr>
            <p:spPr bwMode="auto">
              <a:xfrm>
                <a:off x="6888" y="2420"/>
                <a:ext cx="1915" cy="848"/>
              </a:xfrm>
              <a:prstGeom prst="rect">
                <a:avLst/>
              </a:prstGeom>
              <a:noFill/>
              <a:ln w="9525">
                <a:noFill/>
                <a:miter lim="800000"/>
                <a:headEnd/>
                <a:tailEnd/>
              </a:ln>
            </p:spPr>
            <p:txBody>
              <a:bodyPr lIns="0" tIns="0" rIns="0" bIns="0" anchor="ctr"/>
              <a:lstStyle/>
              <a:p>
                <a:r>
                  <a:rPr lang="en-US" sz="3000" b="1" dirty="0" smtClean="0">
                    <a:latin typeface="Calibri" pitchFamily="34" charset="0"/>
                    <a:ea typeface="MS PGothic" pitchFamily="34" charset="-128"/>
                  </a:rPr>
                  <a:t>Recreational Stores </a:t>
                </a:r>
                <a:r>
                  <a:rPr lang="en-US" sz="3000" b="1" dirty="0">
                    <a:latin typeface="Calibri" pitchFamily="34" charset="0"/>
                    <a:ea typeface="MS PGothic" pitchFamily="34" charset="-128"/>
                  </a:rPr>
                  <a:t>open</a:t>
                </a:r>
              </a:p>
            </p:txBody>
          </p:sp>
          <p:sp>
            <p:nvSpPr>
              <p:cNvPr id="92174" name="Rectangle 14"/>
              <p:cNvSpPr>
                <a:spLocks/>
              </p:cNvSpPr>
              <p:nvPr/>
            </p:nvSpPr>
            <p:spPr bwMode="auto">
              <a:xfrm>
                <a:off x="776" y="3152"/>
                <a:ext cx="1512" cy="1240"/>
              </a:xfrm>
              <a:prstGeom prst="rect">
                <a:avLst/>
              </a:prstGeom>
              <a:noFill/>
              <a:ln w="9525">
                <a:noFill/>
                <a:miter lim="800000"/>
                <a:headEnd/>
                <a:tailEnd/>
              </a:ln>
            </p:spPr>
            <p:txBody>
              <a:bodyPr lIns="0" tIns="0" rIns="0" bIns="0" anchor="ctr"/>
              <a:lstStyle/>
              <a:p>
                <a:r>
                  <a:rPr lang="en-US" sz="3000" b="1" dirty="0">
                    <a:latin typeface="Calibri" pitchFamily="34" charset="0"/>
                    <a:ea typeface="MS PGothic" pitchFamily="34" charset="-128"/>
                  </a:rPr>
                  <a:t>Medical Marijuana </a:t>
                </a:r>
                <a:r>
                  <a:rPr lang="en-US" sz="3000" b="1" dirty="0" smtClean="0">
                    <a:latin typeface="Calibri" pitchFamily="34" charset="0"/>
                    <a:ea typeface="MS PGothic" pitchFamily="34" charset="-128"/>
                  </a:rPr>
                  <a:t>in Colorado</a:t>
                </a:r>
                <a:endParaRPr lang="en-US" sz="3000" b="1" dirty="0">
                  <a:latin typeface="Calibri" pitchFamily="34" charset="0"/>
                  <a:ea typeface="MS PGothic" pitchFamily="34" charset="-128"/>
                </a:endParaRPr>
              </a:p>
            </p:txBody>
          </p:sp>
          <p:sp>
            <p:nvSpPr>
              <p:cNvPr id="92175" name="Rectangle 15"/>
              <p:cNvSpPr>
                <a:spLocks/>
              </p:cNvSpPr>
              <p:nvPr/>
            </p:nvSpPr>
            <p:spPr bwMode="auto">
              <a:xfrm>
                <a:off x="1200" y="21"/>
                <a:ext cx="699" cy="414"/>
              </a:xfrm>
              <a:prstGeom prst="rect">
                <a:avLst/>
              </a:prstGeom>
              <a:noFill/>
              <a:ln w="9525">
                <a:noFill/>
                <a:miter lim="800000"/>
                <a:headEnd/>
                <a:tailEnd/>
              </a:ln>
            </p:spPr>
            <p:txBody>
              <a:bodyPr wrap="none" lIns="0" tIns="0" rIns="0" bIns="0" anchor="ctr">
                <a:spAutoFit/>
              </a:bodyPr>
              <a:lstStyle/>
              <a:p>
                <a:r>
                  <a:rPr lang="en-US" sz="3000" b="1" dirty="0" smtClean="0">
                    <a:latin typeface="Calibri" pitchFamily="34" charset="0"/>
                    <a:ea typeface="MS PGothic" pitchFamily="34" charset="-128"/>
                  </a:rPr>
                  <a:t>2001</a:t>
                </a:r>
                <a:endParaRPr lang="en-US" sz="3000" b="1" dirty="0">
                  <a:latin typeface="Calibri" pitchFamily="34" charset="0"/>
                  <a:ea typeface="MS PGothic" pitchFamily="34" charset="-128"/>
                </a:endParaRPr>
              </a:p>
            </p:txBody>
          </p:sp>
          <p:sp>
            <p:nvSpPr>
              <p:cNvPr id="92176" name="Line 16"/>
              <p:cNvSpPr>
                <a:spLocks noChangeShapeType="1"/>
              </p:cNvSpPr>
              <p:nvPr/>
            </p:nvSpPr>
            <p:spPr bwMode="auto">
              <a:xfrm>
                <a:off x="1523" y="724"/>
                <a:ext cx="6" cy="2493"/>
              </a:xfrm>
              <a:prstGeom prst="line">
                <a:avLst/>
              </a:prstGeom>
              <a:noFill/>
              <a:ln w="38100">
                <a:solidFill>
                  <a:srgbClr val="FF8000"/>
                </a:solidFill>
                <a:miter lim="800000"/>
                <a:headEnd type="stealth" w="med" len="med"/>
                <a:tailEnd/>
              </a:ln>
            </p:spPr>
            <p:txBody>
              <a:bodyPr lIns="0" tIns="0" rIns="0" bIns="0"/>
              <a:lstStyle/>
              <a:p>
                <a:endParaRPr lang="en-US"/>
              </a:p>
            </p:txBody>
          </p:sp>
          <p:sp>
            <p:nvSpPr>
              <p:cNvPr id="92177" name="Line 17"/>
              <p:cNvSpPr>
                <a:spLocks noChangeShapeType="1"/>
              </p:cNvSpPr>
              <p:nvPr/>
            </p:nvSpPr>
            <p:spPr bwMode="auto">
              <a:xfrm flipH="1">
                <a:off x="4113" y="760"/>
                <a:ext cx="0" cy="745"/>
              </a:xfrm>
              <a:prstGeom prst="line">
                <a:avLst/>
              </a:prstGeom>
              <a:noFill/>
              <a:ln w="38100">
                <a:solidFill>
                  <a:srgbClr val="FF8000"/>
                </a:solidFill>
                <a:miter lim="800000"/>
                <a:headEnd type="stealth" w="med" len="med"/>
                <a:tailEnd/>
              </a:ln>
            </p:spPr>
            <p:txBody>
              <a:bodyPr lIns="0" tIns="0" rIns="0" bIns="0"/>
              <a:lstStyle/>
              <a:p>
                <a:endParaRPr lang="en-US"/>
              </a:p>
            </p:txBody>
          </p:sp>
          <p:sp>
            <p:nvSpPr>
              <p:cNvPr id="92178" name="Line 18"/>
              <p:cNvSpPr>
                <a:spLocks noChangeShapeType="1"/>
              </p:cNvSpPr>
              <p:nvPr/>
            </p:nvSpPr>
            <p:spPr bwMode="auto">
              <a:xfrm flipH="1">
                <a:off x="5353" y="771"/>
                <a:ext cx="1" cy="1318"/>
              </a:xfrm>
              <a:prstGeom prst="line">
                <a:avLst/>
              </a:prstGeom>
              <a:noFill/>
              <a:ln w="38100">
                <a:solidFill>
                  <a:srgbClr val="FF8000"/>
                </a:solidFill>
                <a:miter lim="800000"/>
                <a:headEnd type="stealth" w="med" len="med"/>
                <a:tailEnd/>
              </a:ln>
            </p:spPr>
            <p:txBody>
              <a:bodyPr lIns="0" tIns="0" rIns="0" bIns="0"/>
              <a:lstStyle/>
              <a:p>
                <a:endParaRPr lang="en-US"/>
              </a:p>
            </p:txBody>
          </p:sp>
          <p:sp>
            <p:nvSpPr>
              <p:cNvPr id="92179" name="Line 19"/>
              <p:cNvSpPr>
                <a:spLocks noChangeShapeType="1"/>
              </p:cNvSpPr>
              <p:nvPr/>
            </p:nvSpPr>
            <p:spPr bwMode="auto">
              <a:xfrm flipH="1">
                <a:off x="6705" y="759"/>
                <a:ext cx="6" cy="706"/>
              </a:xfrm>
              <a:prstGeom prst="line">
                <a:avLst/>
              </a:prstGeom>
              <a:noFill/>
              <a:ln w="38100">
                <a:solidFill>
                  <a:srgbClr val="FF8000"/>
                </a:solidFill>
                <a:miter lim="800000"/>
                <a:headEnd type="stealth" w="med" len="med"/>
                <a:tailEnd/>
              </a:ln>
            </p:spPr>
            <p:txBody>
              <a:bodyPr lIns="0" tIns="0" rIns="0" bIns="0"/>
              <a:lstStyle/>
              <a:p>
                <a:endParaRPr lang="en-US"/>
              </a:p>
            </p:txBody>
          </p:sp>
          <p:sp>
            <p:nvSpPr>
              <p:cNvPr id="92180" name="Line 20"/>
              <p:cNvSpPr>
                <a:spLocks noChangeShapeType="1"/>
              </p:cNvSpPr>
              <p:nvPr/>
            </p:nvSpPr>
            <p:spPr bwMode="auto">
              <a:xfrm flipH="1">
                <a:off x="7641" y="790"/>
                <a:ext cx="3" cy="1651"/>
              </a:xfrm>
              <a:prstGeom prst="line">
                <a:avLst/>
              </a:prstGeom>
              <a:noFill/>
              <a:ln w="38100">
                <a:solidFill>
                  <a:srgbClr val="FF8000"/>
                </a:solidFill>
                <a:miter lim="800000"/>
                <a:headEnd type="stealth" w="med" len="med"/>
                <a:tailEnd/>
              </a:ln>
            </p:spPr>
            <p:txBody>
              <a:bodyPr lIns="0" tIns="0" rIns="0" bIns="0"/>
              <a:lstStyle/>
              <a:p>
                <a:endParaRPr lang="en-US"/>
              </a:p>
            </p:txBody>
          </p:sp>
          <p:sp>
            <p:nvSpPr>
              <p:cNvPr id="92181" name="Rectangle 21"/>
              <p:cNvSpPr>
                <a:spLocks/>
              </p:cNvSpPr>
              <p:nvPr/>
            </p:nvSpPr>
            <p:spPr bwMode="auto">
              <a:xfrm>
                <a:off x="2472" y="21"/>
                <a:ext cx="699" cy="414"/>
              </a:xfrm>
              <a:prstGeom prst="rect">
                <a:avLst/>
              </a:prstGeom>
              <a:noFill/>
              <a:ln w="9525">
                <a:noFill/>
                <a:miter lim="800000"/>
                <a:headEnd/>
                <a:tailEnd/>
              </a:ln>
            </p:spPr>
            <p:txBody>
              <a:bodyPr wrap="none" lIns="0" tIns="0" rIns="0" bIns="0" anchor="ctr">
                <a:spAutoFit/>
              </a:bodyPr>
              <a:lstStyle/>
              <a:p>
                <a:r>
                  <a:rPr lang="en-US" sz="3000" b="1">
                    <a:latin typeface="Calibri" pitchFamily="34" charset="0"/>
                    <a:ea typeface="MS PGothic" pitchFamily="34" charset="-128"/>
                  </a:rPr>
                  <a:t>2005</a:t>
                </a:r>
              </a:p>
            </p:txBody>
          </p:sp>
          <p:sp>
            <p:nvSpPr>
              <p:cNvPr id="92182" name="Line 22"/>
              <p:cNvSpPr>
                <a:spLocks noChangeShapeType="1"/>
              </p:cNvSpPr>
              <p:nvPr/>
            </p:nvSpPr>
            <p:spPr bwMode="auto">
              <a:xfrm>
                <a:off x="2821" y="807"/>
                <a:ext cx="0" cy="1388"/>
              </a:xfrm>
              <a:prstGeom prst="line">
                <a:avLst/>
              </a:prstGeom>
              <a:noFill/>
              <a:ln w="38100">
                <a:solidFill>
                  <a:srgbClr val="FF8000"/>
                </a:solidFill>
                <a:miter lim="800000"/>
                <a:headEnd type="stealth" w="med" len="med"/>
                <a:tailEnd/>
              </a:ln>
            </p:spPr>
            <p:txBody>
              <a:bodyPr lIns="0" tIns="0" rIns="0" bIns="0"/>
              <a:lstStyle/>
              <a:p>
                <a:endParaRPr lang="en-US"/>
              </a:p>
            </p:txBody>
          </p:sp>
          <p:sp>
            <p:nvSpPr>
              <p:cNvPr id="92183" name="Rectangle 23"/>
              <p:cNvSpPr>
                <a:spLocks/>
              </p:cNvSpPr>
              <p:nvPr/>
            </p:nvSpPr>
            <p:spPr bwMode="auto">
              <a:xfrm>
                <a:off x="2064" y="2059"/>
                <a:ext cx="1824" cy="1093"/>
              </a:xfrm>
              <a:prstGeom prst="rect">
                <a:avLst/>
              </a:prstGeom>
              <a:noFill/>
              <a:ln w="9525">
                <a:noFill/>
                <a:miter lim="800000"/>
                <a:headEnd/>
                <a:tailEnd/>
              </a:ln>
            </p:spPr>
            <p:txBody>
              <a:bodyPr lIns="0" tIns="0" rIns="0" bIns="0" anchor="ctr"/>
              <a:lstStyle/>
              <a:p>
                <a:r>
                  <a:rPr lang="en-US" sz="3000" b="1" dirty="0">
                    <a:latin typeface="Calibri" pitchFamily="34" charset="0"/>
                    <a:ea typeface="MS PGothic" pitchFamily="34" charset="-128"/>
                  </a:rPr>
                  <a:t>Denver </a:t>
                </a:r>
                <a:r>
                  <a:rPr lang="en-US" sz="3000" b="1" dirty="0" smtClean="0">
                    <a:latin typeface="Calibri" pitchFamily="34" charset="0"/>
                    <a:ea typeface="MS PGothic" pitchFamily="34" charset="-128"/>
                  </a:rPr>
                  <a:t>legalizes possession</a:t>
                </a:r>
                <a:endParaRPr lang="en-US" sz="3000" b="1" dirty="0">
                  <a:latin typeface="Calibri" pitchFamily="34" charset="0"/>
                  <a:ea typeface="MS PGothic" pitchFamily="34" charset="-128"/>
                </a:endParaRPr>
              </a:p>
            </p:txBody>
          </p:sp>
        </p:grpSp>
      </p:grpSp>
      <p:sp>
        <p:nvSpPr>
          <p:cNvPr id="92184" name="Rectangle 3"/>
          <p:cNvSpPr>
            <a:spLocks noChangeArrowheads="1"/>
          </p:cNvSpPr>
          <p:nvPr/>
        </p:nvSpPr>
        <p:spPr bwMode="auto">
          <a:xfrm>
            <a:off x="47625" y="19050"/>
            <a:ext cx="9096375" cy="831850"/>
          </a:xfrm>
          <a:prstGeom prst="rect">
            <a:avLst/>
          </a:prstGeom>
          <a:noFill/>
          <a:ln w="9525">
            <a:noFill/>
            <a:miter lim="800000"/>
            <a:headEnd/>
            <a:tailEnd/>
          </a:ln>
        </p:spPr>
        <p:txBody>
          <a:bodyPr>
            <a:spAutoFit/>
          </a:bodyPr>
          <a:lstStyle/>
          <a:p>
            <a:r>
              <a:rPr lang="en-US" sz="4800" b="1">
                <a:solidFill>
                  <a:srgbClr val="FF0000"/>
                </a:solidFill>
                <a:latin typeface="Calibri" pitchFamily="34" charset="0"/>
              </a:rPr>
              <a:t>Colorado Didn’t Legalize Overnight</a:t>
            </a:r>
          </a:p>
        </p:txBody>
      </p:sp>
    </p:spTree>
    <p:extLst>
      <p:ext uri="{BB962C8B-B14F-4D97-AF65-F5344CB8AC3E}">
        <p14:creationId xmlns:p14="http://schemas.microsoft.com/office/powerpoint/2010/main" val="3207580575"/>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52400" y="76200"/>
            <a:ext cx="7696200" cy="838200"/>
          </a:xfrm>
        </p:spPr>
        <p:txBody>
          <a:bodyPr>
            <a:normAutofit/>
          </a:bodyPr>
          <a:lstStyle/>
          <a:p>
            <a:r>
              <a:rPr lang="en-US" dirty="0" smtClean="0"/>
              <a:t>Marijuana Edible Displays</a:t>
            </a:r>
            <a:endParaRPr lang="en-US" dirty="0"/>
          </a:p>
        </p:txBody>
      </p:sp>
      <p:pic>
        <p:nvPicPr>
          <p:cNvPr id="3076" name="Picture 4" descr="http://cbsdenver.files.wordpress.com/2014/03/marijuana-safe-packaging-5p.jpg?w=620&amp;h=349&amp;crop=1"/>
          <p:cNvPicPr>
            <a:picLocks noChangeAspect="1" noChangeArrowheads="1"/>
          </p:cNvPicPr>
          <p:nvPr/>
        </p:nvPicPr>
        <p:blipFill>
          <a:blip r:embed="rId2" cstate="email">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a:stretch>
            <a:fillRect/>
          </a:stretch>
        </p:blipFill>
        <p:spPr bwMode="auto">
          <a:xfrm>
            <a:off x="5201278" y="1058853"/>
            <a:ext cx="5311903" cy="2990087"/>
          </a:xfrm>
          <a:prstGeom prst="rect">
            <a:avLst/>
          </a:prstGeom>
          <a:noFill/>
          <a:ln w="38100">
            <a:solidFill>
              <a:schemeClr val="tx1"/>
            </a:solidFill>
          </a:ln>
          <a:effectLst/>
          <a:extLst>
            <a:ext uri="{909E8E84-426E-40dd-AFC4-6F175D3DCCD1}">
              <a14:hiddenFill xmlns:a14="http://schemas.microsoft.com/office/drawing/2010/main">
                <a:solidFill>
                  <a:srgbClr val="FFFFFF"/>
                </a:solidFill>
              </a14:hiddenFill>
            </a:ext>
          </a:extLst>
        </p:spPr>
      </p:pic>
      <p:pic>
        <p:nvPicPr>
          <p:cNvPr id="3074" name="Picture 2" descr="http://images1.friendseat.com/2014/04/Marijuana-Pot-Laced-Edibles.png"/>
          <p:cNvPicPr>
            <a:picLocks noChangeAspect="1" noChangeArrowheads="1"/>
          </p:cNvPicPr>
          <p:nvPr/>
        </p:nvPicPr>
        <p:blipFill>
          <a:blip r:embed="rId4" cstate="email">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a:stretch>
            <a:fillRect/>
          </a:stretch>
        </p:blipFill>
        <p:spPr bwMode="auto">
          <a:xfrm>
            <a:off x="-31376" y="1058853"/>
            <a:ext cx="5232654" cy="2990088"/>
          </a:xfrm>
          <a:prstGeom prst="rect">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12" name="Picture 4" descr="http://1.bp.blogspot.com/-nL0kIoiHP8Q/UwzUZEcTKeI/AAAAAAAAGYI/GfUmqxjvMsI/s1600/colorado+recreational+marijuana+shops+edibles+counter+legal+weed.jpg"/>
          <p:cNvPicPr>
            <a:picLocks noChangeAspect="1" noChangeArrowheads="1"/>
          </p:cNvPicPr>
          <p:nvPr/>
        </p:nvPicPr>
        <p:blipFill rotWithShape="1">
          <a:blip r:embed="rId6" cstate="email">
            <a:extLst>
              <a:ext uri="{BEBA8EAE-BF5A-486C-A8C5-ECC9F3942E4B}">
                <a14:imgProps xmlns:a14="http://schemas.microsoft.com/office/drawing/2010/main">
                  <a14:imgLayer r:embed="rId7">
                    <a14:imgEffect>
                      <a14:brightnessContrast bright="20000" contrast="20000"/>
                    </a14:imgEffect>
                  </a14:imgLayer>
                </a14:imgProps>
              </a:ext>
              <a:ext uri="{28A0092B-C50C-407E-A947-70E740481C1C}">
                <a14:useLocalDpi xmlns:a14="http://schemas.microsoft.com/office/drawing/2010/main"/>
              </a:ext>
            </a:extLst>
          </a:blip>
          <a:srcRect/>
          <a:stretch/>
        </p:blipFill>
        <p:spPr bwMode="auto">
          <a:xfrm>
            <a:off x="5223690" y="4048940"/>
            <a:ext cx="5391837" cy="2990088"/>
          </a:xfrm>
          <a:prstGeom prst="rect">
            <a:avLst/>
          </a:prstGeom>
          <a:noFill/>
          <a:ln w="38100">
            <a:solidFill>
              <a:schemeClr val="tx1"/>
            </a:solidFill>
          </a:ln>
          <a:effectLst/>
          <a:extLst>
            <a:ext uri="{909E8E84-426E-40dd-AFC4-6F175D3DCCD1}">
              <a14:hiddenFill xmlns:a14="http://schemas.microsoft.com/office/drawing/2010/main">
                <a:solidFill>
                  <a:srgbClr val="FFFFFF"/>
                </a:solidFill>
              </a14:hiddenFill>
            </a:ext>
          </a:extLst>
        </p:spPr>
      </p:pic>
      <p:pic>
        <p:nvPicPr>
          <p:cNvPr id="3078" name="Picture 6" descr="http://blogs.denverpost.com/eletters/files/2014/04/rsz_marijuana-edibles.jpg"/>
          <p:cNvPicPr>
            <a:picLocks noChangeAspect="1" noChangeArrowheads="1"/>
          </p:cNvPicPr>
          <p:nvPr/>
        </p:nvPicPr>
        <p:blipFill>
          <a:blip r:embed="rId8">
            <a:extLst>
              <a:ext uri="{BEBA8EAE-BF5A-486C-A8C5-ECC9F3942E4B}">
                <a14:imgProps xmlns:a14="http://schemas.microsoft.com/office/drawing/2010/main">
                  <a14:imgLayer r:embed="rId9">
                    <a14:imgEffect>
                      <a14:brightnessContrast bright="20000" contrast="20000"/>
                    </a14:imgEffect>
                  </a14:imgLayer>
                </a14:imgProps>
              </a:ext>
              <a:ext uri="{28A0092B-C50C-407E-A947-70E740481C1C}">
                <a14:useLocalDpi xmlns:a14="http://schemas.microsoft.com/office/drawing/2010/main"/>
              </a:ext>
            </a:extLst>
          </a:blip>
          <a:srcRect/>
          <a:stretch>
            <a:fillRect/>
          </a:stretch>
        </p:blipFill>
        <p:spPr bwMode="auto">
          <a:xfrm>
            <a:off x="-40901" y="4048940"/>
            <a:ext cx="5241551" cy="3483779"/>
          </a:xfrm>
          <a:prstGeom prst="rect">
            <a:avLst/>
          </a:prstGeom>
          <a:noFill/>
          <a:ln w="38100">
            <a:solidFill>
              <a:schemeClr val="tx1"/>
            </a:solidFill>
          </a:ln>
          <a:extLst>
            <a:ext uri="{909E8E84-426E-40dd-AFC4-6F175D3DCCD1}">
              <a14:hiddenFill xmlns:a14="http://schemas.microsoft.com/office/drawing/2010/main">
                <a:solidFill>
                  <a:srgbClr val="FFFFFF"/>
                </a:solidFill>
              </a14:hiddenFill>
            </a:ext>
          </a:extLst>
        </p:spPr>
      </p:pic>
      <p:sp>
        <p:nvSpPr>
          <p:cNvPr id="2" name="Footer Placeholder 1"/>
          <p:cNvSpPr>
            <a:spLocks noGrp="1"/>
          </p:cNvSpPr>
          <p:nvPr>
            <p:ph type="ftr" sz="quarter" idx="11"/>
          </p:nvPr>
        </p:nvSpPr>
        <p:spPr/>
        <p:txBody>
          <a:bodyPr/>
          <a:lstStyle/>
          <a:p>
            <a:r>
              <a:rPr lang="en-US" smtClean="0"/>
              <a:t>Copyright SAM and the Slides' Authors. Use with permission. </a:t>
            </a:r>
            <a:endParaRPr lang="en-US" dirty="0"/>
          </a:p>
        </p:txBody>
      </p:sp>
      <p:sp>
        <p:nvSpPr>
          <p:cNvPr id="3" name="Slide Number Placeholder 2"/>
          <p:cNvSpPr>
            <a:spLocks noGrp="1"/>
          </p:cNvSpPr>
          <p:nvPr>
            <p:ph type="sldNum" sz="quarter" idx="12"/>
          </p:nvPr>
        </p:nvSpPr>
        <p:spPr/>
        <p:txBody>
          <a:bodyPr/>
          <a:lstStyle/>
          <a:p>
            <a:fld id="{4226F133-244D-4A4C-B618-CB5A3EE004CC}" type="slidenum">
              <a:rPr lang="en-US" smtClean="0"/>
              <a:pPr/>
              <a:t>54</a:t>
            </a:fld>
            <a:endParaRPr lang="en-US" dirty="0"/>
          </a:p>
        </p:txBody>
      </p:sp>
    </p:spTree>
    <p:extLst>
      <p:ext uri="{BB962C8B-B14F-4D97-AF65-F5344CB8AC3E}">
        <p14:creationId xmlns:p14="http://schemas.microsoft.com/office/powerpoint/2010/main" val="47395012"/>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 name="despensary.jpg"/>
          <p:cNvPicPr/>
          <p:nvPr/>
        </p:nvPicPr>
        <p:blipFill>
          <a:blip r:embed="rId2">
            <a:extLst/>
          </a:blip>
          <a:stretch>
            <a:fillRect/>
          </a:stretch>
        </p:blipFill>
        <p:spPr>
          <a:xfrm>
            <a:off x="-38510" y="-183780"/>
            <a:ext cx="4966721" cy="3590526"/>
          </a:xfrm>
          <a:prstGeom prst="rect">
            <a:avLst/>
          </a:prstGeom>
          <a:ln w="12700">
            <a:miter lim="400000"/>
          </a:ln>
        </p:spPr>
      </p:pic>
      <p:pic>
        <p:nvPicPr>
          <p:cNvPr id="71" name="marijuana-lines.jpg"/>
          <p:cNvPicPr/>
          <p:nvPr/>
        </p:nvPicPr>
        <p:blipFill>
          <a:blip r:embed="rId3">
            <a:extLst/>
          </a:blip>
          <a:stretch>
            <a:fillRect/>
          </a:stretch>
        </p:blipFill>
        <p:spPr>
          <a:xfrm>
            <a:off x="3287747" y="3354502"/>
            <a:ext cx="6271798" cy="3533113"/>
          </a:xfrm>
          <a:prstGeom prst="rect">
            <a:avLst/>
          </a:prstGeom>
          <a:ln w="12700">
            <a:miter lim="400000"/>
          </a:ln>
        </p:spPr>
      </p:pic>
      <p:pic>
        <p:nvPicPr>
          <p:cNvPr id="72" name="Screen Shot 2014-07-15 at 8.24.03 AM.png"/>
          <p:cNvPicPr/>
          <p:nvPr/>
        </p:nvPicPr>
        <p:blipFill>
          <a:blip r:embed="rId4" cstate="email">
            <a:extLst>
              <a:ext uri="{28A0092B-C50C-407E-A947-70E740481C1C}">
                <a14:useLocalDpi xmlns:a14="http://schemas.microsoft.com/office/drawing/2010/main"/>
              </a:ext>
            </a:extLst>
          </a:blip>
          <a:stretch>
            <a:fillRect/>
          </a:stretch>
        </p:blipFill>
        <p:spPr>
          <a:xfrm>
            <a:off x="-901933" y="3107253"/>
            <a:ext cx="4911329" cy="3893344"/>
          </a:xfrm>
          <a:prstGeom prst="rect">
            <a:avLst/>
          </a:prstGeom>
          <a:ln w="12700">
            <a:miter lim="400000"/>
          </a:ln>
        </p:spPr>
      </p:pic>
      <p:pic>
        <p:nvPicPr>
          <p:cNvPr id="73" name="20140215__20140216_A16_A16-cd16potraidsj1~p2.jpg"/>
          <p:cNvPicPr/>
          <p:nvPr/>
        </p:nvPicPr>
        <p:blipFill>
          <a:blip r:embed="rId5" cstate="email">
            <a:extLst>
              <a:ext uri="{28A0092B-C50C-407E-A947-70E740481C1C}">
                <a14:useLocalDpi xmlns:a14="http://schemas.microsoft.com/office/drawing/2010/main"/>
              </a:ext>
            </a:extLst>
          </a:blip>
          <a:stretch>
            <a:fillRect/>
          </a:stretch>
        </p:blipFill>
        <p:spPr>
          <a:xfrm>
            <a:off x="4216103" y="-82007"/>
            <a:ext cx="5840016" cy="3884415"/>
          </a:xfrm>
          <a:prstGeom prst="rect">
            <a:avLst/>
          </a:prstGeom>
          <a:ln w="12700">
            <a:miter lim="400000"/>
          </a:ln>
        </p:spPr>
      </p:pic>
    </p:spTree>
    <p:extLst>
      <p:ext uri="{BB962C8B-B14F-4D97-AF65-F5344CB8AC3E}">
        <p14:creationId xmlns:p14="http://schemas.microsoft.com/office/powerpoint/2010/main" val="1455806146"/>
      </p:ext>
    </p:extLst>
  </p:cSld>
  <p:clrMapOvr>
    <a:masterClrMapping/>
  </p:clrMapOvr>
  <p:transition xmlns:p14="http://schemas.microsoft.com/office/powerpoint/2010/main" spd="me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226F133-244D-4A4C-B618-CB5A3EE004CC}" type="slidenum">
              <a:rPr lang="en-US" smtClean="0"/>
              <a:pPr/>
              <a:t>56</a:t>
            </a:fld>
            <a:endParaRPr lang="en-US" dirty="0"/>
          </a:p>
        </p:txBody>
      </p:sp>
      <p:pic>
        <p:nvPicPr>
          <p:cNvPr id="5" name="Picture 4" descr="Screen Shot 2014-03-08 at 1.15.06 PM.png"/>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33400" y="1143000"/>
            <a:ext cx="7849023" cy="5181600"/>
          </a:xfrm>
          <a:prstGeom prst="rect">
            <a:avLst/>
          </a:prstGeom>
        </p:spPr>
      </p:pic>
      <p:pic>
        <p:nvPicPr>
          <p:cNvPr id="6" name="Content Placeholder 4" descr="Screen Shot 2014-03-08 at 12.44.55 PM.png"/>
          <p:cNvPicPr>
            <a:picLocks noGrp="1" noChangeAspect="1"/>
          </p:cNvPicPr>
          <p:nvPr>
            <p:ph idx="1"/>
          </p:nvPr>
        </p:nvPicPr>
        <p:blipFill rotWithShape="1">
          <a:blip r:embed="rId3" cstate="email">
            <a:extLst>
              <a:ext uri="{28A0092B-C50C-407E-A947-70E740481C1C}">
                <a14:useLocalDpi xmlns:a14="http://schemas.microsoft.com/office/drawing/2010/main"/>
              </a:ext>
            </a:extLst>
          </a:blip>
          <a:srcRect r="-24"/>
          <a:stretch/>
        </p:blipFill>
        <p:spPr>
          <a:xfrm>
            <a:off x="0" y="-28178"/>
            <a:ext cx="9312109" cy="1387058"/>
          </a:xfrm>
        </p:spPr>
      </p:pic>
      <p:sp>
        <p:nvSpPr>
          <p:cNvPr id="2" name="Footer Placeholder 1"/>
          <p:cNvSpPr>
            <a:spLocks noGrp="1"/>
          </p:cNvSpPr>
          <p:nvPr>
            <p:ph type="ftr" sz="quarter" idx="11"/>
          </p:nvPr>
        </p:nvSpPr>
        <p:spPr/>
        <p:txBody>
          <a:bodyPr/>
          <a:lstStyle/>
          <a:p>
            <a:r>
              <a:rPr lang="en-US" smtClean="0"/>
              <a:t>Copyright SAM and the Slides' Authors. Use with permission. </a:t>
            </a:r>
            <a:endParaRPr lang="en-US" dirty="0"/>
          </a:p>
        </p:txBody>
      </p:sp>
    </p:spTree>
    <p:extLst>
      <p:ext uri="{BB962C8B-B14F-4D97-AF65-F5344CB8AC3E}">
        <p14:creationId xmlns:p14="http://schemas.microsoft.com/office/powerpoint/2010/main" val="790449636"/>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Screen Shot 2014-03-08 at 12.44.55 PM.png"/>
          <p:cNvPicPr>
            <a:picLocks noGrp="1" noChangeAspect="1"/>
          </p:cNvPicPr>
          <p:nvPr>
            <p:ph idx="1"/>
          </p:nvPr>
        </p:nvPicPr>
        <p:blipFill>
          <a:blip r:embed="rId2" cstate="email">
            <a:extLst>
              <a:ext uri="{28A0092B-C50C-407E-A947-70E740481C1C}">
                <a14:useLocalDpi xmlns:a14="http://schemas.microsoft.com/office/drawing/2010/main"/>
              </a:ext>
            </a:extLst>
          </a:blip>
          <a:srcRect/>
          <a:stretch>
            <a:fillRect/>
          </a:stretch>
        </p:blipFill>
        <p:spPr>
          <a:xfrm>
            <a:off x="2192" y="152400"/>
            <a:ext cx="9312109" cy="5562600"/>
          </a:xfrm>
        </p:spPr>
      </p:pic>
      <p:sp>
        <p:nvSpPr>
          <p:cNvPr id="4" name="Slide Number Placeholder 3"/>
          <p:cNvSpPr>
            <a:spLocks noGrp="1"/>
          </p:cNvSpPr>
          <p:nvPr>
            <p:ph type="sldNum" sz="quarter" idx="12"/>
          </p:nvPr>
        </p:nvSpPr>
        <p:spPr/>
        <p:txBody>
          <a:bodyPr/>
          <a:lstStyle/>
          <a:p>
            <a:fld id="{4226F133-244D-4A4C-B618-CB5A3EE004CC}" type="slidenum">
              <a:rPr lang="en-US" smtClean="0"/>
              <a:pPr/>
              <a:t>57</a:t>
            </a:fld>
            <a:endParaRPr lang="en-US" dirty="0"/>
          </a:p>
        </p:txBody>
      </p:sp>
      <p:sp>
        <p:nvSpPr>
          <p:cNvPr id="2" name="Footer Placeholder 1"/>
          <p:cNvSpPr>
            <a:spLocks noGrp="1"/>
          </p:cNvSpPr>
          <p:nvPr>
            <p:ph type="ftr" sz="quarter" idx="11"/>
          </p:nvPr>
        </p:nvSpPr>
        <p:spPr/>
        <p:txBody>
          <a:bodyPr/>
          <a:lstStyle/>
          <a:p>
            <a:r>
              <a:rPr lang="en-US" smtClean="0"/>
              <a:t>Copyright SAM and the Slides' Authors. Use with permission. </a:t>
            </a:r>
            <a:endParaRPr lang="en-US" dirty="0"/>
          </a:p>
        </p:txBody>
      </p:sp>
    </p:spTree>
    <p:extLst>
      <p:ext uri="{BB962C8B-B14F-4D97-AF65-F5344CB8AC3E}">
        <p14:creationId xmlns:p14="http://schemas.microsoft.com/office/powerpoint/2010/main" val="1824734724"/>
      </p:ext>
    </p:extLst>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 name="Marijuana-Policy-Project-Denver-Billboard.jpg"/>
          <p:cNvPicPr/>
          <p:nvPr/>
        </p:nvPicPr>
        <p:blipFill>
          <a:blip r:embed="rId2" cstate="email">
            <a:extLst>
              <a:ext uri="{28A0092B-C50C-407E-A947-70E740481C1C}">
                <a14:useLocalDpi xmlns:a14="http://schemas.microsoft.com/office/drawing/2010/main"/>
              </a:ext>
            </a:extLst>
          </a:blip>
          <a:stretch>
            <a:fillRect/>
          </a:stretch>
        </p:blipFill>
        <p:spPr>
          <a:xfrm>
            <a:off x="341491" y="501248"/>
            <a:ext cx="8773036" cy="5483148"/>
          </a:xfrm>
          <a:prstGeom prst="rect">
            <a:avLst/>
          </a:prstGeom>
          <a:ln w="12700">
            <a:miter lim="400000"/>
          </a:ln>
        </p:spPr>
      </p:pic>
    </p:spTree>
    <p:extLst>
      <p:ext uri="{BB962C8B-B14F-4D97-AF65-F5344CB8AC3E}">
        <p14:creationId xmlns:p14="http://schemas.microsoft.com/office/powerpoint/2010/main" val="2512686546"/>
      </p:ext>
    </p:extLst>
  </p:cSld>
  <p:clrMapOvr>
    <a:masterClrMapping/>
  </p:clrMapOvr>
  <p:transition xmlns:p14="http://schemas.microsoft.com/office/powerpoint/2010/main" spd="med"/>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“Dot-bong” Era Begins: </a:t>
            </a:r>
            <a:br>
              <a:rPr lang="en-US" dirty="0" smtClean="0"/>
            </a:br>
            <a:r>
              <a:rPr lang="en-US" dirty="0" smtClean="0"/>
              <a:t>Seattle’s Yale MBAs</a:t>
            </a:r>
            <a:endParaRPr lang="en-US" dirty="0"/>
          </a:p>
        </p:txBody>
      </p:sp>
      <p:pic>
        <p:nvPicPr>
          <p:cNvPr id="19458" name="Picture 2"/>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bwMode="auto">
          <a:xfrm>
            <a:off x="4876800" y="1524000"/>
            <a:ext cx="3755277" cy="49905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228600" y="2514600"/>
            <a:ext cx="4403578" cy="2554545"/>
          </a:xfrm>
          <a:prstGeom prst="rect">
            <a:avLst/>
          </a:prstGeom>
          <a:noFill/>
        </p:spPr>
        <p:txBody>
          <a:bodyPr wrap="none" rtlCol="0">
            <a:spAutoFit/>
          </a:bodyPr>
          <a:lstStyle/>
          <a:p>
            <a:r>
              <a:rPr lang="en-US" sz="3200" dirty="0" smtClean="0"/>
              <a:t>Creators of </a:t>
            </a:r>
          </a:p>
          <a:p>
            <a:r>
              <a:rPr lang="en-US" sz="3200" b="1" i="1" dirty="0" smtClean="0"/>
              <a:t>Privateer Holdings</a:t>
            </a:r>
            <a:r>
              <a:rPr lang="en-US" sz="3200" b="1" dirty="0" smtClean="0"/>
              <a:t>:</a:t>
            </a:r>
          </a:p>
          <a:p>
            <a:r>
              <a:rPr lang="en-US" sz="3200" dirty="0" smtClean="0"/>
              <a:t>The first equity company </a:t>
            </a:r>
          </a:p>
          <a:p>
            <a:r>
              <a:rPr lang="en-US" sz="3200" dirty="0"/>
              <a:t>d</a:t>
            </a:r>
            <a:r>
              <a:rPr lang="en-US" sz="3200" dirty="0" smtClean="0"/>
              <a:t>edicated to the </a:t>
            </a:r>
          </a:p>
          <a:p>
            <a:r>
              <a:rPr lang="en-US" sz="3200" dirty="0" smtClean="0"/>
              <a:t>marijuana industry.</a:t>
            </a:r>
            <a:endParaRPr lang="en-US" sz="3200" dirty="0"/>
          </a:p>
        </p:txBody>
      </p:sp>
      <p:sp>
        <p:nvSpPr>
          <p:cNvPr id="3" name="Footer Placeholder 2"/>
          <p:cNvSpPr>
            <a:spLocks noGrp="1"/>
          </p:cNvSpPr>
          <p:nvPr>
            <p:ph type="ftr" sz="quarter" idx="11"/>
          </p:nvPr>
        </p:nvSpPr>
        <p:spPr/>
        <p:txBody>
          <a:bodyPr/>
          <a:lstStyle/>
          <a:p>
            <a:r>
              <a:rPr lang="en-US" smtClean="0"/>
              <a:t>Copyright SAM and the Slides' Authors. Use with permission. </a:t>
            </a:r>
            <a:endParaRPr lang="en-US" dirty="0"/>
          </a:p>
        </p:txBody>
      </p:sp>
      <p:sp>
        <p:nvSpPr>
          <p:cNvPr id="5" name="Slide Number Placeholder 4"/>
          <p:cNvSpPr>
            <a:spLocks noGrp="1"/>
          </p:cNvSpPr>
          <p:nvPr>
            <p:ph type="sldNum" sz="quarter" idx="12"/>
          </p:nvPr>
        </p:nvSpPr>
        <p:spPr/>
        <p:txBody>
          <a:bodyPr/>
          <a:lstStyle/>
          <a:p>
            <a:fld id="{4226F133-244D-4A4C-B618-CB5A3EE004CC}" type="slidenum">
              <a:rPr lang="en-US" smtClean="0"/>
              <a:pPr/>
              <a:t>59</a:t>
            </a:fld>
            <a:endParaRPr lang="en-US" dirty="0"/>
          </a:p>
        </p:txBody>
      </p:sp>
    </p:spTree>
    <p:extLst>
      <p:ext uri="{BB962C8B-B14F-4D97-AF65-F5344CB8AC3E}">
        <p14:creationId xmlns:p14="http://schemas.microsoft.com/office/powerpoint/2010/main" val="653238330"/>
      </p:ext>
    </p:extLst>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38800" y="274638"/>
            <a:ext cx="3048000" cy="1782762"/>
          </a:xfrm>
          <a:ln w="57150">
            <a:solidFill>
              <a:schemeClr val="tx1"/>
            </a:solidFill>
          </a:ln>
        </p:spPr>
        <p:txBody>
          <a:bodyPr>
            <a:normAutofit fontScale="90000"/>
          </a:bodyPr>
          <a:lstStyle/>
          <a:p>
            <a:r>
              <a:rPr lang="en-US" sz="3600" b="1" dirty="0" smtClean="0"/>
              <a:t>Big MJ benefits from eroding healthy norms</a:t>
            </a:r>
            <a:endParaRPr lang="en-US" sz="3600" b="1" dirty="0"/>
          </a:p>
        </p:txBody>
      </p:sp>
      <p:graphicFrame>
        <p:nvGraphicFramePr>
          <p:cNvPr id="6" name="Object 3"/>
          <p:cNvGraphicFramePr>
            <a:graphicFrameLocks noChangeAspect="1"/>
          </p:cNvGraphicFramePr>
          <p:nvPr/>
        </p:nvGraphicFramePr>
        <p:xfrm>
          <a:off x="533400" y="228600"/>
          <a:ext cx="4876800" cy="6502400"/>
        </p:xfrm>
        <a:graphic>
          <a:graphicData uri="http://schemas.openxmlformats.org/presentationml/2006/ole">
            <mc:AlternateContent xmlns:mc="http://schemas.openxmlformats.org/markup-compatibility/2006">
              <mc:Choice xmlns:v="urn:schemas-microsoft-com:vml" Requires="v">
                <p:oleObj spid="_x0000_s8194" name="Acrobat Document" r:id="rId3" imgW="7400832" imgH="9867690" progId="AcroExch.Document.11">
                  <p:embed/>
                </p:oleObj>
              </mc:Choice>
              <mc:Fallback>
                <p:oleObj name="Acrobat Document" r:id="rId3" imgW="7400832" imgH="9867690" progId="AcroExch.Document.11">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228600"/>
                        <a:ext cx="4876800" cy="650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 name="Left Arrow 6"/>
          <p:cNvSpPr/>
          <p:nvPr/>
        </p:nvSpPr>
        <p:spPr>
          <a:xfrm rot="20991015">
            <a:off x="4730300" y="3670370"/>
            <a:ext cx="1541912" cy="22502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Left Arrow 7"/>
          <p:cNvSpPr/>
          <p:nvPr/>
        </p:nvSpPr>
        <p:spPr>
          <a:xfrm>
            <a:off x="4724400" y="5410200"/>
            <a:ext cx="1506652" cy="18087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Left Arrow 8"/>
          <p:cNvSpPr/>
          <p:nvPr/>
        </p:nvSpPr>
        <p:spPr>
          <a:xfrm rot="20991015">
            <a:off x="2658191" y="3292493"/>
            <a:ext cx="3659633" cy="22502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Left Arrow 9"/>
          <p:cNvSpPr/>
          <p:nvPr/>
        </p:nvSpPr>
        <p:spPr>
          <a:xfrm rot="20991015">
            <a:off x="1700327" y="4821565"/>
            <a:ext cx="4578618" cy="186669"/>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Left Arrow 10"/>
          <p:cNvSpPr/>
          <p:nvPr/>
        </p:nvSpPr>
        <p:spPr>
          <a:xfrm rot="20991015">
            <a:off x="3499903" y="5118963"/>
            <a:ext cx="2764859" cy="18542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6221104" y="2190464"/>
            <a:ext cx="2286000" cy="3524042"/>
          </a:xfrm>
          <a:prstGeom prst="rect">
            <a:avLst/>
          </a:prstGeom>
          <a:noFill/>
        </p:spPr>
        <p:txBody>
          <a:bodyPr wrap="square" rtlCol="0">
            <a:spAutoFit/>
          </a:bodyPr>
          <a:lstStyle/>
          <a:p>
            <a:pPr algn="ctr"/>
            <a:r>
              <a:rPr lang="en-US" sz="2400" u="sng" dirty="0" smtClean="0"/>
              <a:t>“In This Issue…”</a:t>
            </a:r>
          </a:p>
          <a:p>
            <a:endParaRPr lang="en-US" dirty="0"/>
          </a:p>
          <a:p>
            <a:r>
              <a:rPr lang="en-US" dirty="0" smtClean="0"/>
              <a:t>Community branding</a:t>
            </a:r>
          </a:p>
          <a:p>
            <a:endParaRPr lang="en-US" dirty="0"/>
          </a:p>
          <a:p>
            <a:r>
              <a:rPr lang="en-US" dirty="0" smtClean="0"/>
              <a:t>Marijuana delivered to your door</a:t>
            </a:r>
          </a:p>
          <a:p>
            <a:endParaRPr lang="en-US" sz="2500" dirty="0" smtClean="0"/>
          </a:p>
          <a:p>
            <a:r>
              <a:rPr lang="en-US" dirty="0" smtClean="0"/>
              <a:t>Sex and pot advice</a:t>
            </a:r>
          </a:p>
          <a:p>
            <a:endParaRPr lang="en-US" sz="1200" dirty="0" smtClean="0"/>
          </a:p>
          <a:p>
            <a:r>
              <a:rPr lang="en-US" dirty="0" smtClean="0"/>
              <a:t>E-joint trend</a:t>
            </a:r>
          </a:p>
          <a:p>
            <a:endParaRPr lang="en-US" dirty="0"/>
          </a:p>
          <a:p>
            <a:r>
              <a:rPr lang="en-US" dirty="0" smtClean="0"/>
              <a:t>Gummy bears</a:t>
            </a:r>
            <a:endParaRPr lang="en-US" dirty="0"/>
          </a:p>
        </p:txBody>
      </p:sp>
      <p:sp>
        <p:nvSpPr>
          <p:cNvPr id="3" name="Footer Placeholder 2"/>
          <p:cNvSpPr>
            <a:spLocks noGrp="1"/>
          </p:cNvSpPr>
          <p:nvPr>
            <p:ph type="ftr" sz="quarter" idx="11"/>
          </p:nvPr>
        </p:nvSpPr>
        <p:spPr/>
        <p:txBody>
          <a:bodyPr/>
          <a:lstStyle/>
          <a:p>
            <a:r>
              <a:rPr lang="en-US" smtClean="0"/>
              <a:t>Copyright SAM and the Slides' Authors. Use with permission. </a:t>
            </a:r>
            <a:endParaRPr lang="en-US" dirty="0"/>
          </a:p>
        </p:txBody>
      </p:sp>
      <p:sp>
        <p:nvSpPr>
          <p:cNvPr id="4" name="Slide Number Placeholder 3"/>
          <p:cNvSpPr>
            <a:spLocks noGrp="1"/>
          </p:cNvSpPr>
          <p:nvPr>
            <p:ph type="sldNum" sz="quarter" idx="12"/>
          </p:nvPr>
        </p:nvSpPr>
        <p:spPr/>
        <p:txBody>
          <a:bodyPr/>
          <a:lstStyle/>
          <a:p>
            <a:fld id="{4226F133-244D-4A4C-B618-CB5A3EE004CC}" type="slidenum">
              <a:rPr lang="en-US" smtClean="0"/>
              <a:pPr/>
              <a:t>60</a:t>
            </a:fld>
            <a:endParaRPr lang="en-US" dirty="0"/>
          </a:p>
        </p:txBody>
      </p:sp>
    </p:spTree>
    <p:extLst>
      <p:ext uri="{BB962C8B-B14F-4D97-AF65-F5344CB8AC3E}">
        <p14:creationId xmlns:p14="http://schemas.microsoft.com/office/powerpoint/2010/main" val="3917760581"/>
      </p:ext>
    </p:extLst>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617117" y="2463041"/>
            <a:ext cx="1552575" cy="2070100"/>
          </a:xfrm>
          <a:prstGeom prst="rect">
            <a:avLst/>
          </a:prstGeom>
        </p:spPr>
      </p:pic>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34110" y="4545651"/>
            <a:ext cx="2667000" cy="2000250"/>
          </a:xfrm>
          <a:prstGeom prst="rect">
            <a:avLst/>
          </a:prstGeom>
        </p:spPr>
      </p:pic>
      <p:pic>
        <p:nvPicPr>
          <p:cNvPr id="6" name="Picture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096000" y="-117143"/>
            <a:ext cx="1525990" cy="2034653"/>
          </a:xfrm>
          <a:prstGeom prst="rect">
            <a:avLst/>
          </a:prstGeom>
        </p:spPr>
      </p:pic>
      <p:pic>
        <p:nvPicPr>
          <p:cNvPr id="7" name="Picture 6"/>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946938" y="30707"/>
            <a:ext cx="1809750" cy="2413000"/>
          </a:xfrm>
          <a:prstGeom prst="rect">
            <a:avLst/>
          </a:prstGeom>
        </p:spPr>
      </p:pic>
      <p:pic>
        <p:nvPicPr>
          <p:cNvPr id="8" name="Picture 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1110" y="4186876"/>
            <a:ext cx="2038350" cy="2717800"/>
          </a:xfrm>
          <a:prstGeom prst="rect">
            <a:avLst/>
          </a:prstGeom>
        </p:spPr>
      </p:pic>
      <p:pic>
        <p:nvPicPr>
          <p:cNvPr id="9" name="Picture 8"/>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51488" y="4343400"/>
            <a:ext cx="1962150" cy="2616200"/>
          </a:xfrm>
          <a:prstGeom prst="rect">
            <a:avLst/>
          </a:prstGeom>
        </p:spPr>
      </p:pic>
      <p:pic>
        <p:nvPicPr>
          <p:cNvPr id="10" name="Picture 9"/>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564715" y="1524000"/>
            <a:ext cx="2114550" cy="2819400"/>
          </a:xfrm>
          <a:prstGeom prst="rect">
            <a:avLst/>
          </a:prstGeom>
        </p:spPr>
      </p:pic>
      <p:pic>
        <p:nvPicPr>
          <p:cNvPr id="11" name="Picture 10"/>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23457" y="2374900"/>
            <a:ext cx="1581150" cy="2108200"/>
          </a:xfrm>
          <a:prstGeom prst="rect">
            <a:avLst/>
          </a:prstGeom>
        </p:spPr>
      </p:pic>
      <p:pic>
        <p:nvPicPr>
          <p:cNvPr id="12" name="Picture 11"/>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7621990" y="0"/>
            <a:ext cx="1581150" cy="2108200"/>
          </a:xfrm>
          <a:prstGeom prst="rect">
            <a:avLst/>
          </a:prstGeom>
        </p:spPr>
      </p:pic>
      <p:pic>
        <p:nvPicPr>
          <p:cNvPr id="13" name="Picture 12"/>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518188" y="1333500"/>
            <a:ext cx="1428750" cy="1905000"/>
          </a:xfrm>
          <a:prstGeom prst="rect">
            <a:avLst/>
          </a:prstGeom>
        </p:spPr>
      </p:pic>
      <p:pic>
        <p:nvPicPr>
          <p:cNvPr id="14" name="Picture 13"/>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23457" y="23884"/>
            <a:ext cx="1314450" cy="1752600"/>
          </a:xfrm>
          <a:prstGeom prst="rect">
            <a:avLst/>
          </a:prstGeom>
        </p:spPr>
      </p:pic>
      <p:pic>
        <p:nvPicPr>
          <p:cNvPr id="15" name="Picture 14"/>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3169692" y="2300502"/>
            <a:ext cx="2114550" cy="2263916"/>
          </a:xfrm>
          <a:prstGeom prst="rect">
            <a:avLst/>
          </a:prstGeom>
        </p:spPr>
      </p:pic>
      <p:pic>
        <p:nvPicPr>
          <p:cNvPr id="16" name="Picture 15"/>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6800850" y="3498091"/>
            <a:ext cx="2343150" cy="3124200"/>
          </a:xfrm>
          <a:prstGeom prst="rect">
            <a:avLst/>
          </a:prstGeom>
        </p:spPr>
      </p:pic>
      <p:pic>
        <p:nvPicPr>
          <p:cNvPr id="17" name="Picture 16"/>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3352800" y="-60325"/>
            <a:ext cx="2971800" cy="2228850"/>
          </a:xfrm>
          <a:prstGeom prst="rect">
            <a:avLst/>
          </a:prstGeom>
        </p:spPr>
      </p:pic>
      <p:pic>
        <p:nvPicPr>
          <p:cNvPr id="18" name="Picture 17"/>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5053510" y="1777811"/>
            <a:ext cx="1885950" cy="2514600"/>
          </a:xfrm>
          <a:prstGeom prst="rect">
            <a:avLst/>
          </a:prstGeom>
        </p:spPr>
      </p:pic>
    </p:spTree>
    <p:extLst>
      <p:ext uri="{BB962C8B-B14F-4D97-AF65-F5344CB8AC3E}">
        <p14:creationId xmlns:p14="http://schemas.microsoft.com/office/powerpoint/2010/main" val="375170463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9C233FB2-A949-7A42-BC53-727DC174787A}" type="slidenum">
              <a:rPr lang="en-US" smtClean="0"/>
              <a:t>62</a:t>
            </a:fld>
            <a:endParaRPr lang="en-US"/>
          </a:p>
        </p:txBody>
      </p:sp>
      <p:pic>
        <p:nvPicPr>
          <p:cNvPr id="6" name="Picture 5" descr="Screen Shot 2014-04-20 at 10.46.26 AM.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68440" y="-149139"/>
            <a:ext cx="10408782" cy="7623958"/>
          </a:xfrm>
          <a:prstGeom prst="rect">
            <a:avLst/>
          </a:prstGeom>
        </p:spPr>
      </p:pic>
    </p:spTree>
    <p:extLst>
      <p:ext uri="{BB962C8B-B14F-4D97-AF65-F5344CB8AC3E}">
        <p14:creationId xmlns:p14="http://schemas.microsoft.com/office/powerpoint/2010/main" val="134788319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9C233FB2-A949-7A42-BC53-727DC174787A}" type="slidenum">
              <a:rPr lang="en-US" smtClean="0"/>
              <a:t>63</a:t>
            </a:fld>
            <a:endParaRPr lang="en-US"/>
          </a:p>
        </p:txBody>
      </p:sp>
      <p:pic>
        <p:nvPicPr>
          <p:cNvPr id="6" name="Picture 5" descr="Screen Shot 2014-04-20 at 10.47.11 AM.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01279" y="-131393"/>
            <a:ext cx="10268629" cy="7577013"/>
          </a:xfrm>
          <a:prstGeom prst="rect">
            <a:avLst/>
          </a:prstGeom>
        </p:spPr>
      </p:pic>
    </p:spTree>
    <p:extLst>
      <p:ext uri="{BB962C8B-B14F-4D97-AF65-F5344CB8AC3E}">
        <p14:creationId xmlns:p14="http://schemas.microsoft.com/office/powerpoint/2010/main" val="27381799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457200" y="152400"/>
            <a:ext cx="8229600" cy="1143000"/>
          </a:xfrm>
        </p:spPr>
        <p:txBody>
          <a:bodyPr>
            <a:normAutofit fontScale="90000"/>
          </a:bodyPr>
          <a:lstStyle/>
          <a:p>
            <a:r>
              <a:rPr lang="en-US" sz="3200" b="1" dirty="0" smtClean="0">
                <a:solidFill>
                  <a:schemeClr val="tx1"/>
                </a:solidFill>
                <a:latin typeface="Corbel" panose="020B0503020204020204" pitchFamily="34" charset="0"/>
              </a:rPr>
              <a:t>Source of Marijuana* among 12</a:t>
            </a:r>
            <a:r>
              <a:rPr lang="en-US" sz="3200" b="1" baseline="30000" dirty="0" smtClean="0">
                <a:solidFill>
                  <a:schemeClr val="tx1"/>
                </a:solidFill>
                <a:latin typeface="Corbel" panose="020B0503020204020204" pitchFamily="34" charset="0"/>
              </a:rPr>
              <a:t>th</a:t>
            </a:r>
            <a:r>
              <a:rPr lang="en-US" sz="3200" b="1" dirty="0" smtClean="0">
                <a:solidFill>
                  <a:schemeClr val="tx1"/>
                </a:solidFill>
                <a:latin typeface="Corbel" panose="020B0503020204020204" pitchFamily="34" charset="0"/>
              </a:rPr>
              <a:t> Graders in 2012 and 2013, by State Policy</a:t>
            </a:r>
            <a:br>
              <a:rPr lang="en-US" sz="3200" b="1" dirty="0" smtClean="0">
                <a:solidFill>
                  <a:schemeClr val="tx1"/>
                </a:solidFill>
                <a:latin typeface="Corbel" panose="020B0503020204020204" pitchFamily="34" charset="0"/>
              </a:rPr>
            </a:br>
            <a:endParaRPr lang="en-US" sz="3200" b="1" dirty="0">
              <a:solidFill>
                <a:schemeClr val="tx1"/>
              </a:solidFill>
              <a:latin typeface="Corbel" panose="020B0503020204020204" pitchFamily="34" charset="0"/>
            </a:endParaRPr>
          </a:p>
        </p:txBody>
      </p:sp>
      <p:graphicFrame>
        <p:nvGraphicFramePr>
          <p:cNvPr id="8" name="Content Placeholder 3"/>
          <p:cNvGraphicFramePr>
            <a:graphicFrameLocks noGrp="1"/>
          </p:cNvGraphicFramePr>
          <p:nvPr>
            <p:ph idx="1"/>
            <p:extLst>
              <p:ext uri="{D42A27DB-BD31-4B8C-83A1-F6EECF244321}">
                <p14:modId xmlns:p14="http://schemas.microsoft.com/office/powerpoint/2010/main" val="1006753965"/>
              </p:ext>
            </p:extLst>
          </p:nvPr>
        </p:nvGraphicFramePr>
        <p:xfrm>
          <a:off x="533400" y="1371600"/>
          <a:ext cx="8077200" cy="4800600"/>
        </p:xfrm>
        <a:graphic>
          <a:graphicData uri="http://schemas.openxmlformats.org/drawingml/2006/chart">
            <c:chart xmlns:c="http://schemas.openxmlformats.org/drawingml/2006/chart" xmlns:r="http://schemas.openxmlformats.org/officeDocument/2006/relationships" r:id="rId3"/>
          </a:graphicData>
        </a:graphic>
      </p:graphicFrame>
      <p:sp>
        <p:nvSpPr>
          <p:cNvPr id="48133" name="TextBox 4"/>
          <p:cNvSpPr txBox="1">
            <a:spLocks noChangeArrowheads="1"/>
          </p:cNvSpPr>
          <p:nvPr/>
        </p:nvSpPr>
        <p:spPr bwMode="auto">
          <a:xfrm>
            <a:off x="228600" y="6324602"/>
            <a:ext cx="3657600" cy="430887"/>
          </a:xfrm>
          <a:prstGeom prst="rect">
            <a:avLst/>
          </a:prstGeom>
          <a:noFill/>
          <a:ln w="9525">
            <a:noFill/>
            <a:miter lim="800000"/>
            <a:headEnd/>
            <a:tailEnd/>
          </a:ln>
        </p:spPr>
        <p:txBody>
          <a:bodyPr>
            <a:spAutoFit/>
          </a:bodyPr>
          <a:lstStyle/>
          <a:p>
            <a:r>
              <a:rPr lang="en-US" sz="1100" b="1" dirty="0">
                <a:solidFill>
                  <a:schemeClr val="tx1"/>
                </a:solidFill>
                <a:latin typeface="Corbel" panose="020B0503020204020204" pitchFamily="34" charset="0"/>
                <a:cs typeface="Arial" charset="0"/>
              </a:rPr>
              <a:t>*Categories not mutually </a:t>
            </a:r>
            <a:r>
              <a:rPr lang="en-US" sz="1100" b="1" dirty="0" smtClean="0">
                <a:solidFill>
                  <a:schemeClr val="tx1"/>
                </a:solidFill>
                <a:latin typeface="Corbel" panose="020B0503020204020204" pitchFamily="34" charset="0"/>
                <a:cs typeface="Arial" charset="0"/>
              </a:rPr>
              <a:t>exclusive </a:t>
            </a:r>
          </a:p>
          <a:p>
            <a:r>
              <a:rPr lang="en-US" sz="1100" b="1" dirty="0" smtClean="0">
                <a:solidFill>
                  <a:schemeClr val="tx1"/>
                </a:solidFill>
                <a:latin typeface="Corbel" panose="020B0503020204020204" pitchFamily="34" charset="0"/>
                <a:cs typeface="Arial" charset="0"/>
              </a:rPr>
              <a:t>** Statistically significant difference</a:t>
            </a:r>
            <a:endParaRPr lang="en-US" sz="1100" b="1" dirty="0">
              <a:solidFill>
                <a:schemeClr val="tx1"/>
              </a:solidFill>
              <a:latin typeface="Corbel" panose="020B0503020204020204" pitchFamily="34" charset="0"/>
              <a:cs typeface="Arial" charset="0"/>
            </a:endParaRPr>
          </a:p>
        </p:txBody>
      </p:sp>
      <p:sp>
        <p:nvSpPr>
          <p:cNvPr id="6" name="Footer Placeholder 3"/>
          <p:cNvSpPr>
            <a:spLocks noGrp="1"/>
          </p:cNvSpPr>
          <p:nvPr>
            <p:ph type="ftr" sz="quarter" idx="10"/>
          </p:nvPr>
        </p:nvSpPr>
        <p:spPr>
          <a:xfrm>
            <a:off x="685800" y="6324600"/>
            <a:ext cx="7772400" cy="533400"/>
          </a:xfrm>
          <a:noFill/>
        </p:spPr>
        <p:txBody>
          <a:bodyPr/>
          <a:lstStyle/>
          <a:p>
            <a:pPr algn="r"/>
            <a:r>
              <a:rPr lang="en-US" sz="1400" dirty="0" smtClean="0">
                <a:solidFill>
                  <a:schemeClr val="tx1"/>
                </a:solidFill>
                <a:latin typeface="Corbel" panose="020B0503020204020204" pitchFamily="34" charset="0"/>
              </a:rPr>
              <a:t>SOURCE: University of Michigan, 2013 Monitoring the Future Study</a:t>
            </a:r>
          </a:p>
        </p:txBody>
      </p:sp>
      <p:sp>
        <p:nvSpPr>
          <p:cNvPr id="7" name="Line 26"/>
          <p:cNvSpPr>
            <a:spLocks noChangeShapeType="1"/>
          </p:cNvSpPr>
          <p:nvPr/>
        </p:nvSpPr>
        <p:spPr bwMode="auto">
          <a:xfrm>
            <a:off x="-6571" y="1295400"/>
            <a:ext cx="9150571" cy="0"/>
          </a:xfrm>
          <a:prstGeom prst="line">
            <a:avLst/>
          </a:prstGeom>
          <a:noFill/>
          <a:ln w="57150">
            <a:solidFill>
              <a:srgbClr val="FF0000"/>
            </a:solidFill>
            <a:round/>
            <a:headEnd/>
            <a:tailEnd/>
          </a:ln>
          <a:effectLst/>
        </p:spPr>
        <p:txBody>
          <a:bodyPr wrap="none" lIns="80483" tIns="40287" rIns="80483" bIns="40287" anchor="ctr"/>
          <a:lstStyle/>
          <a:p>
            <a:pPr algn="ctr" defTabSz="401810" fontAlgn="auto">
              <a:lnSpc>
                <a:spcPct val="85000"/>
              </a:lnSpc>
              <a:spcBef>
                <a:spcPts val="0"/>
              </a:spcBef>
              <a:spcAft>
                <a:spcPts val="0"/>
              </a:spcAft>
            </a:pPr>
            <a:endParaRPr lang="en-US" sz="3400" i="0" dirty="0">
              <a:solidFill>
                <a:srgbClr val="FFFFFF"/>
              </a:solidFill>
              <a:latin typeface="Corbel" pitchFamily="34" charset="0"/>
              <a:ea typeface="ＭＳ Ｐゴシック" charset="-128"/>
              <a:sym typeface="Gill Sans" charset="0"/>
            </a:endParaRPr>
          </a:p>
        </p:txBody>
      </p:sp>
    </p:spTree>
    <p:extLst>
      <p:ext uri="{BB962C8B-B14F-4D97-AF65-F5344CB8AC3E}">
        <p14:creationId xmlns:p14="http://schemas.microsoft.com/office/powerpoint/2010/main" val="24863811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 name="Straight Connector 20"/>
          <p:cNvCxnSpPr/>
          <p:nvPr/>
        </p:nvCxnSpPr>
        <p:spPr bwMode="auto">
          <a:xfrm>
            <a:off x="711200" y="3886200"/>
            <a:ext cx="6096000" cy="0"/>
          </a:xfrm>
          <a:prstGeom prst="line">
            <a:avLst/>
          </a:prstGeom>
          <a:solidFill>
            <a:schemeClr val="accent1"/>
          </a:solidFill>
          <a:ln w="38100" cap="flat" cmpd="sng" algn="ctr">
            <a:solidFill>
              <a:srgbClr val="FF0000"/>
            </a:solidFill>
            <a:prstDash val="sysDot"/>
            <a:round/>
            <a:headEnd type="none" w="med" len="med"/>
            <a:tailEnd type="none" w="med" len="med"/>
          </a:ln>
          <a:effectLst/>
        </p:spPr>
      </p:cxnSp>
      <p:sp>
        <p:nvSpPr>
          <p:cNvPr id="5" name="Text Box 6"/>
          <p:cNvSpPr txBox="1">
            <a:spLocks noChangeArrowheads="1"/>
          </p:cNvSpPr>
          <p:nvPr/>
        </p:nvSpPr>
        <p:spPr bwMode="auto">
          <a:xfrm>
            <a:off x="1828800" y="6519446"/>
            <a:ext cx="7620000" cy="338554"/>
          </a:xfrm>
          <a:prstGeom prst="rect">
            <a:avLst/>
          </a:prstGeom>
          <a:noFill/>
          <a:ln w="9525">
            <a:noFill/>
            <a:miter lim="800000"/>
            <a:headEnd/>
            <a:tailEnd/>
          </a:ln>
          <a:effectLst/>
        </p:spPr>
        <p:txBody>
          <a:bodyPr>
            <a:spAutoFit/>
          </a:bodyPr>
          <a:lstStyle/>
          <a:p>
            <a:r>
              <a:rPr lang="en-US" sz="1600" b="1" dirty="0" err="1" smtClean="0">
                <a:solidFill>
                  <a:srgbClr val="000000"/>
                </a:solidFill>
                <a:latin typeface="Corbel" panose="020B0503020204020204" pitchFamily="34" charset="0"/>
                <a:cs typeface="Times New Roman" pitchFamily="18" charset="0"/>
              </a:rPr>
              <a:t>Cerda</a:t>
            </a:r>
            <a:r>
              <a:rPr lang="en-US" sz="1600" b="1" dirty="0" smtClean="0">
                <a:solidFill>
                  <a:srgbClr val="000000"/>
                </a:solidFill>
                <a:latin typeface="Corbel" panose="020B0503020204020204" pitchFamily="34" charset="0"/>
                <a:cs typeface="Times New Roman" pitchFamily="18" charset="0"/>
              </a:rPr>
              <a:t> M et al. Drug and Alcohol Dependence  2012; 120: 22 – 27.</a:t>
            </a:r>
          </a:p>
        </p:txBody>
      </p:sp>
      <p:sp>
        <p:nvSpPr>
          <p:cNvPr id="7" name="Rectangle 3"/>
          <p:cNvSpPr>
            <a:spLocks noChangeArrowheads="1"/>
          </p:cNvSpPr>
          <p:nvPr/>
        </p:nvSpPr>
        <p:spPr bwMode="auto">
          <a:xfrm>
            <a:off x="982134" y="6019800"/>
            <a:ext cx="7076457" cy="738664"/>
          </a:xfrm>
          <a:prstGeom prst="rect">
            <a:avLst/>
          </a:prstGeom>
          <a:noFill/>
          <a:ln w="9525">
            <a:noFill/>
            <a:miter lim="800000"/>
            <a:headEnd/>
            <a:tailEnd/>
          </a:ln>
          <a:effectLst/>
        </p:spPr>
        <p:txBody>
          <a:bodyPr vert="horz" wrap="none" lIns="0" tIns="0" rIns="0" bIns="0" numCol="1" anchor="ctr" anchorCtr="0" compatLnSpc="1">
            <a:prstTxWarp prst="textNoShape">
              <a:avLst/>
            </a:prstTxWarp>
            <a:spAutoFit/>
          </a:bodyPr>
          <a:lstStyle/>
          <a:p>
            <a:endParaRPr lang="en-US" sz="1600" b="1" i="0" dirty="0" smtClean="0">
              <a:solidFill>
                <a:srgbClr val="000000"/>
              </a:solidFill>
              <a:latin typeface="Corbel" panose="020B0503020204020204" pitchFamily="34" charset="0"/>
              <a:ea typeface="Arial Unicode MS" pitchFamily="34" charset="-128"/>
              <a:cs typeface="Arial Unicode MS" pitchFamily="34" charset="-128"/>
            </a:endParaRPr>
          </a:p>
          <a:p>
            <a:pPr lvl="1" eaLnBrk="0" hangingPunct="0"/>
            <a:r>
              <a:rPr lang="en-US" sz="1600" b="1" i="0" dirty="0" smtClean="0">
                <a:solidFill>
                  <a:srgbClr val="000000"/>
                </a:solidFill>
                <a:latin typeface="Corbel" panose="020B0503020204020204" pitchFamily="34" charset="0"/>
                <a:ea typeface="Arial Unicode MS" pitchFamily="34" charset="-128"/>
                <a:cs typeface="Times New Roman" pitchFamily="18" charset="0"/>
              </a:rPr>
              <a:t>NESARC: National Epidemiologic Survey on Alcohol and Related Conditions</a:t>
            </a:r>
          </a:p>
          <a:p>
            <a:pPr eaLnBrk="0" hangingPunct="0"/>
            <a:endParaRPr lang="en-US" sz="1600" b="1" i="0" dirty="0" smtClean="0">
              <a:solidFill>
                <a:srgbClr val="000000"/>
              </a:solidFill>
              <a:latin typeface="Corbel" panose="020B0503020204020204" pitchFamily="34" charset="0"/>
            </a:endParaRPr>
          </a:p>
        </p:txBody>
      </p:sp>
      <p:graphicFrame>
        <p:nvGraphicFramePr>
          <p:cNvPr id="6" name="Chart 5"/>
          <p:cNvGraphicFramePr/>
          <p:nvPr>
            <p:extLst>
              <p:ext uri="{D42A27DB-BD31-4B8C-83A1-F6EECF244321}">
                <p14:modId xmlns:p14="http://schemas.microsoft.com/office/powerpoint/2010/main" val="2376351439"/>
              </p:ext>
            </p:extLst>
          </p:nvPr>
        </p:nvGraphicFramePr>
        <p:xfrm>
          <a:off x="372534" y="1371600"/>
          <a:ext cx="6486273" cy="4876800"/>
        </p:xfrm>
        <a:graphic>
          <a:graphicData uri="http://schemas.openxmlformats.org/drawingml/2006/chart">
            <c:chart xmlns:c="http://schemas.openxmlformats.org/drawingml/2006/chart" xmlns:r="http://schemas.openxmlformats.org/officeDocument/2006/relationships" r:id="rId2"/>
          </a:graphicData>
        </a:graphic>
      </p:graphicFrame>
      <p:pic>
        <p:nvPicPr>
          <p:cNvPr id="8"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723467" y="1919102"/>
            <a:ext cx="3251200" cy="1890898"/>
          </a:xfrm>
          <a:prstGeom prst="rect">
            <a:avLst/>
          </a:prstGeom>
          <a:noFill/>
        </p:spPr>
      </p:pic>
      <p:sp>
        <p:nvSpPr>
          <p:cNvPr id="9" name="Text Box 3"/>
          <p:cNvSpPr txBox="1">
            <a:spLocks noChangeArrowheads="1"/>
          </p:cNvSpPr>
          <p:nvPr/>
        </p:nvSpPr>
        <p:spPr bwMode="auto">
          <a:xfrm>
            <a:off x="3014135" y="1445670"/>
            <a:ext cx="9143999" cy="544765"/>
          </a:xfrm>
          <a:prstGeom prst="rect">
            <a:avLst/>
          </a:prstGeom>
          <a:noFill/>
          <a:ln w="9525">
            <a:noFill/>
            <a:miter lim="800000"/>
            <a:headEnd/>
            <a:tailEnd/>
          </a:ln>
          <a:effectLst/>
        </p:spPr>
        <p:txBody>
          <a:bodyPr wrap="square">
            <a:spAutoFit/>
          </a:bodyPr>
          <a:lstStyle/>
          <a:p>
            <a:pPr algn="ctr">
              <a:lnSpc>
                <a:spcPct val="80000"/>
              </a:lnSpc>
            </a:pPr>
            <a:r>
              <a:rPr lang="en-US" sz="1800" b="1" i="0" dirty="0" smtClean="0">
                <a:solidFill>
                  <a:srgbClr val="000000"/>
                </a:solidFill>
                <a:latin typeface="Corbel" panose="020B0503020204020204" pitchFamily="34" charset="0"/>
                <a:cs typeface="Times New Roman" pitchFamily="18" charset="0"/>
              </a:rPr>
              <a:t>Map of States that Legalized </a:t>
            </a:r>
          </a:p>
          <a:p>
            <a:pPr algn="ctr">
              <a:lnSpc>
                <a:spcPct val="80000"/>
              </a:lnSpc>
            </a:pPr>
            <a:r>
              <a:rPr lang="en-US" sz="1800" b="1" i="0" dirty="0" smtClean="0">
                <a:solidFill>
                  <a:srgbClr val="000000"/>
                </a:solidFill>
                <a:latin typeface="Corbel" panose="020B0503020204020204" pitchFamily="34" charset="0"/>
                <a:cs typeface="Times New Roman" pitchFamily="18" charset="0"/>
              </a:rPr>
              <a:t>Medical Marijuana by 2004</a:t>
            </a:r>
          </a:p>
        </p:txBody>
      </p:sp>
      <p:sp>
        <p:nvSpPr>
          <p:cNvPr id="14" name="TextBox 13"/>
          <p:cNvSpPr txBox="1"/>
          <p:nvPr/>
        </p:nvSpPr>
        <p:spPr>
          <a:xfrm>
            <a:off x="7442521" y="3810001"/>
            <a:ext cx="1577175" cy="461665"/>
          </a:xfrm>
          <a:prstGeom prst="rect">
            <a:avLst/>
          </a:prstGeom>
          <a:noFill/>
        </p:spPr>
        <p:txBody>
          <a:bodyPr wrap="none" rtlCol="0">
            <a:spAutoFit/>
          </a:bodyPr>
          <a:lstStyle/>
          <a:p>
            <a:r>
              <a:rPr lang="en-US" sz="1200" dirty="0" smtClean="0">
                <a:solidFill>
                  <a:srgbClr val="000000"/>
                </a:solidFill>
                <a:latin typeface="Corbel" panose="020B0503020204020204" pitchFamily="34" charset="0"/>
                <a:cs typeface="Times New Roman" pitchFamily="18" charset="0"/>
              </a:rPr>
              <a:t>passed laws legalizing</a:t>
            </a:r>
          </a:p>
          <a:p>
            <a:r>
              <a:rPr lang="en-US" sz="1200" dirty="0" smtClean="0">
                <a:solidFill>
                  <a:srgbClr val="000000"/>
                </a:solidFill>
                <a:latin typeface="Corbel" panose="020B0503020204020204" pitchFamily="34" charset="0"/>
                <a:cs typeface="Times New Roman" pitchFamily="18" charset="0"/>
              </a:rPr>
              <a:t>  medical MJ</a:t>
            </a:r>
            <a:endParaRPr lang="en-US" sz="1200" dirty="0">
              <a:solidFill>
                <a:srgbClr val="000000"/>
              </a:solidFill>
              <a:latin typeface="Corbel" panose="020B0503020204020204" pitchFamily="34" charset="0"/>
              <a:cs typeface="Times New Roman" pitchFamily="18" charset="0"/>
            </a:endParaRPr>
          </a:p>
        </p:txBody>
      </p:sp>
      <p:sp>
        <p:nvSpPr>
          <p:cNvPr id="16" name="Rectangle 15"/>
          <p:cNvSpPr/>
          <p:nvPr/>
        </p:nvSpPr>
        <p:spPr bwMode="auto">
          <a:xfrm>
            <a:off x="7281333" y="3900714"/>
            <a:ext cx="135467" cy="152400"/>
          </a:xfrm>
          <a:prstGeom prst="rect">
            <a:avLst/>
          </a:prstGeom>
          <a:solidFill>
            <a:schemeClr val="tx1">
              <a:lumMod val="50000"/>
              <a:lumOff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en-US" sz="1800" i="0" smtClean="0">
              <a:solidFill>
                <a:srgbClr val="000000"/>
              </a:solidFill>
              <a:latin typeface="Corbel" panose="020B0503020204020204" pitchFamily="34" charset="0"/>
            </a:endParaRPr>
          </a:p>
        </p:txBody>
      </p:sp>
      <p:sp>
        <p:nvSpPr>
          <p:cNvPr id="17" name="TextBox 16"/>
          <p:cNvSpPr txBox="1"/>
          <p:nvPr/>
        </p:nvSpPr>
        <p:spPr>
          <a:xfrm rot="16200000">
            <a:off x="-381011" y="3288257"/>
            <a:ext cx="1293518" cy="369332"/>
          </a:xfrm>
          <a:prstGeom prst="rect">
            <a:avLst/>
          </a:prstGeom>
          <a:noFill/>
        </p:spPr>
        <p:txBody>
          <a:bodyPr wrap="none" rtlCol="0">
            <a:spAutoFit/>
          </a:bodyPr>
          <a:lstStyle/>
          <a:p>
            <a:r>
              <a:rPr lang="en-US" sz="1800" b="1" i="0" dirty="0" smtClean="0">
                <a:solidFill>
                  <a:srgbClr val="000000"/>
                </a:solidFill>
                <a:latin typeface="Corbel" panose="020B0503020204020204" pitchFamily="34" charset="0"/>
              </a:rPr>
              <a:t>Odds Ratio</a:t>
            </a:r>
            <a:endParaRPr lang="en-US" sz="1800" b="1" i="0" dirty="0">
              <a:solidFill>
                <a:srgbClr val="000000"/>
              </a:solidFill>
              <a:latin typeface="Corbel" panose="020B0503020204020204" pitchFamily="34" charset="0"/>
            </a:endParaRPr>
          </a:p>
        </p:txBody>
      </p:sp>
      <p:sp>
        <p:nvSpPr>
          <p:cNvPr id="18" name="Rectangle 17"/>
          <p:cNvSpPr/>
          <p:nvPr/>
        </p:nvSpPr>
        <p:spPr>
          <a:xfrm>
            <a:off x="237067" y="115872"/>
            <a:ext cx="8466667" cy="1650708"/>
          </a:xfrm>
          <a:prstGeom prst="rect">
            <a:avLst/>
          </a:prstGeom>
        </p:spPr>
        <p:txBody>
          <a:bodyPr wrap="square">
            <a:spAutoFit/>
          </a:bodyPr>
          <a:lstStyle/>
          <a:p>
            <a:pPr algn="ctr">
              <a:lnSpc>
                <a:spcPct val="90000"/>
              </a:lnSpc>
            </a:pPr>
            <a:r>
              <a:rPr lang="en-US" sz="2800" b="1" i="0" dirty="0" smtClean="0">
                <a:solidFill>
                  <a:schemeClr val="tx1"/>
                </a:solidFill>
                <a:latin typeface="Corbel" panose="020B0503020204020204" pitchFamily="34" charset="0"/>
                <a:cs typeface="Times New Roman" pitchFamily="18" charset="0"/>
              </a:rPr>
              <a:t>States that Legalized Marijuana Use For Medical Purposes Have Significantly Higher Rates Of Marijuana Use and of Marijuana Abuse and Dependence</a:t>
            </a:r>
            <a:endParaRPr lang="en-US" sz="2800" b="1" i="0" dirty="0">
              <a:solidFill>
                <a:schemeClr val="tx1"/>
              </a:solidFill>
              <a:latin typeface="Corbel" panose="020B0503020204020204" pitchFamily="34" charset="0"/>
              <a:cs typeface="Times New Roman" pitchFamily="18" charset="0"/>
            </a:endParaRPr>
          </a:p>
        </p:txBody>
      </p:sp>
      <p:sp>
        <p:nvSpPr>
          <p:cNvPr id="15" name="Line 26"/>
          <p:cNvSpPr>
            <a:spLocks noChangeShapeType="1"/>
          </p:cNvSpPr>
          <p:nvPr/>
        </p:nvSpPr>
        <p:spPr bwMode="auto">
          <a:xfrm>
            <a:off x="-6571" y="1371600"/>
            <a:ext cx="9150571" cy="0"/>
          </a:xfrm>
          <a:prstGeom prst="line">
            <a:avLst/>
          </a:prstGeom>
          <a:noFill/>
          <a:ln w="57150">
            <a:solidFill>
              <a:srgbClr val="FF0000"/>
            </a:solidFill>
            <a:round/>
            <a:headEnd/>
            <a:tailEnd/>
          </a:ln>
          <a:effectLst/>
        </p:spPr>
        <p:txBody>
          <a:bodyPr wrap="none" lIns="80483" tIns="40287" rIns="80483" bIns="40287" anchor="ctr"/>
          <a:lstStyle/>
          <a:p>
            <a:pPr algn="ctr" defTabSz="401810" fontAlgn="auto">
              <a:lnSpc>
                <a:spcPct val="85000"/>
              </a:lnSpc>
              <a:spcBef>
                <a:spcPts val="0"/>
              </a:spcBef>
              <a:spcAft>
                <a:spcPts val="0"/>
              </a:spcAft>
            </a:pPr>
            <a:endParaRPr lang="en-US" sz="3400" i="0" dirty="0">
              <a:solidFill>
                <a:srgbClr val="FFFFFF"/>
              </a:solidFill>
              <a:latin typeface="Corbel" pitchFamily="34" charset="0"/>
              <a:ea typeface="ＭＳ Ｐゴシック" charset="-128"/>
              <a:sym typeface="Gill Sans" charset="0"/>
            </a:endParaRPr>
          </a:p>
        </p:txBody>
      </p:sp>
    </p:spTree>
    <p:extLst>
      <p:ext uri="{BB962C8B-B14F-4D97-AF65-F5344CB8AC3E}">
        <p14:creationId xmlns:p14="http://schemas.microsoft.com/office/powerpoint/2010/main" val="26771360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6470" name="Picture 6"/>
          <p:cNvPicPr>
            <a:picLocks noChangeAspect="1" noChangeArrowheads="1"/>
          </p:cNvPicPr>
          <p:nvPr/>
        </p:nvPicPr>
        <p:blipFill>
          <a:blip r:embed="rId2" cstate="print"/>
          <a:srcRect/>
          <a:stretch>
            <a:fillRect/>
          </a:stretch>
        </p:blipFill>
        <p:spPr bwMode="auto">
          <a:xfrm>
            <a:off x="508000" y="1447800"/>
            <a:ext cx="8297333" cy="5429250"/>
          </a:xfrm>
          <a:prstGeom prst="rect">
            <a:avLst/>
          </a:prstGeom>
          <a:noFill/>
          <a:ln w="9525">
            <a:noFill/>
            <a:miter lim="800000"/>
            <a:headEnd/>
            <a:tailEnd/>
          </a:ln>
        </p:spPr>
      </p:pic>
      <p:sp>
        <p:nvSpPr>
          <p:cNvPr id="7" name="TextBox 6"/>
          <p:cNvSpPr txBox="1"/>
          <p:nvPr/>
        </p:nvSpPr>
        <p:spPr>
          <a:xfrm>
            <a:off x="328190" y="2139118"/>
            <a:ext cx="461665" cy="3728282"/>
          </a:xfrm>
          <a:prstGeom prst="rect">
            <a:avLst/>
          </a:prstGeom>
          <a:solidFill>
            <a:schemeClr val="bg1"/>
          </a:solidFill>
        </p:spPr>
        <p:txBody>
          <a:bodyPr vert="vert270" wrap="none" rtlCol="0">
            <a:spAutoFit/>
          </a:bodyPr>
          <a:lstStyle/>
          <a:p>
            <a:r>
              <a:rPr lang="en-US" sz="1800" b="1" i="0" dirty="0" smtClean="0">
                <a:solidFill>
                  <a:schemeClr val="tx1"/>
                </a:solidFill>
                <a:latin typeface="Corbel" panose="020B0503020204020204" pitchFamily="34" charset="0"/>
                <a:cs typeface="Times New Roman" pitchFamily="18" charset="0"/>
              </a:rPr>
              <a:t>Proportion of MJ Positive Drivers (%)  </a:t>
            </a:r>
            <a:endParaRPr lang="en-US" sz="1800" b="1" i="0" dirty="0">
              <a:solidFill>
                <a:schemeClr val="tx1"/>
              </a:solidFill>
              <a:latin typeface="Corbel" panose="020B0503020204020204" pitchFamily="34" charset="0"/>
              <a:cs typeface="Times New Roman" pitchFamily="18" charset="0"/>
            </a:endParaRPr>
          </a:p>
        </p:txBody>
      </p:sp>
      <p:cxnSp>
        <p:nvCxnSpPr>
          <p:cNvPr id="14" name="Straight Connector 13"/>
          <p:cNvCxnSpPr/>
          <p:nvPr/>
        </p:nvCxnSpPr>
        <p:spPr bwMode="auto">
          <a:xfrm>
            <a:off x="7620000" y="1752601"/>
            <a:ext cx="0" cy="5198477"/>
          </a:xfrm>
          <a:prstGeom prst="line">
            <a:avLst/>
          </a:prstGeom>
          <a:solidFill>
            <a:schemeClr val="accent1"/>
          </a:solidFill>
          <a:ln w="57150" cap="flat" cmpd="sng" algn="ctr">
            <a:solidFill>
              <a:schemeClr val="accent1"/>
            </a:solidFill>
            <a:prstDash val="sysDash"/>
            <a:round/>
            <a:headEnd type="none" w="med" len="med"/>
            <a:tailEnd type="none" w="med" len="med"/>
          </a:ln>
          <a:effectLst/>
        </p:spPr>
      </p:cxnSp>
      <p:sp>
        <p:nvSpPr>
          <p:cNvPr id="6" name="Rectangle 5"/>
          <p:cNvSpPr/>
          <p:nvPr/>
        </p:nvSpPr>
        <p:spPr>
          <a:xfrm>
            <a:off x="101600" y="76201"/>
            <a:ext cx="8940802" cy="1201867"/>
          </a:xfrm>
          <a:prstGeom prst="rect">
            <a:avLst/>
          </a:prstGeom>
        </p:spPr>
        <p:txBody>
          <a:bodyPr wrap="square">
            <a:spAutoFit/>
          </a:bodyPr>
          <a:lstStyle/>
          <a:p>
            <a:pPr algn="ctr">
              <a:lnSpc>
                <a:spcPct val="85000"/>
              </a:lnSpc>
            </a:pPr>
            <a:r>
              <a:rPr lang="en-US" sz="2800" dirty="0" smtClean="0">
                <a:solidFill>
                  <a:schemeClr val="tx1"/>
                </a:solidFill>
                <a:latin typeface="Corbel" panose="020B0503020204020204" pitchFamily="34" charset="0"/>
                <a:cs typeface="Times New Roman" pitchFamily="18" charset="0"/>
              </a:rPr>
              <a:t>Proportion </a:t>
            </a:r>
            <a:r>
              <a:rPr lang="en-US" sz="2800" dirty="0" smtClean="0">
                <a:solidFill>
                  <a:schemeClr val="tx1"/>
                </a:solidFill>
                <a:latin typeface="Corbel" panose="020B0503020204020204" pitchFamily="34" charset="0"/>
                <a:cs typeface="Times New Roman" pitchFamily="18" charset="0"/>
              </a:rPr>
              <a:t>Of Fatal Crash Drivers MJ-Positive In Colorado and </a:t>
            </a:r>
          </a:p>
          <a:p>
            <a:pPr algn="ctr">
              <a:lnSpc>
                <a:spcPct val="85000"/>
              </a:lnSpc>
            </a:pPr>
            <a:r>
              <a:rPr lang="en-US" sz="2800" dirty="0" smtClean="0">
                <a:solidFill>
                  <a:schemeClr val="tx1"/>
                </a:solidFill>
                <a:latin typeface="Corbel" panose="020B0503020204020204" pitchFamily="34" charset="0"/>
                <a:cs typeface="Times New Roman" pitchFamily="18" charset="0"/>
              </a:rPr>
              <a:t>34 States Without Medical MJ, 1994-2011</a:t>
            </a:r>
            <a:endParaRPr lang="en-US" sz="2800" dirty="0">
              <a:solidFill>
                <a:schemeClr val="tx1"/>
              </a:solidFill>
              <a:latin typeface="Corbel" panose="020B0503020204020204" pitchFamily="34" charset="0"/>
              <a:cs typeface="Times New Roman" pitchFamily="18" charset="0"/>
            </a:endParaRPr>
          </a:p>
        </p:txBody>
      </p:sp>
      <p:sp>
        <p:nvSpPr>
          <p:cNvPr id="15" name="Rectangle 14"/>
          <p:cNvSpPr/>
          <p:nvPr/>
        </p:nvSpPr>
        <p:spPr>
          <a:xfrm>
            <a:off x="2336800" y="6553200"/>
            <a:ext cx="6807200" cy="338554"/>
          </a:xfrm>
          <a:prstGeom prst="rect">
            <a:avLst/>
          </a:prstGeom>
          <a:solidFill>
            <a:schemeClr val="bg1"/>
          </a:solidFill>
        </p:spPr>
        <p:txBody>
          <a:bodyPr wrap="square">
            <a:spAutoFit/>
          </a:bodyPr>
          <a:lstStyle/>
          <a:p>
            <a:r>
              <a:rPr lang="en-US" sz="1600" dirty="0" err="1" smtClean="0">
                <a:solidFill>
                  <a:schemeClr val="tx1"/>
                </a:solidFill>
                <a:latin typeface="Corbel" panose="020B0503020204020204" pitchFamily="34" charset="0"/>
              </a:rPr>
              <a:t>Salomonsen-Sautel</a:t>
            </a:r>
            <a:r>
              <a:rPr lang="en-US" sz="1600" dirty="0" smtClean="0">
                <a:solidFill>
                  <a:schemeClr val="tx1"/>
                </a:solidFill>
                <a:latin typeface="Corbel" panose="020B0503020204020204" pitchFamily="34" charset="0"/>
              </a:rPr>
              <a:t> S et al., Drug and Alcohol Dependence 2014.</a:t>
            </a:r>
            <a:endParaRPr lang="en-US" sz="1600" dirty="0">
              <a:solidFill>
                <a:schemeClr val="tx1"/>
              </a:solidFill>
              <a:latin typeface="Corbel" panose="020B0503020204020204" pitchFamily="34" charset="0"/>
            </a:endParaRPr>
          </a:p>
        </p:txBody>
      </p:sp>
      <p:sp>
        <p:nvSpPr>
          <p:cNvPr id="17" name="TextBox 16"/>
          <p:cNvSpPr txBox="1"/>
          <p:nvPr/>
        </p:nvSpPr>
        <p:spPr>
          <a:xfrm>
            <a:off x="4584947" y="5867400"/>
            <a:ext cx="582211" cy="338554"/>
          </a:xfrm>
          <a:prstGeom prst="rect">
            <a:avLst/>
          </a:prstGeom>
          <a:noFill/>
        </p:spPr>
        <p:txBody>
          <a:bodyPr wrap="none" rtlCol="0">
            <a:spAutoFit/>
          </a:bodyPr>
          <a:lstStyle/>
          <a:p>
            <a:r>
              <a:rPr lang="en-US" sz="1600" b="1" i="0" dirty="0" smtClean="0">
                <a:solidFill>
                  <a:schemeClr val="tx1"/>
                </a:solidFill>
                <a:latin typeface="Corbel" panose="020B0503020204020204" pitchFamily="34" charset="0"/>
              </a:rPr>
              <a:t>Year</a:t>
            </a:r>
            <a:endParaRPr lang="en-US" sz="1600" b="1" i="0" dirty="0">
              <a:solidFill>
                <a:schemeClr val="tx1"/>
              </a:solidFill>
              <a:latin typeface="Corbel" panose="020B0503020204020204" pitchFamily="34" charset="0"/>
            </a:endParaRPr>
          </a:p>
        </p:txBody>
      </p:sp>
      <p:cxnSp>
        <p:nvCxnSpPr>
          <p:cNvPr id="29" name="Straight Arrow Connector 28"/>
          <p:cNvCxnSpPr/>
          <p:nvPr/>
        </p:nvCxnSpPr>
        <p:spPr bwMode="auto">
          <a:xfrm>
            <a:off x="5723467" y="2743200"/>
            <a:ext cx="1828800" cy="304800"/>
          </a:xfrm>
          <a:prstGeom prst="straightConnector1">
            <a:avLst/>
          </a:prstGeom>
          <a:solidFill>
            <a:schemeClr val="accent1"/>
          </a:solidFill>
          <a:ln w="76200" cap="flat" cmpd="sng" algn="ctr">
            <a:solidFill>
              <a:srgbClr val="FF0000"/>
            </a:solidFill>
            <a:prstDash val="solid"/>
            <a:round/>
            <a:headEnd type="none" w="med" len="med"/>
            <a:tailEnd type="triangle" w="med" len="med"/>
          </a:ln>
          <a:effectLst/>
        </p:spPr>
      </p:cxnSp>
      <p:sp>
        <p:nvSpPr>
          <p:cNvPr id="16" name="Rectangle 15"/>
          <p:cNvSpPr/>
          <p:nvPr/>
        </p:nvSpPr>
        <p:spPr>
          <a:xfrm>
            <a:off x="3826935" y="2376831"/>
            <a:ext cx="3183465" cy="1251881"/>
          </a:xfrm>
          <a:prstGeom prst="rect">
            <a:avLst/>
          </a:prstGeom>
        </p:spPr>
        <p:txBody>
          <a:bodyPr wrap="square">
            <a:spAutoFit/>
          </a:bodyPr>
          <a:lstStyle/>
          <a:p>
            <a:pPr>
              <a:lnSpc>
                <a:spcPct val="85000"/>
              </a:lnSpc>
            </a:pPr>
            <a:r>
              <a:rPr lang="en-US" sz="2200" b="1" i="0" dirty="0" smtClean="0">
                <a:solidFill>
                  <a:srgbClr val="0033CC"/>
                </a:solidFill>
                <a:latin typeface="Corbel" panose="020B0503020204020204" pitchFamily="34" charset="0"/>
                <a:cs typeface="Times New Roman" pitchFamily="18" charset="0"/>
              </a:rPr>
              <a:t>Date of widespread Medical MJ implementation in Colorado (2009)</a:t>
            </a:r>
            <a:endParaRPr lang="en-US" sz="2200" b="1" i="0" dirty="0">
              <a:solidFill>
                <a:srgbClr val="0033CC"/>
              </a:solidFill>
              <a:latin typeface="Corbel" panose="020B0503020204020204" pitchFamily="34" charset="0"/>
              <a:cs typeface="Times New Roman" pitchFamily="18" charset="0"/>
            </a:endParaRPr>
          </a:p>
        </p:txBody>
      </p:sp>
      <p:sp>
        <p:nvSpPr>
          <p:cNvPr id="12" name="Line 26"/>
          <p:cNvSpPr>
            <a:spLocks noChangeShapeType="1"/>
          </p:cNvSpPr>
          <p:nvPr/>
        </p:nvSpPr>
        <p:spPr bwMode="auto">
          <a:xfrm>
            <a:off x="-6571" y="1648291"/>
            <a:ext cx="9150571" cy="0"/>
          </a:xfrm>
          <a:prstGeom prst="line">
            <a:avLst/>
          </a:prstGeom>
          <a:noFill/>
          <a:ln w="57150">
            <a:solidFill>
              <a:srgbClr val="FF0000"/>
            </a:solidFill>
            <a:round/>
            <a:headEnd/>
            <a:tailEnd/>
          </a:ln>
          <a:effectLst/>
        </p:spPr>
        <p:txBody>
          <a:bodyPr wrap="none" lIns="80483" tIns="40287" rIns="80483" bIns="40287" anchor="ctr"/>
          <a:lstStyle/>
          <a:p>
            <a:pPr algn="ctr" defTabSz="401810" fontAlgn="auto">
              <a:lnSpc>
                <a:spcPct val="85000"/>
              </a:lnSpc>
              <a:spcBef>
                <a:spcPts val="0"/>
              </a:spcBef>
              <a:spcAft>
                <a:spcPts val="0"/>
              </a:spcAft>
            </a:pPr>
            <a:endParaRPr lang="en-US" sz="3400" i="0" dirty="0">
              <a:solidFill>
                <a:srgbClr val="FFFFFF"/>
              </a:solidFill>
              <a:latin typeface="Corbel" pitchFamily="34" charset="0"/>
              <a:ea typeface="ＭＳ Ｐゴシック" charset="-128"/>
              <a:sym typeface="Gill Sans" charset="0"/>
            </a:endParaRPr>
          </a:p>
        </p:txBody>
      </p:sp>
      <p:pic>
        <p:nvPicPr>
          <p:cNvPr id="446471" name="Picture 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349069" y="4724404"/>
            <a:ext cx="1693333" cy="1357409"/>
          </a:xfrm>
          <a:prstGeom prst="rect">
            <a:avLst/>
          </a:prstGeom>
          <a:noFill/>
          <a:ln w="9525">
            <a:noFill/>
            <a:miter lim="800000"/>
            <a:headEnd/>
            <a:tailEnd/>
          </a:ln>
        </p:spPr>
      </p:pic>
    </p:spTree>
    <p:extLst>
      <p:ext uri="{BB962C8B-B14F-4D97-AF65-F5344CB8AC3E}">
        <p14:creationId xmlns:p14="http://schemas.microsoft.com/office/powerpoint/2010/main" val="34087732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1" name="Rectangle 1"/>
          <p:cNvSpPr>
            <a:spLocks/>
          </p:cNvSpPr>
          <p:nvPr/>
        </p:nvSpPr>
        <p:spPr bwMode="auto">
          <a:xfrm>
            <a:off x="0" y="0"/>
            <a:ext cx="8688388" cy="635000"/>
          </a:xfrm>
          <a:prstGeom prst="rect">
            <a:avLst/>
          </a:prstGeom>
          <a:noFill/>
          <a:ln w="9525">
            <a:noFill/>
            <a:miter lim="800000"/>
            <a:headEnd/>
            <a:tailEnd/>
          </a:ln>
        </p:spPr>
        <p:txBody>
          <a:bodyPr lIns="0" tIns="0" rIns="0" bIns="0" anchor="ctr"/>
          <a:lstStyle/>
          <a:p>
            <a:r>
              <a:rPr lang="en-US" sz="3800" b="1" dirty="0">
                <a:solidFill>
                  <a:srgbClr val="000000"/>
                </a:solidFill>
                <a:latin typeface="Calibri" pitchFamily="34" charset="0"/>
                <a:ea typeface="MS PGothic" pitchFamily="34" charset="-128"/>
              </a:rPr>
              <a:t>Traffic Fatalities + for Marijuana</a:t>
            </a:r>
          </a:p>
        </p:txBody>
      </p:sp>
      <p:graphicFrame>
        <p:nvGraphicFramePr>
          <p:cNvPr id="8199" name="Object 7"/>
          <p:cNvGraphicFramePr>
            <a:graphicFrameLocks/>
          </p:cNvGraphicFramePr>
          <p:nvPr>
            <p:extLst>
              <p:ext uri="{D42A27DB-BD31-4B8C-83A1-F6EECF244321}">
                <p14:modId xmlns:p14="http://schemas.microsoft.com/office/powerpoint/2010/main" val="1740395547"/>
              </p:ext>
            </p:extLst>
          </p:nvPr>
        </p:nvGraphicFramePr>
        <p:xfrm>
          <a:off x="875896" y="635000"/>
          <a:ext cx="7226972" cy="5365294"/>
        </p:xfrm>
        <a:graphic>
          <a:graphicData uri="http://schemas.openxmlformats.org/presentationml/2006/ole">
            <mc:AlternateContent xmlns:mc="http://schemas.openxmlformats.org/markup-compatibility/2006">
              <mc:Choice xmlns:v="urn:schemas-microsoft-com:vml" Requires="v">
                <p:oleObj spid="_x0000_s1029" name="Chart" r:id="rId3" imgW="10299700" imgH="7251700" progId="MSGraph.Chart.8">
                  <p:embed/>
                </p:oleObj>
              </mc:Choice>
              <mc:Fallback>
                <p:oleObj name="Chart" r:id="rId3" imgW="10299700" imgH="7251700" progId="MSGraph.Chart.8">
                  <p:embed/>
                  <p:pic>
                    <p:nvPicPr>
                      <p:cNvPr id="0" name=""/>
                      <p:cNvPicPr>
                        <a:picLocks noChangeArrowheads="1"/>
                      </p:cNvPicPr>
                      <p:nvPr/>
                    </p:nvPicPr>
                    <p:blipFill>
                      <a:blip r:embed="rId4"/>
                      <a:srcRect/>
                      <a:stretch>
                        <a:fillRect/>
                      </a:stretch>
                    </p:blipFill>
                    <p:spPr bwMode="auto">
                      <a:xfrm>
                        <a:off x="875896" y="635000"/>
                        <a:ext cx="7226972" cy="5365294"/>
                      </a:xfrm>
                      <a:prstGeom prst="rect">
                        <a:avLst/>
                      </a:prstGeom>
                      <a:solidFill>
                        <a:schemeClr val="tx1"/>
                      </a:solidFill>
                      <a:effectLst/>
                    </p:spPr>
                  </p:pic>
                </p:oleObj>
              </mc:Fallback>
            </mc:AlternateContent>
          </a:graphicData>
        </a:graphic>
      </p:graphicFrame>
      <p:sp>
        <p:nvSpPr>
          <p:cNvPr id="8203" name="Rectangle 4"/>
          <p:cNvSpPr>
            <a:spLocks/>
          </p:cNvSpPr>
          <p:nvPr/>
        </p:nvSpPr>
        <p:spPr bwMode="auto">
          <a:xfrm>
            <a:off x="208710" y="2359321"/>
            <a:ext cx="504825" cy="831850"/>
          </a:xfrm>
          <a:prstGeom prst="rect">
            <a:avLst/>
          </a:prstGeom>
          <a:noFill/>
          <a:ln w="9525">
            <a:noFill/>
            <a:miter lim="800000"/>
            <a:headEnd/>
            <a:tailEnd/>
          </a:ln>
        </p:spPr>
        <p:txBody>
          <a:bodyPr wrap="none" lIns="0" tIns="0" rIns="0" bIns="0" anchor="ctr">
            <a:spAutoFit/>
          </a:bodyPr>
          <a:lstStyle/>
          <a:p>
            <a:r>
              <a:rPr lang="en-US" sz="5400" b="1" dirty="0">
                <a:solidFill>
                  <a:srgbClr val="FF8000"/>
                </a:solidFill>
                <a:latin typeface="Calibri" pitchFamily="34" charset="0"/>
                <a:ea typeface="MS PGothic" pitchFamily="34" charset="-128"/>
              </a:rPr>
              <a:t>%</a:t>
            </a:r>
          </a:p>
        </p:txBody>
      </p:sp>
      <p:sp>
        <p:nvSpPr>
          <p:cNvPr id="2" name="Slide Number Placeholder 1"/>
          <p:cNvSpPr>
            <a:spLocks noGrp="1"/>
          </p:cNvSpPr>
          <p:nvPr>
            <p:ph type="sldNum" sz="quarter" idx="12"/>
          </p:nvPr>
        </p:nvSpPr>
        <p:spPr/>
        <p:txBody>
          <a:bodyPr/>
          <a:lstStyle/>
          <a:p>
            <a:fld id="{9C233FB2-A949-7A42-BC53-727DC174787A}" type="slidenum">
              <a:rPr lang="en-US" smtClean="0"/>
              <a:t>67</a:t>
            </a:fld>
            <a:endParaRPr lang="en-US"/>
          </a:p>
        </p:txBody>
      </p:sp>
      <p:sp>
        <p:nvSpPr>
          <p:cNvPr id="3" name="Rectangle 2"/>
          <p:cNvSpPr/>
          <p:nvPr/>
        </p:nvSpPr>
        <p:spPr>
          <a:xfrm>
            <a:off x="0" y="6011623"/>
            <a:ext cx="9144000" cy="923330"/>
          </a:xfrm>
          <a:prstGeom prst="rect">
            <a:avLst/>
          </a:prstGeom>
        </p:spPr>
        <p:txBody>
          <a:bodyPr wrap="square">
            <a:spAutoFit/>
          </a:bodyPr>
          <a:lstStyle/>
          <a:p>
            <a:r>
              <a:rPr lang="en-US" dirty="0" err="1"/>
              <a:t>Salomonsen-Sautel</a:t>
            </a:r>
            <a:r>
              <a:rPr lang="en-US" dirty="0"/>
              <a:t> S, Min SJ Sakai JT, Thurstone  C, </a:t>
            </a:r>
            <a:r>
              <a:rPr lang="en-US" dirty="0" err="1"/>
              <a:t>Hopfer</a:t>
            </a:r>
            <a:r>
              <a:rPr lang="en-US" dirty="0"/>
              <a:t> </a:t>
            </a:r>
            <a:r>
              <a:rPr lang="en-US" dirty="0" err="1"/>
              <a:t>C.Trends</a:t>
            </a:r>
            <a:r>
              <a:rPr lang="en-US" dirty="0"/>
              <a:t> in fatal motor vehicle crashes before and after marijuana commercialization in Colorado. Accepted for publication in Drug and Alcohol Dependence</a:t>
            </a:r>
          </a:p>
        </p:txBody>
      </p:sp>
    </p:spTree>
    <p:extLst>
      <p:ext uri="{BB962C8B-B14F-4D97-AF65-F5344CB8AC3E}">
        <p14:creationId xmlns:p14="http://schemas.microsoft.com/office/powerpoint/2010/main" val="339671455"/>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graph.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906" y="165133"/>
            <a:ext cx="8690468" cy="6706145"/>
          </a:xfrm>
          <a:prstGeom prst="rect">
            <a:avLst/>
          </a:prstGeom>
        </p:spPr>
      </p:pic>
      <p:sp>
        <p:nvSpPr>
          <p:cNvPr id="9" name="Down Arrow Callout 8"/>
          <p:cNvSpPr/>
          <p:nvPr/>
        </p:nvSpPr>
        <p:spPr>
          <a:xfrm>
            <a:off x="2286000" y="1911276"/>
            <a:ext cx="2196353" cy="1233244"/>
          </a:xfrm>
          <a:prstGeom prst="downArrowCallout">
            <a:avLst/>
          </a:prstGeom>
          <a:ln/>
        </p:spPr>
        <p:style>
          <a:lnRef idx="1">
            <a:schemeClr val="accent1"/>
          </a:lnRef>
          <a:fillRef idx="3">
            <a:schemeClr val="accent1"/>
          </a:fillRef>
          <a:effectRef idx="2">
            <a:schemeClr val="accent1"/>
          </a:effectRef>
          <a:fontRef idx="minor">
            <a:schemeClr val="lt1"/>
          </a:fontRef>
        </p:style>
        <p:txBody>
          <a:bodyPr/>
          <a:lstStyle/>
          <a:p>
            <a:r>
              <a:rPr lang="en-US" dirty="0" smtClean="0"/>
              <a:t>Marijuana stores/commercialization flourish </a:t>
            </a:r>
            <a:r>
              <a:rPr lang="en-US" smtClean="0"/>
              <a:t>in CO</a:t>
            </a:r>
            <a:endParaRPr lang="en-US" dirty="0"/>
          </a:p>
        </p:txBody>
      </p:sp>
      <p:sp>
        <p:nvSpPr>
          <p:cNvPr id="10" name="Down Arrow Callout 9"/>
          <p:cNvSpPr/>
          <p:nvPr/>
        </p:nvSpPr>
        <p:spPr>
          <a:xfrm>
            <a:off x="5214470" y="1703293"/>
            <a:ext cx="2046941" cy="1075765"/>
          </a:xfrm>
          <a:prstGeom prst="downArrowCallout">
            <a:avLst>
              <a:gd name="adj1" fmla="val 33333"/>
              <a:gd name="adj2" fmla="val 25000"/>
              <a:gd name="adj3" fmla="val 25000"/>
              <a:gd name="adj4" fmla="val 6497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Latest CO data shows youth use at 10-yr high</a:t>
            </a:r>
            <a:endParaRPr lang="en-US" dirty="0"/>
          </a:p>
        </p:txBody>
      </p:sp>
    </p:spTree>
    <p:extLst>
      <p:ext uri="{BB962C8B-B14F-4D97-AF65-F5344CB8AC3E}">
        <p14:creationId xmlns:p14="http://schemas.microsoft.com/office/powerpoint/2010/main" val="162417095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3" name="Rectangle 1"/>
          <p:cNvSpPr>
            <a:spLocks/>
          </p:cNvSpPr>
          <p:nvPr/>
        </p:nvSpPr>
        <p:spPr bwMode="auto">
          <a:xfrm>
            <a:off x="228600" y="115888"/>
            <a:ext cx="7010400" cy="384175"/>
          </a:xfrm>
          <a:prstGeom prst="rect">
            <a:avLst/>
          </a:prstGeom>
          <a:noFill/>
          <a:ln w="9525">
            <a:noFill/>
            <a:miter lim="800000"/>
            <a:headEnd/>
            <a:tailEnd/>
          </a:ln>
        </p:spPr>
        <p:txBody>
          <a:bodyPr wrap="none" lIns="0" tIns="0" rIns="0" bIns="0" anchor="ctr">
            <a:spAutoFit/>
          </a:bodyPr>
          <a:lstStyle/>
          <a:p>
            <a:r>
              <a:rPr lang="en-US" sz="2500" b="1" dirty="0">
                <a:solidFill>
                  <a:srgbClr val="000000"/>
                </a:solidFill>
                <a:latin typeface="Calibri" pitchFamily="34" charset="0"/>
                <a:ea typeface="MS PGothic" pitchFamily="34" charset="-128"/>
              </a:rPr>
              <a:t>Urinary THC/Cr - adolescents in substance treatment</a:t>
            </a:r>
          </a:p>
        </p:txBody>
      </p:sp>
      <p:graphicFrame>
        <p:nvGraphicFramePr>
          <p:cNvPr id="6151" name="Object 7"/>
          <p:cNvGraphicFramePr>
            <a:graphicFrameLocks/>
          </p:cNvGraphicFramePr>
          <p:nvPr>
            <p:extLst>
              <p:ext uri="{D42A27DB-BD31-4B8C-83A1-F6EECF244321}">
                <p14:modId xmlns:p14="http://schemas.microsoft.com/office/powerpoint/2010/main" val="862560487"/>
              </p:ext>
            </p:extLst>
          </p:nvPr>
        </p:nvGraphicFramePr>
        <p:xfrm>
          <a:off x="677863" y="1473200"/>
          <a:ext cx="8027987" cy="4108450"/>
        </p:xfrm>
        <a:graphic>
          <a:graphicData uri="http://schemas.openxmlformats.org/presentationml/2006/ole">
            <mc:AlternateContent xmlns:mc="http://schemas.openxmlformats.org/markup-compatibility/2006">
              <mc:Choice xmlns:v="urn:schemas-microsoft-com:vml" Requires="v">
                <p:oleObj spid="_x0000_s2053" name="Chart" r:id="rId3" imgW="16039478" imgH="8207188" progId="MSGraph.Chart.8">
                  <p:embed/>
                </p:oleObj>
              </mc:Choice>
              <mc:Fallback>
                <p:oleObj name="Chart" r:id="rId3" imgW="16039478" imgH="8207188" progId="MSGraph.Chart.8">
                  <p:embed/>
                  <p:pic>
                    <p:nvPicPr>
                      <p:cNvPr id="0" name=""/>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7863" y="1473200"/>
                        <a:ext cx="8027987" cy="4108450"/>
                      </a:xfrm>
                      <a:prstGeom prst="rect">
                        <a:avLst/>
                      </a:prstGeom>
                      <a:solidFill>
                        <a:srgbClr val="09213B"/>
                      </a:solidFill>
                      <a:effectLst/>
                    </p:spPr>
                  </p:pic>
                </p:oleObj>
              </mc:Fallback>
            </mc:AlternateContent>
          </a:graphicData>
        </a:graphic>
      </p:graphicFrame>
      <p:sp>
        <p:nvSpPr>
          <p:cNvPr id="6154" name="Rectangle 3"/>
          <p:cNvSpPr>
            <a:spLocks/>
          </p:cNvSpPr>
          <p:nvPr/>
        </p:nvSpPr>
        <p:spPr bwMode="auto">
          <a:xfrm rot="-5400000">
            <a:off x="-634206" y="2745582"/>
            <a:ext cx="2027237" cy="660400"/>
          </a:xfrm>
          <a:prstGeom prst="rect">
            <a:avLst/>
          </a:prstGeom>
          <a:noFill/>
          <a:ln w="9525">
            <a:noFill/>
            <a:miter lim="800000"/>
            <a:headEnd/>
            <a:tailEnd/>
          </a:ln>
        </p:spPr>
        <p:txBody>
          <a:bodyPr lIns="0" tIns="0" rIns="0" bIns="0" anchor="ctr"/>
          <a:lstStyle/>
          <a:p>
            <a:r>
              <a:rPr lang="en-US" sz="4100">
                <a:solidFill>
                  <a:srgbClr val="FF8000"/>
                </a:solidFill>
                <a:latin typeface="Calibri" pitchFamily="34" charset="0"/>
                <a:ea typeface="MS PGothic" pitchFamily="34" charset="-128"/>
              </a:rPr>
              <a:t>THC/Cr</a:t>
            </a:r>
          </a:p>
        </p:txBody>
      </p:sp>
      <p:sp>
        <p:nvSpPr>
          <p:cNvPr id="6155" name="Rectangle 4"/>
          <p:cNvSpPr>
            <a:spLocks/>
          </p:cNvSpPr>
          <p:nvPr/>
        </p:nvSpPr>
        <p:spPr bwMode="auto">
          <a:xfrm>
            <a:off x="2692400" y="3005138"/>
            <a:ext cx="857250" cy="677862"/>
          </a:xfrm>
          <a:prstGeom prst="rect">
            <a:avLst/>
          </a:prstGeom>
          <a:noFill/>
          <a:ln w="9525">
            <a:noFill/>
            <a:miter lim="800000"/>
            <a:headEnd/>
            <a:tailEnd/>
          </a:ln>
        </p:spPr>
        <p:txBody>
          <a:bodyPr wrap="none" lIns="0" tIns="0" rIns="0" bIns="0" anchor="ctr">
            <a:spAutoFit/>
          </a:bodyPr>
          <a:lstStyle/>
          <a:p>
            <a:r>
              <a:rPr lang="en-US" sz="4400">
                <a:solidFill>
                  <a:srgbClr val="FFFFFF"/>
                </a:solidFill>
                <a:latin typeface="Calibri" pitchFamily="34" charset="0"/>
                <a:ea typeface="MS PGothic" pitchFamily="34" charset="-128"/>
              </a:rPr>
              <a:t>361</a:t>
            </a:r>
          </a:p>
        </p:txBody>
      </p:sp>
      <p:sp>
        <p:nvSpPr>
          <p:cNvPr id="6156" name="Rectangle 5"/>
          <p:cNvSpPr>
            <a:spLocks/>
          </p:cNvSpPr>
          <p:nvPr/>
        </p:nvSpPr>
        <p:spPr bwMode="auto">
          <a:xfrm>
            <a:off x="6465888" y="2120900"/>
            <a:ext cx="857250" cy="677863"/>
          </a:xfrm>
          <a:prstGeom prst="rect">
            <a:avLst/>
          </a:prstGeom>
          <a:noFill/>
          <a:ln w="9525">
            <a:noFill/>
            <a:miter lim="800000"/>
            <a:headEnd/>
            <a:tailEnd/>
          </a:ln>
        </p:spPr>
        <p:txBody>
          <a:bodyPr wrap="none" lIns="0" tIns="0" rIns="0" bIns="0" anchor="ctr">
            <a:spAutoFit/>
          </a:bodyPr>
          <a:lstStyle/>
          <a:p>
            <a:r>
              <a:rPr lang="en-US" sz="4400">
                <a:solidFill>
                  <a:srgbClr val="FFFFFF"/>
                </a:solidFill>
                <a:latin typeface="Calibri" pitchFamily="34" charset="0"/>
                <a:ea typeface="MS PGothic" pitchFamily="34" charset="-128"/>
              </a:rPr>
              <a:t>479</a:t>
            </a:r>
          </a:p>
        </p:txBody>
      </p:sp>
      <p:sp>
        <p:nvSpPr>
          <p:cNvPr id="6157" name="Rectangle 6"/>
          <p:cNvSpPr>
            <a:spLocks/>
          </p:cNvSpPr>
          <p:nvPr/>
        </p:nvSpPr>
        <p:spPr bwMode="auto">
          <a:xfrm>
            <a:off x="98425" y="6161088"/>
            <a:ext cx="8939213" cy="571500"/>
          </a:xfrm>
          <a:prstGeom prst="rect">
            <a:avLst/>
          </a:prstGeom>
          <a:noFill/>
          <a:ln w="9525">
            <a:noFill/>
            <a:miter lim="800000"/>
            <a:headEnd/>
            <a:tailEnd/>
          </a:ln>
        </p:spPr>
        <p:txBody>
          <a:bodyPr lIns="26788" tIns="26788" rIns="26788" bIns="26788"/>
          <a:lstStyle/>
          <a:p>
            <a:r>
              <a:rPr lang="en-US" sz="1700">
                <a:solidFill>
                  <a:srgbClr val="FF66FF"/>
                </a:solidFill>
                <a:latin typeface="Calibri" pitchFamily="34" charset="0"/>
                <a:ea typeface="MS PGothic" pitchFamily="34" charset="-128"/>
                <a:sym typeface="Calibri" pitchFamily="34" charset="0"/>
              </a:rPr>
              <a:t>Belendiuk et al (2013), The effect of marijuana commercialization on adolescent drug treatment outcomes, AACAP Poster Presentation, Orlando, FL</a:t>
            </a:r>
          </a:p>
        </p:txBody>
      </p:sp>
      <p:sp>
        <p:nvSpPr>
          <p:cNvPr id="6158" name="Rectangle 7"/>
          <p:cNvSpPr>
            <a:spLocks/>
          </p:cNvSpPr>
          <p:nvPr/>
        </p:nvSpPr>
        <p:spPr bwMode="auto">
          <a:xfrm>
            <a:off x="4081463" y="1774825"/>
            <a:ext cx="1365250" cy="584200"/>
          </a:xfrm>
          <a:prstGeom prst="rect">
            <a:avLst/>
          </a:prstGeom>
          <a:noFill/>
          <a:ln w="9525">
            <a:noFill/>
            <a:miter lim="800000"/>
            <a:headEnd/>
            <a:tailEnd/>
          </a:ln>
        </p:spPr>
        <p:txBody>
          <a:bodyPr wrap="none" lIns="0" tIns="0" rIns="0" bIns="0" anchor="ctr">
            <a:spAutoFit/>
          </a:bodyPr>
          <a:lstStyle/>
          <a:p>
            <a:r>
              <a:rPr lang="en-US" sz="3800">
                <a:solidFill>
                  <a:srgbClr val="FFFFFF"/>
                </a:solidFill>
                <a:latin typeface="Calibri" pitchFamily="34" charset="0"/>
                <a:ea typeface="MS PGothic" pitchFamily="34" charset="-128"/>
              </a:rPr>
              <a:t>p&lt;0.01</a:t>
            </a:r>
          </a:p>
        </p:txBody>
      </p:sp>
    </p:spTree>
    <p:extLst>
      <p:ext uri="{BB962C8B-B14F-4D97-AF65-F5344CB8AC3E}">
        <p14:creationId xmlns:p14="http://schemas.microsoft.com/office/powerpoint/2010/main" val="1064799665"/>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7" name="Rectangle 1"/>
          <p:cNvSpPr>
            <a:spLocks/>
          </p:cNvSpPr>
          <p:nvPr/>
        </p:nvSpPr>
        <p:spPr bwMode="auto">
          <a:xfrm>
            <a:off x="1652588" y="112713"/>
            <a:ext cx="4899025" cy="676275"/>
          </a:xfrm>
          <a:prstGeom prst="rect">
            <a:avLst/>
          </a:prstGeom>
          <a:noFill/>
          <a:ln w="9525">
            <a:noFill/>
            <a:miter lim="800000"/>
            <a:headEnd/>
            <a:tailEnd/>
          </a:ln>
        </p:spPr>
        <p:txBody>
          <a:bodyPr wrap="none" lIns="0" tIns="0" rIns="0" bIns="0" anchor="ctr">
            <a:spAutoFit/>
          </a:bodyPr>
          <a:lstStyle/>
          <a:p>
            <a:r>
              <a:rPr lang="en-US" sz="4400" b="1" dirty="0">
                <a:solidFill>
                  <a:srgbClr val="000000"/>
                </a:solidFill>
                <a:latin typeface="Calibri" pitchFamily="34" charset="0"/>
                <a:ea typeface="MS PGothic" pitchFamily="34" charset="-128"/>
              </a:rPr>
              <a:t>Childhood Exposures</a:t>
            </a:r>
          </a:p>
        </p:txBody>
      </p:sp>
      <p:graphicFrame>
        <p:nvGraphicFramePr>
          <p:cNvPr id="7175" name="Object 7"/>
          <p:cNvGraphicFramePr>
            <a:graphicFrameLocks/>
          </p:cNvGraphicFramePr>
          <p:nvPr>
            <p:extLst>
              <p:ext uri="{D42A27DB-BD31-4B8C-83A1-F6EECF244321}">
                <p14:modId xmlns:p14="http://schemas.microsoft.com/office/powerpoint/2010/main" val="1358564208"/>
              </p:ext>
            </p:extLst>
          </p:nvPr>
        </p:nvGraphicFramePr>
        <p:xfrm>
          <a:off x="544513" y="1982788"/>
          <a:ext cx="7858125" cy="4464050"/>
        </p:xfrm>
        <a:graphic>
          <a:graphicData uri="http://schemas.openxmlformats.org/presentationml/2006/ole">
            <mc:AlternateContent xmlns:mc="http://schemas.openxmlformats.org/markup-compatibility/2006">
              <mc:Choice xmlns:v="urn:schemas-microsoft-com:vml" Requires="v">
                <p:oleObj spid="_x0000_s3077" name="Chart" r:id="rId3" imgW="15702398" imgH="8920691" progId="MSGraph.Chart.8">
                  <p:embed/>
                </p:oleObj>
              </mc:Choice>
              <mc:Fallback>
                <p:oleObj name="Chart" r:id="rId3" imgW="15702398" imgH="8920691" progId="MSGraph.Chart.8">
                  <p:embed/>
                  <p:pic>
                    <p:nvPicPr>
                      <p:cNvPr id="0" name=""/>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4513" y="1982788"/>
                        <a:ext cx="7858125" cy="4464050"/>
                      </a:xfrm>
                      <a:prstGeom prst="rect">
                        <a:avLst/>
                      </a:prstGeom>
                      <a:solidFill>
                        <a:srgbClr val="09213B"/>
                      </a:solidFill>
                      <a:effectLst/>
                    </p:spPr>
                  </p:pic>
                </p:oleObj>
              </mc:Fallback>
            </mc:AlternateContent>
          </a:graphicData>
        </a:graphic>
      </p:graphicFrame>
      <p:sp>
        <p:nvSpPr>
          <p:cNvPr id="7178" name="Rectangle 3"/>
          <p:cNvSpPr>
            <a:spLocks/>
          </p:cNvSpPr>
          <p:nvPr/>
        </p:nvSpPr>
        <p:spPr bwMode="auto">
          <a:xfrm rot="-5400000">
            <a:off x="-1695450" y="3692525"/>
            <a:ext cx="4008437" cy="658813"/>
          </a:xfrm>
          <a:prstGeom prst="rect">
            <a:avLst/>
          </a:prstGeom>
          <a:noFill/>
          <a:ln w="9525">
            <a:noFill/>
            <a:miter lim="800000"/>
            <a:headEnd/>
            <a:tailEnd/>
          </a:ln>
        </p:spPr>
        <p:txBody>
          <a:bodyPr lIns="0" tIns="0" rIns="0" bIns="0" anchor="ctr"/>
          <a:lstStyle/>
          <a:p>
            <a:r>
              <a:rPr lang="en-US" sz="4100">
                <a:solidFill>
                  <a:srgbClr val="FF8000"/>
                </a:solidFill>
                <a:latin typeface="Calibri" pitchFamily="34" charset="0"/>
                <a:ea typeface="MS PGothic" pitchFamily="34" charset="-128"/>
              </a:rPr>
              <a:t># toxic exposures</a:t>
            </a:r>
          </a:p>
        </p:txBody>
      </p:sp>
      <p:sp>
        <p:nvSpPr>
          <p:cNvPr id="7179" name="Rectangle 4"/>
          <p:cNvSpPr>
            <a:spLocks/>
          </p:cNvSpPr>
          <p:nvPr/>
        </p:nvSpPr>
        <p:spPr bwMode="auto">
          <a:xfrm>
            <a:off x="241300" y="746125"/>
            <a:ext cx="8902700" cy="946150"/>
          </a:xfrm>
          <a:prstGeom prst="rect">
            <a:avLst/>
          </a:prstGeom>
          <a:noFill/>
          <a:ln w="9525">
            <a:noFill/>
            <a:miter lim="800000"/>
            <a:headEnd/>
            <a:tailEnd/>
          </a:ln>
        </p:spPr>
        <p:txBody>
          <a:bodyPr lIns="0" tIns="0" rIns="0" bIns="0" anchor="ctr"/>
          <a:lstStyle/>
          <a:p>
            <a:r>
              <a:rPr lang="en-US">
                <a:solidFill>
                  <a:srgbClr val="FFFFFF"/>
                </a:solidFill>
                <a:latin typeface="Calibri" pitchFamily="34" charset="0"/>
                <a:ea typeface="MS PGothic" pitchFamily="34" charset="-128"/>
              </a:rPr>
              <a:t>of 1378 unintentional toxic ingestions to Children</a:t>
            </a:r>
            <a:r>
              <a:rPr lang="ja-JP" altLang="en-US">
                <a:solidFill>
                  <a:srgbClr val="FFFFFF"/>
                </a:solidFill>
              </a:rPr>
              <a:t>’</a:t>
            </a:r>
            <a:r>
              <a:rPr lang="en-US" altLang="ja-JP">
                <a:solidFill>
                  <a:srgbClr val="FFFFFF"/>
                </a:solidFill>
                <a:latin typeface="Calibri" pitchFamily="34" charset="0"/>
                <a:cs typeface="Gill Sans"/>
              </a:rPr>
              <a:t>s Hospital Colorado</a:t>
            </a:r>
            <a:endParaRPr lang="en-US">
              <a:solidFill>
                <a:srgbClr val="FFFFFF"/>
              </a:solidFill>
              <a:latin typeface="Calibri" pitchFamily="34" charset="0"/>
              <a:ea typeface="Gill Sans"/>
              <a:cs typeface="Gill Sans"/>
            </a:endParaRPr>
          </a:p>
        </p:txBody>
      </p:sp>
      <p:sp>
        <p:nvSpPr>
          <p:cNvPr id="7180" name="Rectangle 5"/>
          <p:cNvSpPr>
            <a:spLocks/>
          </p:cNvSpPr>
          <p:nvPr/>
        </p:nvSpPr>
        <p:spPr bwMode="auto">
          <a:xfrm>
            <a:off x="2192338" y="4778375"/>
            <a:ext cx="1485900" cy="738188"/>
          </a:xfrm>
          <a:prstGeom prst="rect">
            <a:avLst/>
          </a:prstGeom>
          <a:noFill/>
          <a:ln w="9525">
            <a:noFill/>
            <a:miter lim="800000"/>
            <a:headEnd/>
            <a:tailEnd/>
          </a:ln>
        </p:spPr>
        <p:txBody>
          <a:bodyPr wrap="none" lIns="0" tIns="0" rIns="0" bIns="0" anchor="ctr">
            <a:spAutoFit/>
          </a:bodyPr>
          <a:lstStyle/>
          <a:p>
            <a:r>
              <a:rPr lang="en-US" sz="4800">
                <a:solidFill>
                  <a:srgbClr val="FFFFFF"/>
                </a:solidFill>
                <a:latin typeface="Calibri" pitchFamily="34" charset="0"/>
                <a:ea typeface="MS PGothic" pitchFamily="34" charset="-128"/>
              </a:rPr>
              <a:t>0/790</a:t>
            </a:r>
          </a:p>
        </p:txBody>
      </p:sp>
      <p:sp>
        <p:nvSpPr>
          <p:cNvPr id="7181" name="Rectangle 6"/>
          <p:cNvSpPr>
            <a:spLocks/>
          </p:cNvSpPr>
          <p:nvPr/>
        </p:nvSpPr>
        <p:spPr bwMode="auto">
          <a:xfrm>
            <a:off x="5735638" y="2519363"/>
            <a:ext cx="1797050" cy="738187"/>
          </a:xfrm>
          <a:prstGeom prst="rect">
            <a:avLst/>
          </a:prstGeom>
          <a:noFill/>
          <a:ln w="9525">
            <a:noFill/>
            <a:miter lim="800000"/>
            <a:headEnd/>
            <a:tailEnd/>
          </a:ln>
        </p:spPr>
        <p:txBody>
          <a:bodyPr wrap="none" lIns="0" tIns="0" rIns="0" bIns="0" anchor="ctr">
            <a:spAutoFit/>
          </a:bodyPr>
          <a:lstStyle/>
          <a:p>
            <a:r>
              <a:rPr lang="en-US" sz="4800">
                <a:solidFill>
                  <a:srgbClr val="FFFFFF"/>
                </a:solidFill>
                <a:latin typeface="Calibri" pitchFamily="34" charset="0"/>
                <a:ea typeface="MS PGothic" pitchFamily="34" charset="-128"/>
              </a:rPr>
              <a:t>14/588</a:t>
            </a:r>
          </a:p>
        </p:txBody>
      </p:sp>
      <p:sp>
        <p:nvSpPr>
          <p:cNvPr id="7182" name="Rectangle 7"/>
          <p:cNvSpPr>
            <a:spLocks/>
          </p:cNvSpPr>
          <p:nvPr/>
        </p:nvSpPr>
        <p:spPr bwMode="auto">
          <a:xfrm>
            <a:off x="2617788" y="2505075"/>
            <a:ext cx="1566862" cy="569913"/>
          </a:xfrm>
          <a:prstGeom prst="rect">
            <a:avLst/>
          </a:prstGeom>
          <a:noFill/>
          <a:ln w="9525">
            <a:noFill/>
            <a:miter lim="800000"/>
            <a:headEnd/>
            <a:tailEnd/>
          </a:ln>
        </p:spPr>
        <p:txBody>
          <a:bodyPr wrap="none" lIns="0" tIns="0" rIns="0" bIns="0" anchor="ctr">
            <a:spAutoFit/>
          </a:bodyPr>
          <a:lstStyle/>
          <a:p>
            <a:r>
              <a:rPr lang="en-US" sz="3700">
                <a:solidFill>
                  <a:srgbClr val="FF8000"/>
                </a:solidFill>
                <a:latin typeface="Calibri" pitchFamily="34" charset="0"/>
                <a:ea typeface="MS PGothic" pitchFamily="34" charset="-128"/>
              </a:rPr>
              <a:t>p&lt;0.001</a:t>
            </a:r>
          </a:p>
        </p:txBody>
      </p:sp>
      <p:sp>
        <p:nvSpPr>
          <p:cNvPr id="7183" name="Rectangle 8"/>
          <p:cNvSpPr>
            <a:spLocks/>
          </p:cNvSpPr>
          <p:nvPr/>
        </p:nvSpPr>
        <p:spPr bwMode="auto">
          <a:xfrm>
            <a:off x="411163" y="6429375"/>
            <a:ext cx="8134350" cy="384175"/>
          </a:xfrm>
          <a:prstGeom prst="rect">
            <a:avLst/>
          </a:prstGeom>
          <a:noFill/>
          <a:ln w="9525">
            <a:noFill/>
            <a:miter lim="800000"/>
            <a:headEnd/>
            <a:tailEnd/>
          </a:ln>
        </p:spPr>
        <p:txBody>
          <a:bodyPr lIns="0" tIns="0" rIns="0" bIns="0" anchor="ctr"/>
          <a:lstStyle/>
          <a:p>
            <a:r>
              <a:rPr lang="en-US" sz="2100">
                <a:solidFill>
                  <a:srgbClr val="FF66FF"/>
                </a:solidFill>
                <a:latin typeface="Calibri" pitchFamily="34" charset="0"/>
                <a:ea typeface="MS PGothic" pitchFamily="34" charset="-128"/>
              </a:rPr>
              <a:t>Wang et al., (2013), JAMA Pediatr 167:630-633</a:t>
            </a:r>
          </a:p>
        </p:txBody>
      </p:sp>
    </p:spTree>
    <p:extLst>
      <p:ext uri="{BB962C8B-B14F-4D97-AF65-F5344CB8AC3E}">
        <p14:creationId xmlns:p14="http://schemas.microsoft.com/office/powerpoint/2010/main" val="3617915478"/>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p:nvPr/>
        </p:nvPicPr>
        <p:blipFill rotWithShape="1">
          <a:blip r:embed="rId2" cstate="email">
            <a:duotone>
              <a:schemeClr val="accent1">
                <a:shade val="45000"/>
                <a:satMod val="135000"/>
              </a:schemeClr>
              <a:prstClr val="white"/>
            </a:duotone>
            <a:alphaModFix amt="74000"/>
            <a:extLst>
              <a:ext uri="{28A0092B-C50C-407E-A947-70E740481C1C}">
                <a14:useLocalDpi xmlns:a14="http://schemas.microsoft.com/office/drawing/2010/main"/>
              </a:ext>
            </a:extLst>
          </a:blip>
          <a:srcRect/>
          <a:stretch/>
        </p:blipFill>
        <p:spPr bwMode="auto">
          <a:xfrm>
            <a:off x="6477000" y="2743200"/>
            <a:ext cx="1965636" cy="1958596"/>
          </a:xfrm>
          <a:prstGeom prst="rect">
            <a:avLst/>
          </a:prstGeom>
          <a:ln>
            <a:noFill/>
          </a:ln>
          <a:extLst>
            <a:ext uri="{53640926-AAD7-44d8-BBD7-CCE9431645EC}">
              <a14:shadowObscured xmlns:a14="http://schemas.microsoft.com/office/drawing/2010/main"/>
            </a:ext>
          </a:extLst>
        </p:spPr>
      </p:pic>
      <p:sp>
        <p:nvSpPr>
          <p:cNvPr id="2" name="Content Placeholder 1"/>
          <p:cNvSpPr>
            <a:spLocks noGrp="1"/>
          </p:cNvSpPr>
          <p:nvPr>
            <p:ph idx="1"/>
          </p:nvPr>
        </p:nvSpPr>
        <p:spPr>
          <a:xfrm>
            <a:off x="533400" y="1905000"/>
            <a:ext cx="7408333" cy="3450696"/>
          </a:xfrm>
        </p:spPr>
        <p:txBody>
          <a:bodyPr>
            <a:normAutofit/>
          </a:bodyPr>
          <a:lstStyle/>
          <a:p>
            <a:pPr marL="0" indent="0" algn="ctr">
              <a:buNone/>
            </a:pPr>
            <a:r>
              <a:rPr lang="en-US" sz="3000" dirty="0" smtClean="0">
                <a:solidFill>
                  <a:schemeClr val="tx1"/>
                </a:solidFill>
                <a:latin typeface="Georgia"/>
                <a:cs typeface="Georgia"/>
              </a:rPr>
              <a:t>Marijuana use among Colorado teens is currentl</a:t>
            </a:r>
            <a:r>
              <a:rPr lang="en-US" sz="3000" dirty="0">
                <a:solidFill>
                  <a:schemeClr val="tx1"/>
                </a:solidFill>
                <a:latin typeface="Georgia"/>
                <a:cs typeface="Georgia"/>
              </a:rPr>
              <a:t>y</a:t>
            </a:r>
            <a:r>
              <a:rPr lang="en-US" dirty="0" smtClean="0">
                <a:solidFill>
                  <a:schemeClr val="tx1"/>
                </a:solidFill>
                <a:latin typeface="Georgia"/>
                <a:cs typeface="Georgia"/>
              </a:rPr>
              <a:t>:</a:t>
            </a:r>
            <a:endParaRPr lang="en-US" dirty="0" smtClean="0">
              <a:solidFill>
                <a:srgbClr val="E80635"/>
              </a:solidFill>
              <a:latin typeface="Georgia"/>
              <a:cs typeface="Georgia"/>
            </a:endParaRPr>
          </a:p>
          <a:p>
            <a:pPr>
              <a:buFont typeface="Arial"/>
              <a:buChar char="•"/>
            </a:pPr>
            <a:r>
              <a:rPr lang="en-US" b="1" dirty="0" smtClean="0">
                <a:solidFill>
                  <a:srgbClr val="C00000"/>
                </a:solidFill>
                <a:latin typeface="Georgia"/>
                <a:cs typeface="Georgia"/>
              </a:rPr>
              <a:t>fifth</a:t>
            </a:r>
            <a:r>
              <a:rPr lang="en-US" dirty="0" smtClean="0">
                <a:solidFill>
                  <a:srgbClr val="C00000"/>
                </a:solidFill>
                <a:latin typeface="Georgia"/>
                <a:cs typeface="Georgia"/>
              </a:rPr>
              <a:t> highest in the nation</a:t>
            </a:r>
          </a:p>
          <a:p>
            <a:pPr>
              <a:buFont typeface="Arial"/>
              <a:buChar char="•"/>
            </a:pPr>
            <a:endParaRPr lang="en-US" dirty="0" smtClean="0">
              <a:solidFill>
                <a:srgbClr val="C00000"/>
              </a:solidFill>
              <a:latin typeface="Georgia"/>
              <a:cs typeface="Georgia"/>
            </a:endParaRPr>
          </a:p>
          <a:p>
            <a:pPr>
              <a:buFont typeface="Arial"/>
              <a:buChar char="•"/>
            </a:pPr>
            <a:r>
              <a:rPr lang="en-US" dirty="0" smtClean="0">
                <a:solidFill>
                  <a:srgbClr val="C00000"/>
                </a:solidFill>
                <a:latin typeface="Georgia"/>
                <a:cs typeface="Georgia"/>
              </a:rPr>
              <a:t>50% above national average</a:t>
            </a:r>
          </a:p>
        </p:txBody>
      </p:sp>
      <p:sp>
        <p:nvSpPr>
          <p:cNvPr id="3" name="Title 2"/>
          <p:cNvSpPr>
            <a:spLocks noGrp="1"/>
          </p:cNvSpPr>
          <p:nvPr>
            <p:ph type="title"/>
          </p:nvPr>
        </p:nvSpPr>
        <p:spPr/>
        <p:txBody>
          <a:bodyPr>
            <a:noAutofit/>
          </a:bodyPr>
          <a:lstStyle/>
          <a:p>
            <a:pPr lvl="1" algn="ctr"/>
            <a:r>
              <a:rPr lang="en-US" sz="5000" dirty="0" smtClean="0">
                <a:solidFill>
                  <a:srgbClr val="000000"/>
                </a:solidFill>
                <a:latin typeface="Georgia"/>
                <a:cs typeface="Georgia"/>
              </a:rPr>
              <a:t>Increased teen use</a:t>
            </a:r>
          </a:p>
        </p:txBody>
      </p:sp>
      <p:sp>
        <p:nvSpPr>
          <p:cNvPr id="5" name="TextBox 4"/>
          <p:cNvSpPr txBox="1"/>
          <p:nvPr/>
        </p:nvSpPr>
        <p:spPr>
          <a:xfrm>
            <a:off x="142708" y="6407958"/>
            <a:ext cx="1755305" cy="276999"/>
          </a:xfrm>
          <a:prstGeom prst="rect">
            <a:avLst/>
          </a:prstGeom>
          <a:noFill/>
        </p:spPr>
        <p:txBody>
          <a:bodyPr wrap="square" rtlCol="0">
            <a:spAutoFit/>
          </a:bodyPr>
          <a:lstStyle/>
          <a:p>
            <a:r>
              <a:rPr lang="en-US" sz="1200" dirty="0" smtClean="0">
                <a:solidFill>
                  <a:srgbClr val="000000"/>
                </a:solidFill>
                <a:latin typeface="Georgia"/>
                <a:cs typeface="Georgia"/>
              </a:rPr>
              <a:t>NSDUH, 2013</a:t>
            </a:r>
            <a:endParaRPr lang="en-US" sz="1200" dirty="0">
              <a:solidFill>
                <a:srgbClr val="000000"/>
              </a:solidFill>
              <a:latin typeface="Georgia"/>
              <a:cs typeface="Georgia"/>
            </a:endParaRPr>
          </a:p>
        </p:txBody>
      </p:sp>
      <p:sp>
        <p:nvSpPr>
          <p:cNvPr id="8" name="Oval 7"/>
          <p:cNvSpPr/>
          <p:nvPr/>
        </p:nvSpPr>
        <p:spPr>
          <a:xfrm>
            <a:off x="4633947" y="4411140"/>
            <a:ext cx="2012180" cy="1831699"/>
          </a:xfrm>
          <a:prstGeom prst="ellipse">
            <a:avLst/>
          </a:prstGeom>
          <a:solidFill>
            <a:srgbClr val="FF0000">
              <a:alpha val="58000"/>
            </a:srgbClr>
          </a:solidFill>
          <a:ln>
            <a:noFill/>
          </a:ln>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r>
              <a:rPr lang="en-US" dirty="0" smtClean="0">
                <a:solidFill>
                  <a:schemeClr val="bg1"/>
                </a:solidFill>
                <a:latin typeface="Georgia"/>
                <a:cs typeface="Georgia"/>
              </a:rPr>
              <a:t>  </a:t>
            </a:r>
            <a:r>
              <a:rPr lang="en-US" sz="2500" b="1" dirty="0" smtClean="0">
                <a:solidFill>
                  <a:schemeClr val="bg1"/>
                </a:solidFill>
                <a:latin typeface="Georgia"/>
                <a:cs typeface="Georgia"/>
              </a:rPr>
              <a:t>10.7</a:t>
            </a:r>
            <a:r>
              <a:rPr lang="en-US" sz="2500" b="1" dirty="0">
                <a:solidFill>
                  <a:schemeClr val="bg1"/>
                </a:solidFill>
                <a:latin typeface="Georgia"/>
                <a:cs typeface="Georgia"/>
              </a:rPr>
              <a:t>%</a:t>
            </a:r>
            <a:r>
              <a:rPr lang="en-US" dirty="0">
                <a:solidFill>
                  <a:schemeClr val="bg1"/>
                </a:solidFill>
                <a:latin typeface="Georgia"/>
                <a:cs typeface="Georgia"/>
              </a:rPr>
              <a:t> </a:t>
            </a:r>
            <a:r>
              <a:rPr lang="en-US" dirty="0" smtClean="0">
                <a:solidFill>
                  <a:schemeClr val="bg1"/>
                </a:solidFill>
                <a:latin typeface="Georgia"/>
                <a:cs typeface="Georgia"/>
              </a:rPr>
              <a:t>  </a:t>
            </a:r>
            <a:endParaRPr lang="en-US" dirty="0">
              <a:solidFill>
                <a:schemeClr val="bg1"/>
              </a:solidFill>
            </a:endParaRPr>
          </a:p>
        </p:txBody>
      </p:sp>
      <p:sp>
        <p:nvSpPr>
          <p:cNvPr id="9" name="Oval 8"/>
          <p:cNvSpPr/>
          <p:nvPr/>
        </p:nvSpPr>
        <p:spPr>
          <a:xfrm>
            <a:off x="5940191" y="5326990"/>
            <a:ext cx="1411871" cy="1357967"/>
          </a:xfrm>
          <a:prstGeom prst="ellipse">
            <a:avLst/>
          </a:prstGeom>
          <a:solidFill>
            <a:srgbClr val="FF0000">
              <a:alpha val="61000"/>
            </a:srgbClr>
          </a:solidFill>
          <a:ln>
            <a:noFill/>
          </a:ln>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r>
              <a:rPr lang="en-US" dirty="0" smtClean="0">
                <a:solidFill>
                  <a:srgbClr val="FFFFFF"/>
                </a:solidFill>
                <a:latin typeface="Georgia"/>
                <a:cs typeface="Georgia"/>
              </a:rPr>
              <a:t>  </a:t>
            </a:r>
            <a:r>
              <a:rPr lang="en-US" sz="2400" b="1" dirty="0" smtClean="0">
                <a:solidFill>
                  <a:srgbClr val="FFFFFF"/>
                </a:solidFill>
                <a:latin typeface="Georgia"/>
                <a:cs typeface="Georgia"/>
              </a:rPr>
              <a:t>7.6</a:t>
            </a:r>
            <a:r>
              <a:rPr lang="en-US" sz="2400" b="1" dirty="0">
                <a:solidFill>
                  <a:srgbClr val="FFFFFF"/>
                </a:solidFill>
                <a:latin typeface="Georgia"/>
                <a:cs typeface="Georgia"/>
              </a:rPr>
              <a:t>%</a:t>
            </a:r>
            <a:endParaRPr lang="en-US" sz="2400" b="1" dirty="0">
              <a:solidFill>
                <a:srgbClr val="FFFFFF"/>
              </a:solidFill>
            </a:endParaRPr>
          </a:p>
        </p:txBody>
      </p:sp>
      <p:sp>
        <p:nvSpPr>
          <p:cNvPr id="4" name="TextBox 3"/>
          <p:cNvSpPr txBox="1"/>
          <p:nvPr/>
        </p:nvSpPr>
        <p:spPr>
          <a:xfrm>
            <a:off x="3352800" y="5410200"/>
            <a:ext cx="1295400" cy="381000"/>
          </a:xfrm>
          <a:prstGeom prst="rect">
            <a:avLst/>
          </a:prstGeom>
          <a:noFill/>
        </p:spPr>
        <p:txBody>
          <a:bodyPr wrap="square" rtlCol="0">
            <a:spAutoFit/>
          </a:bodyPr>
          <a:lstStyle/>
          <a:p>
            <a:r>
              <a:rPr lang="en-US" b="1" dirty="0" smtClean="0">
                <a:latin typeface="Georgia"/>
                <a:cs typeface="Georgia"/>
              </a:rPr>
              <a:t>Colorado</a:t>
            </a:r>
            <a:endParaRPr lang="en-US" b="1" dirty="0">
              <a:latin typeface="Georgia"/>
              <a:cs typeface="Georgia"/>
            </a:endParaRPr>
          </a:p>
        </p:txBody>
      </p:sp>
      <p:sp>
        <p:nvSpPr>
          <p:cNvPr id="6" name="TextBox 5"/>
          <p:cNvSpPr txBox="1"/>
          <p:nvPr/>
        </p:nvSpPr>
        <p:spPr>
          <a:xfrm>
            <a:off x="3810000" y="6324600"/>
            <a:ext cx="2209800" cy="369332"/>
          </a:xfrm>
          <a:prstGeom prst="rect">
            <a:avLst/>
          </a:prstGeom>
          <a:noFill/>
        </p:spPr>
        <p:txBody>
          <a:bodyPr wrap="square" rtlCol="0">
            <a:spAutoFit/>
          </a:bodyPr>
          <a:lstStyle/>
          <a:p>
            <a:r>
              <a:rPr lang="en-US" b="1" dirty="0" smtClean="0">
                <a:latin typeface="Georgia"/>
                <a:cs typeface="Georgia"/>
              </a:rPr>
              <a:t>National average</a:t>
            </a:r>
            <a:endParaRPr lang="en-US" b="1" dirty="0">
              <a:latin typeface="Georgia"/>
              <a:cs typeface="Georgia"/>
            </a:endParaRPr>
          </a:p>
        </p:txBody>
      </p:sp>
      <p:sp>
        <p:nvSpPr>
          <p:cNvPr id="10" name="Slide Number Placeholder 9"/>
          <p:cNvSpPr>
            <a:spLocks noGrp="1"/>
          </p:cNvSpPr>
          <p:nvPr>
            <p:ph type="sldNum" sz="quarter" idx="12"/>
          </p:nvPr>
        </p:nvSpPr>
        <p:spPr/>
        <p:txBody>
          <a:bodyPr/>
          <a:lstStyle/>
          <a:p>
            <a:fld id="{4226F133-244D-4A4C-B618-CB5A3EE004CC}" type="slidenum">
              <a:rPr lang="en-US" smtClean="0"/>
              <a:pPr/>
              <a:t>71</a:t>
            </a:fld>
            <a:endParaRPr lang="en-US" dirty="0"/>
          </a:p>
        </p:txBody>
      </p:sp>
    </p:spTree>
    <p:extLst>
      <p:ext uri="{BB962C8B-B14F-4D97-AF65-F5344CB8AC3E}">
        <p14:creationId xmlns:p14="http://schemas.microsoft.com/office/powerpoint/2010/main" val="3316258930"/>
      </p:ext>
    </p:extLst>
  </p:cSld>
  <p:clrMapOvr>
    <a:masterClrMapping/>
  </p:clrMapOvr>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877880" y="3926043"/>
            <a:ext cx="2902239" cy="1560855"/>
          </a:xfrm>
        </p:spPr>
        <p:txBody>
          <a:bodyPr>
            <a:normAutofit/>
          </a:bodyPr>
          <a:lstStyle/>
          <a:p>
            <a:pPr marL="0" indent="0">
              <a:buNone/>
            </a:pPr>
            <a:r>
              <a:rPr lang="en-US" sz="2000" dirty="0" smtClean="0">
                <a:solidFill>
                  <a:srgbClr val="C00000"/>
                </a:solidFill>
                <a:latin typeface="Georgia"/>
                <a:cs typeface="Georgia"/>
              </a:rPr>
              <a:t>Average 5.6% of students per year between 2007 and 2009</a:t>
            </a:r>
          </a:p>
        </p:txBody>
      </p:sp>
      <p:sp>
        <p:nvSpPr>
          <p:cNvPr id="3" name="Title 2"/>
          <p:cNvSpPr>
            <a:spLocks noGrp="1"/>
          </p:cNvSpPr>
          <p:nvPr>
            <p:ph type="title"/>
          </p:nvPr>
        </p:nvSpPr>
        <p:spPr/>
        <p:txBody>
          <a:bodyPr>
            <a:noAutofit/>
          </a:bodyPr>
          <a:lstStyle/>
          <a:p>
            <a:r>
              <a:rPr lang="en-US" dirty="0" smtClean="0">
                <a:solidFill>
                  <a:srgbClr val="000000"/>
                </a:solidFill>
                <a:latin typeface="Georgia"/>
                <a:cs typeface="Georgia"/>
              </a:rPr>
              <a:t>Distribution to minors</a:t>
            </a:r>
            <a:endParaRPr lang="en-US" dirty="0">
              <a:solidFill>
                <a:srgbClr val="000000"/>
              </a:solidFill>
              <a:latin typeface="Georgia"/>
              <a:cs typeface="Georgia"/>
            </a:endParaRPr>
          </a:p>
        </p:txBody>
      </p:sp>
      <p:sp>
        <p:nvSpPr>
          <p:cNvPr id="2" name="TextBox 1"/>
          <p:cNvSpPr txBox="1"/>
          <p:nvPr/>
        </p:nvSpPr>
        <p:spPr>
          <a:xfrm>
            <a:off x="0" y="6444476"/>
            <a:ext cx="3146778" cy="276999"/>
          </a:xfrm>
          <a:prstGeom prst="rect">
            <a:avLst/>
          </a:prstGeom>
          <a:noFill/>
        </p:spPr>
        <p:txBody>
          <a:bodyPr wrap="square" rtlCol="0">
            <a:spAutoFit/>
          </a:bodyPr>
          <a:lstStyle/>
          <a:p>
            <a:r>
              <a:rPr lang="en-US" sz="1200" dirty="0" smtClean="0">
                <a:latin typeface="Georgia"/>
                <a:cs typeface="Georgia"/>
              </a:rPr>
              <a:t>Rocky Mountain HIDTA, 2013</a:t>
            </a:r>
            <a:endParaRPr lang="en-US" sz="1200" dirty="0">
              <a:latin typeface="Georgia"/>
              <a:cs typeface="Georgia"/>
            </a:endParaRPr>
          </a:p>
        </p:txBody>
      </p:sp>
      <p:graphicFrame>
        <p:nvGraphicFramePr>
          <p:cNvPr id="6" name="Chart 5"/>
          <p:cNvGraphicFramePr>
            <a:graphicFrameLocks/>
          </p:cNvGraphicFramePr>
          <p:nvPr>
            <p:extLst>
              <p:ext uri="{D42A27DB-BD31-4B8C-83A1-F6EECF244321}">
                <p14:modId xmlns:p14="http://schemas.microsoft.com/office/powerpoint/2010/main" val="699164262"/>
              </p:ext>
            </p:extLst>
          </p:nvPr>
        </p:nvGraphicFramePr>
        <p:xfrm>
          <a:off x="685800" y="1905000"/>
          <a:ext cx="7575176" cy="4656604"/>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p:cNvSpPr txBox="1"/>
          <p:nvPr/>
        </p:nvSpPr>
        <p:spPr>
          <a:xfrm>
            <a:off x="762001" y="1960607"/>
            <a:ext cx="4241634" cy="1015663"/>
          </a:xfrm>
          <a:prstGeom prst="rect">
            <a:avLst/>
          </a:prstGeom>
          <a:noFill/>
        </p:spPr>
        <p:txBody>
          <a:bodyPr wrap="square" rtlCol="0">
            <a:spAutoFit/>
          </a:bodyPr>
          <a:lstStyle/>
          <a:p>
            <a:r>
              <a:rPr lang="en-US" sz="2000" dirty="0">
                <a:solidFill>
                  <a:srgbClr val="000000"/>
                </a:solidFill>
                <a:latin typeface="Georgia"/>
                <a:cs typeface="Georgia"/>
              </a:rPr>
              <a:t>Drug-related referrals for high school students testing positive for marijuana increased </a:t>
            </a:r>
            <a:endParaRPr lang="en-US" sz="2000" dirty="0">
              <a:solidFill>
                <a:srgbClr val="000000"/>
              </a:solidFill>
            </a:endParaRPr>
          </a:p>
        </p:txBody>
      </p:sp>
      <p:sp>
        <p:nvSpPr>
          <p:cNvPr id="7" name="TextBox 6"/>
          <p:cNvSpPr txBox="1"/>
          <p:nvPr/>
        </p:nvSpPr>
        <p:spPr>
          <a:xfrm>
            <a:off x="5662706" y="1965090"/>
            <a:ext cx="2644588" cy="1292662"/>
          </a:xfrm>
          <a:prstGeom prst="rect">
            <a:avLst/>
          </a:prstGeom>
          <a:noFill/>
        </p:spPr>
        <p:txBody>
          <a:bodyPr wrap="square" rtlCol="0">
            <a:spAutoFit/>
          </a:bodyPr>
          <a:lstStyle/>
          <a:p>
            <a:r>
              <a:rPr lang="en-US" sz="2000" dirty="0">
                <a:solidFill>
                  <a:srgbClr val="C00000"/>
                </a:solidFill>
                <a:latin typeface="Georgia"/>
                <a:cs typeface="Georgia"/>
              </a:rPr>
              <a:t>A</a:t>
            </a:r>
            <a:r>
              <a:rPr lang="en-US" sz="2000" dirty="0" smtClean="0">
                <a:solidFill>
                  <a:srgbClr val="C00000"/>
                </a:solidFill>
                <a:latin typeface="Georgia"/>
                <a:cs typeface="Georgia"/>
              </a:rPr>
              <a:t>verage </a:t>
            </a:r>
            <a:r>
              <a:rPr lang="en-US" sz="2000" dirty="0">
                <a:solidFill>
                  <a:srgbClr val="C00000"/>
                </a:solidFill>
                <a:latin typeface="Georgia"/>
                <a:cs typeface="Georgia"/>
              </a:rPr>
              <a:t>of 17.3% per year between </a:t>
            </a:r>
            <a:r>
              <a:rPr lang="en-US" sz="2000" dirty="0" smtClean="0">
                <a:solidFill>
                  <a:srgbClr val="C00000"/>
                </a:solidFill>
                <a:latin typeface="Georgia"/>
                <a:cs typeface="Georgia"/>
              </a:rPr>
              <a:t>2010 </a:t>
            </a:r>
            <a:r>
              <a:rPr lang="en-US" sz="2000" dirty="0">
                <a:solidFill>
                  <a:srgbClr val="C00000"/>
                </a:solidFill>
                <a:latin typeface="Georgia"/>
                <a:cs typeface="Georgia"/>
              </a:rPr>
              <a:t>to 2012</a:t>
            </a:r>
          </a:p>
          <a:p>
            <a:endParaRPr lang="en-US" dirty="0">
              <a:solidFill>
                <a:srgbClr val="C00000"/>
              </a:solidFill>
            </a:endParaRPr>
          </a:p>
        </p:txBody>
      </p:sp>
      <p:cxnSp>
        <p:nvCxnSpPr>
          <p:cNvPr id="11" name="Straight Arrow Connector 10"/>
          <p:cNvCxnSpPr/>
          <p:nvPr/>
        </p:nvCxnSpPr>
        <p:spPr>
          <a:xfrm rot="120000" flipV="1">
            <a:off x="3720364" y="3219028"/>
            <a:ext cx="1713600" cy="2622370"/>
          </a:xfrm>
          <a:prstGeom prst="straightConnector1">
            <a:avLst/>
          </a:prstGeom>
          <a:ln w="22225" cmpd="sng">
            <a:headEnd type="none"/>
            <a:tailEnd type="triangle" w="lg" len="lg"/>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3065492" y="3164056"/>
            <a:ext cx="1938143" cy="769441"/>
          </a:xfrm>
          <a:prstGeom prst="rect">
            <a:avLst/>
          </a:prstGeom>
          <a:noFill/>
        </p:spPr>
        <p:txBody>
          <a:bodyPr wrap="square" rtlCol="0">
            <a:spAutoFit/>
          </a:bodyPr>
          <a:lstStyle/>
          <a:p>
            <a:r>
              <a:rPr lang="en-US" sz="2200" b="1" dirty="0" smtClean="0">
                <a:solidFill>
                  <a:srgbClr val="C00000"/>
                </a:solidFill>
                <a:latin typeface="Georgia"/>
                <a:cs typeface="Georgia"/>
              </a:rPr>
              <a:t>Rose by over 150%</a:t>
            </a:r>
            <a:endParaRPr lang="en-US" sz="2200" b="1" dirty="0">
              <a:solidFill>
                <a:srgbClr val="C00000"/>
              </a:solidFill>
              <a:latin typeface="Georgia"/>
              <a:cs typeface="Georgia"/>
            </a:endParaRPr>
          </a:p>
        </p:txBody>
      </p:sp>
      <p:sp>
        <p:nvSpPr>
          <p:cNvPr id="8" name="Slide Number Placeholder 7"/>
          <p:cNvSpPr>
            <a:spLocks noGrp="1"/>
          </p:cNvSpPr>
          <p:nvPr>
            <p:ph type="sldNum" sz="quarter" idx="12"/>
          </p:nvPr>
        </p:nvSpPr>
        <p:spPr/>
        <p:txBody>
          <a:bodyPr/>
          <a:lstStyle/>
          <a:p>
            <a:fld id="{4226F133-244D-4A4C-B618-CB5A3EE004CC}" type="slidenum">
              <a:rPr lang="en-US" smtClean="0"/>
              <a:pPr/>
              <a:t>72</a:t>
            </a:fld>
            <a:endParaRPr lang="en-US" dirty="0"/>
          </a:p>
        </p:txBody>
      </p:sp>
    </p:spTree>
    <p:extLst>
      <p:ext uri="{BB962C8B-B14F-4D97-AF65-F5344CB8AC3E}">
        <p14:creationId xmlns:p14="http://schemas.microsoft.com/office/powerpoint/2010/main" val="1072036022"/>
      </p:ext>
    </p:extLst>
  </p:cSld>
  <p:clrMapOvr>
    <a:masterClrMapping/>
  </p:clrMapOvr>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p:cNvGraphicFramePr/>
          <p:nvPr>
            <p:extLst>
              <p:ext uri="{D42A27DB-BD31-4B8C-83A1-F6EECF244321}">
                <p14:modId xmlns:p14="http://schemas.microsoft.com/office/powerpoint/2010/main" val="4170541872"/>
              </p:ext>
            </p:extLst>
          </p:nvPr>
        </p:nvGraphicFramePr>
        <p:xfrm>
          <a:off x="5371537" y="4133551"/>
          <a:ext cx="4103204" cy="2274407"/>
        </p:xfrm>
        <a:graphic>
          <a:graphicData uri="http://schemas.openxmlformats.org/drawingml/2006/chart">
            <c:chart xmlns:c="http://schemas.openxmlformats.org/drawingml/2006/chart" xmlns:r="http://schemas.openxmlformats.org/officeDocument/2006/relationships" r:id="rId2"/>
          </a:graphicData>
        </a:graphic>
      </p:graphicFrame>
      <p:sp>
        <p:nvSpPr>
          <p:cNvPr id="2" name="Content Placeholder 1"/>
          <p:cNvSpPr>
            <a:spLocks noGrp="1"/>
          </p:cNvSpPr>
          <p:nvPr>
            <p:ph idx="1"/>
          </p:nvPr>
        </p:nvSpPr>
        <p:spPr>
          <a:xfrm>
            <a:off x="457200" y="2347282"/>
            <a:ext cx="7408333" cy="3450696"/>
          </a:xfrm>
        </p:spPr>
        <p:txBody>
          <a:bodyPr>
            <a:normAutofit lnSpcReduction="10000"/>
          </a:bodyPr>
          <a:lstStyle/>
          <a:p>
            <a:pPr>
              <a:buFont typeface="Arial"/>
              <a:buChar char="•"/>
            </a:pPr>
            <a:r>
              <a:rPr lang="en-US" sz="2800" dirty="0" smtClean="0">
                <a:solidFill>
                  <a:srgbClr val="C00000"/>
                </a:solidFill>
                <a:latin typeface="Georgia"/>
                <a:cs typeface="Georgia"/>
              </a:rPr>
              <a:t>Teens who  know somebody with a medical marijuana license are more like than those who don’t to report ‘fairly’ or ‘very’ easy access to marijuana</a:t>
            </a:r>
          </a:p>
          <a:p>
            <a:pPr>
              <a:buFont typeface="Arial"/>
              <a:buChar char="•"/>
            </a:pPr>
            <a:endParaRPr lang="en-US" sz="2600" b="1" dirty="0" smtClean="0">
              <a:solidFill>
                <a:srgbClr val="C00000"/>
              </a:solidFill>
              <a:latin typeface="Georgia"/>
              <a:cs typeface="Georgia"/>
            </a:endParaRPr>
          </a:p>
          <a:p>
            <a:pPr>
              <a:buFont typeface="Arial"/>
              <a:buChar char="•"/>
            </a:pPr>
            <a:r>
              <a:rPr lang="en-US" sz="2800" b="1" dirty="0" smtClean="0">
                <a:solidFill>
                  <a:srgbClr val="C00000"/>
                </a:solidFill>
                <a:latin typeface="Georgia"/>
                <a:cs typeface="Georgia"/>
              </a:rPr>
              <a:t>74</a:t>
            </a:r>
            <a:r>
              <a:rPr lang="en-US" sz="2800" b="1" dirty="0">
                <a:solidFill>
                  <a:srgbClr val="C00000"/>
                </a:solidFill>
                <a:latin typeface="Georgia"/>
                <a:cs typeface="Georgia"/>
              </a:rPr>
              <a:t>%</a:t>
            </a:r>
            <a:r>
              <a:rPr lang="en-US" sz="2800" dirty="0">
                <a:solidFill>
                  <a:srgbClr val="C00000"/>
                </a:solidFill>
                <a:latin typeface="Georgia"/>
                <a:cs typeface="Georgia"/>
              </a:rPr>
              <a:t> of Denver-area teens </a:t>
            </a:r>
            <a:r>
              <a:rPr lang="en-US" sz="2800" dirty="0" smtClean="0">
                <a:solidFill>
                  <a:srgbClr val="C00000"/>
                </a:solidFill>
                <a:latin typeface="Georgia"/>
                <a:cs typeface="Georgia"/>
              </a:rPr>
              <a:t>in</a:t>
            </a:r>
            <a:r>
              <a:rPr lang="en-US" sz="2800" dirty="0">
                <a:solidFill>
                  <a:srgbClr val="C00000"/>
                </a:solidFill>
                <a:latin typeface="Georgia"/>
                <a:cs typeface="Georgia"/>
              </a:rPr>
              <a:t> </a:t>
            </a:r>
            <a:r>
              <a:rPr lang="en-US" sz="2800" dirty="0" smtClean="0">
                <a:solidFill>
                  <a:srgbClr val="C00000"/>
                </a:solidFill>
                <a:latin typeface="Georgia"/>
                <a:cs typeface="Georgia"/>
              </a:rPr>
              <a:t>treatment </a:t>
            </a:r>
            <a:r>
              <a:rPr lang="en-US" sz="2800" dirty="0">
                <a:solidFill>
                  <a:srgbClr val="C00000"/>
                </a:solidFill>
                <a:latin typeface="Georgia"/>
                <a:cs typeface="Georgia"/>
              </a:rPr>
              <a:t>said they used somebody</a:t>
            </a:r>
            <a:r>
              <a:rPr lang="en-US" sz="2800" b="1" dirty="0">
                <a:solidFill>
                  <a:srgbClr val="C00000"/>
                </a:solidFill>
                <a:latin typeface="Georgia"/>
                <a:cs typeface="Georgia"/>
              </a:rPr>
              <a:t> </a:t>
            </a:r>
            <a:r>
              <a:rPr lang="en-US" sz="2800" dirty="0">
                <a:solidFill>
                  <a:srgbClr val="C00000"/>
                </a:solidFill>
                <a:latin typeface="Georgia"/>
                <a:cs typeface="Georgia"/>
              </a:rPr>
              <a:t>else’s medical marijuana an average of 50</a:t>
            </a:r>
            <a:r>
              <a:rPr lang="en-US" sz="2800" b="1" dirty="0">
                <a:solidFill>
                  <a:srgbClr val="C00000"/>
                </a:solidFill>
                <a:latin typeface="Georgia"/>
                <a:cs typeface="Georgia"/>
              </a:rPr>
              <a:t> </a:t>
            </a:r>
            <a:r>
              <a:rPr lang="en-US" sz="2800" dirty="0">
                <a:solidFill>
                  <a:srgbClr val="C00000"/>
                </a:solidFill>
                <a:latin typeface="Georgia"/>
                <a:cs typeface="Georgia"/>
              </a:rPr>
              <a:t>times</a:t>
            </a:r>
          </a:p>
          <a:p>
            <a:pPr lvl="1">
              <a:buFont typeface="Wingdings" charset="2"/>
              <a:buChar char="u"/>
            </a:pPr>
            <a:endParaRPr lang="en-US" dirty="0" smtClean="0">
              <a:solidFill>
                <a:srgbClr val="E80635"/>
              </a:solidFill>
              <a:latin typeface="Georgia"/>
              <a:cs typeface="Georgia"/>
            </a:endParaRPr>
          </a:p>
        </p:txBody>
      </p:sp>
      <p:sp>
        <p:nvSpPr>
          <p:cNvPr id="3" name="Title 2"/>
          <p:cNvSpPr>
            <a:spLocks noGrp="1"/>
          </p:cNvSpPr>
          <p:nvPr>
            <p:ph type="title"/>
          </p:nvPr>
        </p:nvSpPr>
        <p:spPr>
          <a:xfrm>
            <a:off x="304800" y="228600"/>
            <a:ext cx="8458200" cy="1336956"/>
          </a:xfrm>
        </p:spPr>
        <p:txBody>
          <a:bodyPr>
            <a:noAutofit/>
          </a:bodyPr>
          <a:lstStyle/>
          <a:p>
            <a:pPr lvl="1" algn="ctr"/>
            <a:r>
              <a:rPr lang="en-US" sz="4400" dirty="0" smtClean="0">
                <a:solidFill>
                  <a:srgbClr val="000000"/>
                </a:solidFill>
                <a:latin typeface="Georgia"/>
                <a:cs typeface="Georgia"/>
              </a:rPr>
              <a:t>Medical marijuana is easily diverted to youth</a:t>
            </a:r>
          </a:p>
        </p:txBody>
      </p:sp>
      <p:sp>
        <p:nvSpPr>
          <p:cNvPr id="5" name="TextBox 4"/>
          <p:cNvSpPr txBox="1"/>
          <p:nvPr/>
        </p:nvSpPr>
        <p:spPr>
          <a:xfrm>
            <a:off x="142708" y="6407958"/>
            <a:ext cx="2583010" cy="461665"/>
          </a:xfrm>
          <a:prstGeom prst="rect">
            <a:avLst/>
          </a:prstGeom>
          <a:noFill/>
        </p:spPr>
        <p:txBody>
          <a:bodyPr wrap="square" rtlCol="0">
            <a:spAutoFit/>
          </a:bodyPr>
          <a:lstStyle/>
          <a:p>
            <a:r>
              <a:rPr lang="en-US" sz="1200" dirty="0" smtClean="0">
                <a:solidFill>
                  <a:srgbClr val="000000"/>
                </a:solidFill>
                <a:latin typeface="Georgia"/>
                <a:cs typeface="Georgia"/>
              </a:rPr>
              <a:t>Thurstone, 2013;</a:t>
            </a:r>
            <a:r>
              <a:rPr lang="en-US" sz="1200" dirty="0">
                <a:solidFill>
                  <a:srgbClr val="000000"/>
                </a:solidFill>
                <a:latin typeface="Georgia"/>
                <a:cs typeface="Georgia"/>
              </a:rPr>
              <a:t> Salomonsen-Sautel et al., 2012 </a:t>
            </a:r>
            <a:r>
              <a:rPr lang="en-US" sz="1200" dirty="0" smtClean="0">
                <a:solidFill>
                  <a:srgbClr val="000000"/>
                </a:solidFill>
                <a:latin typeface="Georgia"/>
                <a:cs typeface="Georgia"/>
              </a:rPr>
              <a:t> </a:t>
            </a:r>
            <a:endParaRPr lang="en-US" sz="1200" dirty="0">
              <a:solidFill>
                <a:srgbClr val="000000"/>
              </a:solidFill>
              <a:latin typeface="Georgia"/>
              <a:cs typeface="Georgia"/>
            </a:endParaRPr>
          </a:p>
        </p:txBody>
      </p:sp>
      <p:sp>
        <p:nvSpPr>
          <p:cNvPr id="4" name="Slide Number Placeholder 3"/>
          <p:cNvSpPr>
            <a:spLocks noGrp="1"/>
          </p:cNvSpPr>
          <p:nvPr>
            <p:ph type="sldNum" sz="quarter" idx="12"/>
          </p:nvPr>
        </p:nvSpPr>
        <p:spPr/>
        <p:txBody>
          <a:bodyPr/>
          <a:lstStyle/>
          <a:p>
            <a:fld id="{4226F133-244D-4A4C-B618-CB5A3EE004CC}" type="slidenum">
              <a:rPr lang="en-US" smtClean="0"/>
              <a:pPr/>
              <a:t>73</a:t>
            </a:fld>
            <a:endParaRPr lang="en-US" dirty="0"/>
          </a:p>
        </p:txBody>
      </p:sp>
    </p:spTree>
    <p:extLst>
      <p:ext uri="{BB962C8B-B14F-4D97-AF65-F5344CB8AC3E}">
        <p14:creationId xmlns:p14="http://schemas.microsoft.com/office/powerpoint/2010/main" val="3602608780"/>
      </p:ext>
    </p:extLst>
  </p:cSld>
  <p:clrMapOvr>
    <a:masterClrMapping/>
  </p:clrMapOvr>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p:nvPr/>
        </p:nvPicPr>
        <p:blipFill rotWithShape="1">
          <a:blip r:embed="rId2" cstate="email">
            <a:duotone>
              <a:schemeClr val="accent1">
                <a:shade val="45000"/>
                <a:satMod val="135000"/>
              </a:schemeClr>
              <a:prstClr val="white"/>
            </a:duotone>
            <a:alphaModFix amt="60000"/>
            <a:extLst>
              <a:ext uri="{BEBA8EAE-BF5A-486C-A8C5-ECC9F3942E4B}">
                <a14:imgProps xmlns:a14="http://schemas.microsoft.com/office/drawing/2010/main">
                  <a14:imgLayer r:embed="rId3">
                    <a14:imgEffect>
                      <a14:backgroundRemoval t="9070" b="94785" l="4523" r="93802">
                        <a14:foregroundMark x1="25628" y1="34240" x2="25628" y2="34240"/>
                        <a14:foregroundMark x1="20603" y1="29478" x2="20603" y2="29478"/>
                        <a14:foregroundMark x1="85092" y1="31746" x2="85092" y2="31746"/>
                        <a14:foregroundMark x1="85092" y1="28118" x2="85092" y2="28118"/>
                        <a14:foregroundMark x1="89782" y1="21542" x2="89782" y2="21542"/>
                        <a14:foregroundMark x1="93802" y1="9070" x2="93802" y2="9070"/>
                      </a14:backgroundRemoval>
                    </a14:imgEffect>
                  </a14:imgLayer>
                </a14:imgProps>
              </a:ext>
              <a:ext uri="{28A0092B-C50C-407E-A947-70E740481C1C}">
                <a14:useLocalDpi xmlns:a14="http://schemas.microsoft.com/office/drawing/2010/main"/>
              </a:ext>
            </a:extLst>
          </a:blip>
          <a:srcRect l="2801" t="6351" r="3050" b="3921"/>
          <a:stretch/>
        </p:blipFill>
        <p:spPr bwMode="auto">
          <a:xfrm>
            <a:off x="3922244" y="3128781"/>
            <a:ext cx="4764556" cy="3279177"/>
          </a:xfrm>
          <a:prstGeom prst="rect">
            <a:avLst/>
          </a:prstGeom>
          <a:ln>
            <a:noFill/>
          </a:ln>
          <a:extLst>
            <a:ext uri="{53640926-AAD7-44d8-BBD7-CCE9431645EC}">
              <a14:shadowObscured xmlns:a14="http://schemas.microsoft.com/office/drawing/2010/main"/>
            </a:ext>
          </a:extLst>
        </p:spPr>
      </p:pic>
      <p:sp>
        <p:nvSpPr>
          <p:cNvPr id="2" name="Content Placeholder 1"/>
          <p:cNvSpPr>
            <a:spLocks noGrp="1"/>
          </p:cNvSpPr>
          <p:nvPr>
            <p:ph idx="1"/>
          </p:nvPr>
        </p:nvSpPr>
        <p:spPr>
          <a:xfrm>
            <a:off x="457200" y="1676400"/>
            <a:ext cx="6178711" cy="4731557"/>
          </a:xfrm>
        </p:spPr>
        <p:txBody>
          <a:bodyPr>
            <a:noAutofit/>
          </a:bodyPr>
          <a:lstStyle/>
          <a:p>
            <a:pPr>
              <a:buFont typeface="Arial"/>
              <a:buChar char="•"/>
            </a:pPr>
            <a:r>
              <a:rPr lang="en-US" sz="3000" dirty="0" smtClean="0">
                <a:solidFill>
                  <a:srgbClr val="C00000"/>
                </a:solidFill>
                <a:latin typeface="Georgia"/>
                <a:cs typeface="Georgia"/>
              </a:rPr>
              <a:t>29% of Denver high school students used marijuana in the last month</a:t>
            </a:r>
          </a:p>
          <a:p>
            <a:pPr>
              <a:buFont typeface="Arial"/>
              <a:buChar char="•"/>
            </a:pPr>
            <a:endParaRPr lang="en-US" sz="3000" dirty="0" smtClean="0">
              <a:solidFill>
                <a:srgbClr val="C00000"/>
              </a:solidFill>
              <a:latin typeface="Georgia"/>
              <a:cs typeface="Georgia"/>
            </a:endParaRPr>
          </a:p>
          <a:p>
            <a:pPr>
              <a:buFont typeface="Arial"/>
              <a:buChar char="•"/>
            </a:pPr>
            <a:r>
              <a:rPr lang="en-US" sz="3000" dirty="0" smtClean="0">
                <a:solidFill>
                  <a:srgbClr val="C00000"/>
                </a:solidFill>
                <a:latin typeface="Georgia"/>
                <a:cs typeface="Georgia"/>
              </a:rPr>
              <a:t>If Denver were an American state, it would have the HIGHEST public high school current use rates in the country</a:t>
            </a:r>
          </a:p>
        </p:txBody>
      </p:sp>
      <p:sp>
        <p:nvSpPr>
          <p:cNvPr id="3" name="Title 2"/>
          <p:cNvSpPr>
            <a:spLocks noGrp="1"/>
          </p:cNvSpPr>
          <p:nvPr>
            <p:ph type="title"/>
          </p:nvPr>
        </p:nvSpPr>
        <p:spPr/>
        <p:txBody>
          <a:bodyPr>
            <a:noAutofit/>
          </a:bodyPr>
          <a:lstStyle/>
          <a:p>
            <a:pPr lvl="1" algn="ctr"/>
            <a:r>
              <a:rPr lang="en-US" sz="5400" dirty="0" smtClean="0">
                <a:solidFill>
                  <a:srgbClr val="000000"/>
                </a:solidFill>
                <a:latin typeface="Georgia"/>
                <a:cs typeface="Georgia"/>
              </a:rPr>
              <a:t>Denver high schools</a:t>
            </a:r>
          </a:p>
        </p:txBody>
      </p:sp>
      <p:sp>
        <p:nvSpPr>
          <p:cNvPr id="5" name="TextBox 4"/>
          <p:cNvSpPr txBox="1"/>
          <p:nvPr/>
        </p:nvSpPr>
        <p:spPr>
          <a:xfrm>
            <a:off x="142708" y="6407958"/>
            <a:ext cx="2269053" cy="276999"/>
          </a:xfrm>
          <a:prstGeom prst="rect">
            <a:avLst/>
          </a:prstGeom>
          <a:noFill/>
        </p:spPr>
        <p:txBody>
          <a:bodyPr wrap="square" rtlCol="0">
            <a:spAutoFit/>
          </a:bodyPr>
          <a:lstStyle/>
          <a:p>
            <a:r>
              <a:rPr lang="en-US" sz="1200" dirty="0" smtClean="0">
                <a:solidFill>
                  <a:srgbClr val="000000"/>
                </a:solidFill>
                <a:latin typeface="Georgia"/>
                <a:cs typeface="Georgia"/>
              </a:rPr>
              <a:t>Healthy Kids Colorado, 2012</a:t>
            </a:r>
            <a:endParaRPr lang="en-US" sz="1200" dirty="0">
              <a:solidFill>
                <a:srgbClr val="000000"/>
              </a:solidFill>
              <a:latin typeface="Georgia"/>
              <a:cs typeface="Georgia"/>
            </a:endParaRPr>
          </a:p>
        </p:txBody>
      </p:sp>
      <p:sp>
        <p:nvSpPr>
          <p:cNvPr id="4" name="Slide Number Placeholder 3"/>
          <p:cNvSpPr>
            <a:spLocks noGrp="1"/>
          </p:cNvSpPr>
          <p:nvPr>
            <p:ph type="sldNum" sz="quarter" idx="12"/>
          </p:nvPr>
        </p:nvSpPr>
        <p:spPr/>
        <p:txBody>
          <a:bodyPr/>
          <a:lstStyle/>
          <a:p>
            <a:fld id="{4226F133-244D-4A4C-B618-CB5A3EE004CC}" type="slidenum">
              <a:rPr lang="en-US" smtClean="0"/>
              <a:pPr/>
              <a:t>74</a:t>
            </a:fld>
            <a:endParaRPr lang="en-US" dirty="0"/>
          </a:p>
        </p:txBody>
      </p:sp>
    </p:spTree>
    <p:extLst>
      <p:ext uri="{BB962C8B-B14F-4D97-AF65-F5344CB8AC3E}">
        <p14:creationId xmlns:p14="http://schemas.microsoft.com/office/powerpoint/2010/main" val="1015578451"/>
      </p:ext>
    </p:extLst>
  </p:cSld>
  <p:clrMapOvr>
    <a:masterClrMapping/>
  </p:clrMapOvr>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57200"/>
            <a:ext cx="8229600" cy="1638844"/>
          </a:xfrm>
        </p:spPr>
        <p:txBody>
          <a:bodyPr>
            <a:noAutofit/>
          </a:bodyPr>
          <a:lstStyle/>
          <a:p>
            <a:pPr marL="0" indent="0" algn="ctr">
              <a:buNone/>
            </a:pPr>
            <a:r>
              <a:rPr lang="en-US" sz="3000" dirty="0" smtClean="0">
                <a:solidFill>
                  <a:srgbClr val="000000"/>
                </a:solidFill>
                <a:latin typeface="Georgia"/>
                <a:cs typeface="Georgia"/>
              </a:rPr>
              <a:t>While the total number of car crashes </a:t>
            </a:r>
            <a:r>
              <a:rPr lang="en-US" sz="3000" b="1" i="1" dirty="0" smtClean="0">
                <a:solidFill>
                  <a:srgbClr val="000000"/>
                </a:solidFill>
                <a:latin typeface="Georgia"/>
                <a:cs typeface="Georgia"/>
              </a:rPr>
              <a:t>declined</a:t>
            </a:r>
            <a:r>
              <a:rPr lang="en-US" sz="3000" dirty="0" smtClean="0">
                <a:solidFill>
                  <a:srgbClr val="000000"/>
                </a:solidFill>
                <a:latin typeface="Georgia"/>
                <a:cs typeface="Georgia"/>
              </a:rPr>
              <a:t> from 2007 to 2011, the number of fatal car crashes with drivers testing positive for marijuana rose sharply. </a:t>
            </a:r>
          </a:p>
        </p:txBody>
      </p:sp>
      <p:sp>
        <p:nvSpPr>
          <p:cNvPr id="5" name="TextBox 4"/>
          <p:cNvSpPr txBox="1"/>
          <p:nvPr/>
        </p:nvSpPr>
        <p:spPr>
          <a:xfrm>
            <a:off x="142708" y="6407958"/>
            <a:ext cx="2583010" cy="276999"/>
          </a:xfrm>
          <a:prstGeom prst="rect">
            <a:avLst/>
          </a:prstGeom>
          <a:noFill/>
        </p:spPr>
        <p:txBody>
          <a:bodyPr wrap="square" rtlCol="0">
            <a:spAutoFit/>
          </a:bodyPr>
          <a:lstStyle/>
          <a:p>
            <a:r>
              <a:rPr lang="en-US" sz="1200" dirty="0" smtClean="0">
                <a:solidFill>
                  <a:srgbClr val="000000"/>
                </a:solidFill>
                <a:latin typeface="Georgia"/>
                <a:cs typeface="Georgia"/>
              </a:rPr>
              <a:t>Colorado </a:t>
            </a:r>
            <a:r>
              <a:rPr lang="en-US" sz="1200" dirty="0" err="1" smtClean="0">
                <a:solidFill>
                  <a:srgbClr val="000000"/>
                </a:solidFill>
                <a:latin typeface="Georgia"/>
                <a:cs typeface="Georgia"/>
              </a:rPr>
              <a:t>Dept</a:t>
            </a:r>
            <a:r>
              <a:rPr lang="en-US" sz="1200" dirty="0" smtClean="0">
                <a:solidFill>
                  <a:srgbClr val="000000"/>
                </a:solidFill>
                <a:latin typeface="Georgia"/>
                <a:cs typeface="Georgia"/>
              </a:rPr>
              <a:t> of Transportation</a:t>
            </a:r>
            <a:endParaRPr lang="en-US" sz="1200" dirty="0">
              <a:solidFill>
                <a:srgbClr val="000000"/>
              </a:solidFill>
              <a:latin typeface="Georgia"/>
              <a:cs typeface="Georgia"/>
            </a:endParaRPr>
          </a:p>
        </p:txBody>
      </p:sp>
      <p:graphicFrame>
        <p:nvGraphicFramePr>
          <p:cNvPr id="6" name="Chart 5"/>
          <p:cNvGraphicFramePr/>
          <p:nvPr>
            <p:extLst>
              <p:ext uri="{D42A27DB-BD31-4B8C-83A1-F6EECF244321}">
                <p14:modId xmlns:p14="http://schemas.microsoft.com/office/powerpoint/2010/main" val="593568189"/>
              </p:ext>
            </p:extLst>
          </p:nvPr>
        </p:nvGraphicFramePr>
        <p:xfrm>
          <a:off x="228600" y="2743200"/>
          <a:ext cx="4648200" cy="36576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p:cNvGraphicFramePr/>
          <p:nvPr>
            <p:extLst>
              <p:ext uri="{D42A27DB-BD31-4B8C-83A1-F6EECF244321}">
                <p14:modId xmlns:p14="http://schemas.microsoft.com/office/powerpoint/2010/main" val="3232710113"/>
              </p:ext>
            </p:extLst>
          </p:nvPr>
        </p:nvGraphicFramePr>
        <p:xfrm>
          <a:off x="4680815" y="2667000"/>
          <a:ext cx="4310785" cy="3689351"/>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 Box 95"/>
          <p:cNvSpPr txBox="1"/>
          <p:nvPr/>
        </p:nvSpPr>
        <p:spPr>
          <a:xfrm>
            <a:off x="5562600" y="2667000"/>
            <a:ext cx="2532512" cy="516356"/>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spcAft>
                <a:spcPts val="0"/>
              </a:spcAft>
            </a:pPr>
            <a:r>
              <a:rPr lang="en-US" sz="3000" b="1" dirty="0">
                <a:solidFill>
                  <a:srgbClr val="008000"/>
                </a:solidFill>
                <a:effectLst/>
                <a:latin typeface="Georgia"/>
                <a:ea typeface="ＭＳ 明朝"/>
                <a:cs typeface="Georgia"/>
              </a:rPr>
              <a:t>Crashes with high drivers</a:t>
            </a:r>
          </a:p>
        </p:txBody>
      </p:sp>
      <p:sp>
        <p:nvSpPr>
          <p:cNvPr id="4" name="Slide Number Placeholder 3"/>
          <p:cNvSpPr>
            <a:spLocks noGrp="1"/>
          </p:cNvSpPr>
          <p:nvPr>
            <p:ph type="sldNum" sz="quarter" idx="12"/>
          </p:nvPr>
        </p:nvSpPr>
        <p:spPr>
          <a:xfrm>
            <a:off x="8153400" y="6471957"/>
            <a:ext cx="990600" cy="365125"/>
          </a:xfrm>
        </p:spPr>
        <p:txBody>
          <a:bodyPr/>
          <a:lstStyle/>
          <a:p>
            <a:fld id="{4226F133-244D-4A4C-B618-CB5A3EE004CC}" type="slidenum">
              <a:rPr lang="en-US" smtClean="0"/>
              <a:pPr/>
              <a:t>75</a:t>
            </a:fld>
            <a:endParaRPr lang="en-US" dirty="0"/>
          </a:p>
        </p:txBody>
      </p:sp>
    </p:spTree>
    <p:extLst>
      <p:ext uri="{BB962C8B-B14F-4D97-AF65-F5344CB8AC3E}">
        <p14:creationId xmlns:p14="http://schemas.microsoft.com/office/powerpoint/2010/main" val="3701416680"/>
      </p:ext>
    </p:extLst>
  </p:cSld>
  <p:clrMapOvr>
    <a:masterClrMapping/>
  </p:clrMapOvr>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5" name="Rectangle 1"/>
          <p:cNvSpPr>
            <a:spLocks noGrp="1" noChangeArrowheads="1"/>
          </p:cNvSpPr>
          <p:nvPr>
            <p:ph type="title"/>
          </p:nvPr>
        </p:nvSpPr>
        <p:spPr>
          <a:xfrm>
            <a:off x="768350" y="-204788"/>
            <a:ext cx="7920038" cy="1143001"/>
          </a:xfrm>
        </p:spPr>
        <p:txBody>
          <a:bodyPr>
            <a:normAutofit fontScale="90000"/>
          </a:bodyPr>
          <a:lstStyle/>
          <a:p>
            <a:r>
              <a:rPr lang="en-US" sz="3700" b="1" dirty="0" smtClean="0">
                <a:solidFill>
                  <a:srgbClr val="000000"/>
                </a:solidFill>
                <a:ea typeface="Gill Sans"/>
                <a:cs typeface="Gill Sans"/>
              </a:rPr>
              <a:t>Hospital Cannabis Discharge DX</a:t>
            </a:r>
            <a:endParaRPr lang="en-US" sz="3700" b="1" dirty="0" smtClean="0">
              <a:solidFill>
                <a:srgbClr val="000000"/>
              </a:solidFill>
              <a:ea typeface="ヒラギノ角ゴ ProN W6"/>
              <a:cs typeface="ヒラギノ角ゴ ProN W6"/>
            </a:endParaRPr>
          </a:p>
        </p:txBody>
      </p:sp>
      <p:sp>
        <p:nvSpPr>
          <p:cNvPr id="9226" name="Rectangle 2"/>
          <p:cNvSpPr>
            <a:spLocks/>
          </p:cNvSpPr>
          <p:nvPr/>
        </p:nvSpPr>
        <p:spPr bwMode="auto">
          <a:xfrm>
            <a:off x="169863" y="6364288"/>
            <a:ext cx="7920037" cy="339725"/>
          </a:xfrm>
          <a:prstGeom prst="rect">
            <a:avLst/>
          </a:prstGeom>
          <a:noFill/>
          <a:ln w="9525">
            <a:noFill/>
            <a:miter lim="800000"/>
            <a:headEnd/>
            <a:tailEnd/>
          </a:ln>
        </p:spPr>
        <p:txBody>
          <a:bodyPr lIns="26788" tIns="26788" rIns="26788" bIns="26788"/>
          <a:lstStyle/>
          <a:p>
            <a:r>
              <a:rPr lang="en-US" sz="2000">
                <a:solidFill>
                  <a:srgbClr val="FF6FCF"/>
                </a:solidFill>
                <a:latin typeface="Calibri" pitchFamily="34" charset="0"/>
                <a:ea typeface="MS PGothic" pitchFamily="34" charset="-128"/>
              </a:rPr>
              <a:t>Source: Colorado Department of Public Health and the Environment</a:t>
            </a:r>
          </a:p>
        </p:txBody>
      </p:sp>
      <p:graphicFrame>
        <p:nvGraphicFramePr>
          <p:cNvPr id="9223" name="Object 7"/>
          <p:cNvGraphicFramePr>
            <a:graphicFrameLocks/>
          </p:cNvGraphicFramePr>
          <p:nvPr>
            <p:extLst>
              <p:ext uri="{D42A27DB-BD31-4B8C-83A1-F6EECF244321}">
                <p14:modId xmlns:p14="http://schemas.microsoft.com/office/powerpoint/2010/main" val="1276184576"/>
              </p:ext>
            </p:extLst>
          </p:nvPr>
        </p:nvGraphicFramePr>
        <p:xfrm>
          <a:off x="13576" y="1066800"/>
          <a:ext cx="9194800" cy="5986463"/>
        </p:xfrm>
        <a:graphic>
          <a:graphicData uri="http://schemas.openxmlformats.org/presentationml/2006/ole">
            <mc:AlternateContent xmlns:mc="http://schemas.openxmlformats.org/markup-compatibility/2006">
              <mc:Choice xmlns:v="urn:schemas-microsoft-com:vml" Requires="v">
                <p:oleObj spid="_x0000_s5125" name="Chart" r:id="rId3" imgW="12918600" imgH="6189480" progId="MSGraph.Chart.8">
                  <p:embed/>
                </p:oleObj>
              </mc:Choice>
              <mc:Fallback>
                <p:oleObj name="Chart" r:id="rId3" imgW="12918600" imgH="6189480" progId="MSGraph.Chart.8">
                  <p:embed/>
                  <p:pic>
                    <p:nvPicPr>
                      <p:cNvPr id="0" name=""/>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576" y="1066800"/>
                        <a:ext cx="9194800" cy="5986463"/>
                      </a:xfrm>
                      <a:prstGeom prst="rect">
                        <a:avLst/>
                      </a:prstGeom>
                      <a:solidFill>
                        <a:schemeClr val="tx2"/>
                      </a:solidFill>
                    </p:spPr>
                  </p:pic>
                </p:oleObj>
              </mc:Fallback>
            </mc:AlternateContent>
          </a:graphicData>
        </a:graphic>
      </p:graphicFrame>
      <p:sp>
        <p:nvSpPr>
          <p:cNvPr id="9227" name="Rectangle 4"/>
          <p:cNvSpPr>
            <a:spLocks/>
          </p:cNvSpPr>
          <p:nvPr/>
        </p:nvSpPr>
        <p:spPr bwMode="auto">
          <a:xfrm>
            <a:off x="366713" y="2036763"/>
            <a:ext cx="323850" cy="777875"/>
          </a:xfrm>
          <a:prstGeom prst="rect">
            <a:avLst/>
          </a:prstGeom>
          <a:noFill/>
          <a:ln w="9525">
            <a:noFill/>
            <a:miter lim="800000"/>
            <a:headEnd/>
            <a:tailEnd/>
          </a:ln>
        </p:spPr>
        <p:txBody>
          <a:bodyPr wrap="none" lIns="0" tIns="0" rIns="0" bIns="0">
            <a:spAutoFit/>
          </a:bodyPr>
          <a:lstStyle/>
          <a:p>
            <a:r>
              <a:rPr lang="en-US" sz="5100">
                <a:solidFill>
                  <a:srgbClr val="FF8000"/>
                </a:solidFill>
                <a:latin typeface="Calibri Bold" pitchFamily="34" charset="0"/>
                <a:ea typeface="MS PGothic" pitchFamily="34" charset="-128"/>
                <a:sym typeface="Calibri Bold" pitchFamily="34" charset="0"/>
              </a:rPr>
              <a:t>#</a:t>
            </a:r>
          </a:p>
        </p:txBody>
      </p:sp>
    </p:spTree>
    <p:extLst>
      <p:ext uri="{BB962C8B-B14F-4D97-AF65-F5344CB8AC3E}">
        <p14:creationId xmlns:p14="http://schemas.microsoft.com/office/powerpoint/2010/main" val="3712291210"/>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Title 1"/>
          <p:cNvSpPr>
            <a:spLocks noGrp="1"/>
          </p:cNvSpPr>
          <p:nvPr>
            <p:ph type="title" idx="4294967295"/>
          </p:nvPr>
        </p:nvSpPr>
        <p:spPr/>
        <p:txBody>
          <a:bodyPr/>
          <a:lstStyle/>
          <a:p>
            <a:r>
              <a:rPr lang="en-US" b="1" smtClean="0">
                <a:solidFill>
                  <a:srgbClr val="FF0000"/>
                </a:solidFill>
                <a:latin typeface="Times" pitchFamily="18" charset="0"/>
                <a:cs typeface="Times" pitchFamily="18" charset="0"/>
              </a:rPr>
              <a:t>Early Indications in Colorado</a:t>
            </a:r>
          </a:p>
        </p:txBody>
      </p:sp>
      <p:sp>
        <p:nvSpPr>
          <p:cNvPr id="3" name="Content Placeholder 2"/>
          <p:cNvSpPr>
            <a:spLocks noGrp="1"/>
          </p:cNvSpPr>
          <p:nvPr>
            <p:ph idx="4294967295"/>
          </p:nvPr>
        </p:nvSpPr>
        <p:spPr>
          <a:xfrm>
            <a:off x="457200" y="1600200"/>
            <a:ext cx="8229600" cy="4775200"/>
          </a:xfrm>
        </p:spPr>
        <p:txBody>
          <a:bodyPr rtlCol="0">
            <a:normAutofit lnSpcReduction="10000"/>
          </a:bodyPr>
          <a:lstStyle/>
          <a:p>
            <a:pPr fontAlgn="auto">
              <a:spcAft>
                <a:spcPts val="0"/>
              </a:spcAft>
              <a:buFont typeface="Arial"/>
              <a:buChar char="•"/>
              <a:defRPr/>
            </a:pPr>
            <a:r>
              <a:rPr lang="en-US" sz="2600" b="1" dirty="0" smtClean="0">
                <a:solidFill>
                  <a:srgbClr val="000000"/>
                </a:solidFill>
                <a:latin typeface="Times"/>
                <a:cs typeface="Times"/>
              </a:rPr>
              <a:t>When asked, 10% of non-using youth said they would use, according </a:t>
            </a:r>
            <a:r>
              <a:rPr lang="en-US" sz="2600" dirty="0" smtClean="0">
                <a:solidFill>
                  <a:srgbClr val="000000"/>
                </a:solidFill>
                <a:latin typeface="Times"/>
                <a:cs typeface="Times"/>
              </a:rPr>
              <a:t>to 10,000-student survey by NYU researcher, published in peer-reviewed journal (</a:t>
            </a:r>
            <a:r>
              <a:rPr lang="en-US" sz="2600" dirty="0" err="1" smtClean="0">
                <a:solidFill>
                  <a:srgbClr val="000000"/>
                </a:solidFill>
                <a:latin typeface="Times"/>
                <a:cs typeface="Times"/>
              </a:rPr>
              <a:t>Palamar</a:t>
            </a:r>
            <a:r>
              <a:rPr lang="en-US" sz="2600" dirty="0" smtClean="0">
                <a:solidFill>
                  <a:srgbClr val="000000"/>
                </a:solidFill>
                <a:latin typeface="Times"/>
                <a:cs typeface="Times"/>
              </a:rPr>
              <a:t> et al, International Journal of Drug Policy)</a:t>
            </a:r>
          </a:p>
          <a:p>
            <a:pPr fontAlgn="auto">
              <a:spcAft>
                <a:spcPts val="0"/>
              </a:spcAft>
              <a:buFont typeface="Arial"/>
              <a:buChar char="•"/>
              <a:defRPr/>
            </a:pPr>
            <a:r>
              <a:rPr lang="en-US" sz="2600" dirty="0" smtClean="0">
                <a:solidFill>
                  <a:srgbClr val="000000"/>
                </a:solidFill>
                <a:latin typeface="Times"/>
                <a:cs typeface="Times"/>
              </a:rPr>
              <a:t>“Students Find Way to Sneak Marijuana Into Class”</a:t>
            </a:r>
          </a:p>
          <a:p>
            <a:pPr fontAlgn="auto">
              <a:spcAft>
                <a:spcPts val="0"/>
              </a:spcAft>
              <a:buFont typeface="Arial"/>
              <a:buChar char="•"/>
              <a:defRPr/>
            </a:pPr>
            <a:r>
              <a:rPr lang="en-US" sz="2600" dirty="0" smtClean="0">
                <a:solidFill>
                  <a:srgbClr val="000000"/>
                </a:solidFill>
                <a:latin typeface="Times"/>
                <a:cs typeface="Times"/>
              </a:rPr>
              <a:t>“Colorado </a:t>
            </a:r>
            <a:r>
              <a:rPr lang="en-US" sz="2600" dirty="0">
                <a:solidFill>
                  <a:srgbClr val="000000"/>
                </a:solidFill>
                <a:latin typeface="Times"/>
                <a:cs typeface="Times"/>
              </a:rPr>
              <a:t>students who ingested marijuana edibles treated at </a:t>
            </a:r>
            <a:r>
              <a:rPr lang="en-US" sz="2600" dirty="0" smtClean="0">
                <a:solidFill>
                  <a:srgbClr val="000000"/>
                </a:solidFill>
                <a:latin typeface="Times"/>
                <a:cs typeface="Times"/>
              </a:rPr>
              <a:t>hospital”</a:t>
            </a:r>
          </a:p>
          <a:p>
            <a:pPr fontAlgn="auto">
              <a:spcAft>
                <a:spcPts val="0"/>
              </a:spcAft>
              <a:buFont typeface="Arial"/>
              <a:buChar char="•"/>
              <a:defRPr/>
            </a:pPr>
            <a:r>
              <a:rPr lang="en-US" sz="2600" dirty="0">
                <a:solidFill>
                  <a:srgbClr val="000000"/>
                </a:solidFill>
                <a:latin typeface="Times"/>
                <a:cs typeface="Times"/>
              </a:rPr>
              <a:t>“Marijuana candy at Colorado middle </a:t>
            </a:r>
            <a:r>
              <a:rPr lang="en-US" sz="2600" dirty="0" smtClean="0">
                <a:solidFill>
                  <a:srgbClr val="000000"/>
                </a:solidFill>
                <a:latin typeface="Times"/>
                <a:cs typeface="Times"/>
              </a:rPr>
              <a:t>school”</a:t>
            </a:r>
          </a:p>
          <a:p>
            <a:pPr fontAlgn="auto">
              <a:spcAft>
                <a:spcPts val="0"/>
              </a:spcAft>
              <a:buFont typeface="Arial"/>
              <a:buChar char="•"/>
              <a:defRPr/>
            </a:pPr>
            <a:r>
              <a:rPr lang="en-US" sz="2600" dirty="0" smtClean="0">
                <a:solidFill>
                  <a:srgbClr val="000000"/>
                </a:solidFill>
                <a:latin typeface="Times"/>
                <a:cs typeface="Times"/>
              </a:rPr>
              <a:t>“Colorado </a:t>
            </a:r>
            <a:r>
              <a:rPr lang="en-US" sz="2600" dirty="0">
                <a:solidFill>
                  <a:srgbClr val="000000"/>
                </a:solidFill>
                <a:latin typeface="Times"/>
                <a:cs typeface="Times"/>
              </a:rPr>
              <a:t>pot trade is smoking Nebraska Panhandle </a:t>
            </a:r>
            <a:r>
              <a:rPr lang="en-US" sz="2600" dirty="0" smtClean="0">
                <a:solidFill>
                  <a:srgbClr val="000000"/>
                </a:solidFill>
                <a:latin typeface="Times"/>
                <a:cs typeface="Times"/>
              </a:rPr>
              <a:t>budgets”</a:t>
            </a:r>
          </a:p>
          <a:p>
            <a:pPr fontAlgn="auto">
              <a:spcAft>
                <a:spcPts val="0"/>
              </a:spcAft>
              <a:buFont typeface="Arial"/>
              <a:buChar char="•"/>
              <a:defRPr/>
            </a:pPr>
            <a:r>
              <a:rPr lang="en-US" sz="2600" dirty="0">
                <a:solidFill>
                  <a:srgbClr val="000000"/>
                </a:solidFill>
                <a:latin typeface="Times"/>
                <a:cs typeface="Times"/>
              </a:rPr>
              <a:t>“Marijuana superstore proposed in Eagle, </a:t>
            </a:r>
            <a:r>
              <a:rPr lang="en-US" sz="2600" dirty="0" smtClean="0">
                <a:solidFill>
                  <a:srgbClr val="000000"/>
                </a:solidFill>
                <a:latin typeface="Times"/>
                <a:cs typeface="Times"/>
              </a:rPr>
              <a:t>Colorado”</a:t>
            </a:r>
          </a:p>
          <a:p>
            <a:pPr fontAlgn="auto">
              <a:spcAft>
                <a:spcPts val="0"/>
              </a:spcAft>
              <a:buFont typeface="Arial"/>
              <a:buChar char="•"/>
              <a:defRPr/>
            </a:pPr>
            <a:endParaRPr lang="en-US" sz="2600" dirty="0" smtClean="0">
              <a:latin typeface="Times"/>
              <a:cs typeface="Times"/>
            </a:endParaRPr>
          </a:p>
          <a:p>
            <a:pPr fontAlgn="auto">
              <a:spcAft>
                <a:spcPts val="0"/>
              </a:spcAft>
              <a:buFont typeface="Arial"/>
              <a:buChar char="•"/>
              <a:defRPr/>
            </a:pPr>
            <a:endParaRPr lang="en-US" dirty="0" smtClean="0">
              <a:latin typeface="Times"/>
              <a:cs typeface="Times"/>
            </a:endParaRPr>
          </a:p>
          <a:p>
            <a:pPr fontAlgn="auto">
              <a:spcAft>
                <a:spcPts val="0"/>
              </a:spcAft>
              <a:buFont typeface="Arial"/>
              <a:buChar char="•"/>
              <a:defRPr/>
            </a:pPr>
            <a:endParaRPr lang="en-US" dirty="0" smtClean="0">
              <a:latin typeface="Times"/>
              <a:cs typeface="Times"/>
            </a:endParaRPr>
          </a:p>
          <a:p>
            <a:pPr marL="457200" lvl="1" indent="0" fontAlgn="auto">
              <a:spcAft>
                <a:spcPts val="0"/>
              </a:spcAft>
              <a:buFont typeface="Arial"/>
              <a:buNone/>
              <a:defRPr/>
            </a:pPr>
            <a:endParaRPr lang="en-US" dirty="0" smtClean="0">
              <a:latin typeface="Times"/>
              <a:cs typeface="Times"/>
            </a:endParaRPr>
          </a:p>
          <a:p>
            <a:pPr lvl="1" fontAlgn="auto">
              <a:spcAft>
                <a:spcPts val="0"/>
              </a:spcAft>
              <a:buFont typeface="Arial"/>
              <a:buChar char="–"/>
              <a:defRPr/>
            </a:pPr>
            <a:endParaRPr lang="en-US" dirty="0">
              <a:latin typeface="Times"/>
              <a:cs typeface="Times"/>
            </a:endParaRPr>
          </a:p>
        </p:txBody>
      </p:sp>
    </p:spTree>
    <p:extLst>
      <p:ext uri="{BB962C8B-B14F-4D97-AF65-F5344CB8AC3E}">
        <p14:creationId xmlns:p14="http://schemas.microsoft.com/office/powerpoint/2010/main" val="4135457052"/>
      </p:ext>
    </p:extLst>
  </p:cSld>
  <p:clrMapOvr>
    <a:masterClrMapping/>
  </p:clrMapOvr>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jolly ranchers.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691653" y="418352"/>
            <a:ext cx="2452348" cy="1839261"/>
          </a:xfrm>
          <a:prstGeom prst="rect">
            <a:avLst/>
          </a:prstGeom>
        </p:spPr>
      </p:pic>
      <p:pic>
        <p:nvPicPr>
          <p:cNvPr id="19" name="Picture 18" descr="pot corn.pn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16881" y="2680447"/>
            <a:ext cx="3424256" cy="3056965"/>
          </a:xfrm>
          <a:prstGeom prst="rect">
            <a:avLst/>
          </a:prstGeom>
        </p:spPr>
      </p:pic>
      <p:pic>
        <p:nvPicPr>
          <p:cNvPr id="20" name="Picture 19" descr="KettleCorn-Big_2.jpg"/>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832168" y="2495176"/>
            <a:ext cx="3728232" cy="2767313"/>
          </a:xfrm>
          <a:prstGeom prst="rect">
            <a:avLst/>
          </a:prstGeom>
        </p:spPr>
      </p:pic>
      <p:pic>
        <p:nvPicPr>
          <p:cNvPr id="21" name="Picture 20" descr="klondike bar pot.jpg"/>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0" y="176099"/>
            <a:ext cx="2324420" cy="2319077"/>
          </a:xfrm>
          <a:prstGeom prst="rect">
            <a:avLst/>
          </a:prstGeom>
        </p:spPr>
      </p:pic>
      <p:pic>
        <p:nvPicPr>
          <p:cNvPr id="23" name="Picture 22" descr="klondikebar.jp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324420" y="176099"/>
            <a:ext cx="2226588" cy="2319077"/>
          </a:xfrm>
          <a:prstGeom prst="rect">
            <a:avLst/>
          </a:prstGeom>
        </p:spPr>
      </p:pic>
      <p:sp>
        <p:nvSpPr>
          <p:cNvPr id="24" name="TextBox 23"/>
          <p:cNvSpPr txBox="1"/>
          <p:nvPr/>
        </p:nvSpPr>
        <p:spPr>
          <a:xfrm>
            <a:off x="14590" y="5256678"/>
            <a:ext cx="9144000" cy="1208023"/>
          </a:xfrm>
          <a:prstGeom prst="rect">
            <a:avLst/>
          </a:prstGeom>
          <a:noFill/>
        </p:spPr>
        <p:txBody>
          <a:bodyPr wrap="square" rtlCol="0">
            <a:spAutoFit/>
          </a:bodyPr>
          <a:lstStyle/>
          <a:p>
            <a:pPr algn="ctr">
              <a:lnSpc>
                <a:spcPct val="150000"/>
              </a:lnSpc>
            </a:pPr>
            <a:r>
              <a:rPr lang="en-US" sz="2000" b="1" dirty="0" smtClean="0"/>
              <a:t>CAN YOU TELL THE DIFFERENCE?</a:t>
            </a:r>
            <a:br>
              <a:rPr lang="en-US" sz="2000" b="1" dirty="0" smtClean="0"/>
            </a:br>
            <a:r>
              <a:rPr lang="en-US" sz="3000" b="1" dirty="0" smtClean="0"/>
              <a:t>NEITHER CAN YOUR KIDS.</a:t>
            </a:r>
            <a:endParaRPr lang="en-US" sz="3000" b="1" dirty="0"/>
          </a:p>
        </p:txBody>
      </p:sp>
      <p:pic>
        <p:nvPicPr>
          <p:cNvPr id="25" name="Picture 24" descr="Jolly ranchers pot.jpg"/>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551008" y="300319"/>
            <a:ext cx="2162810" cy="1957294"/>
          </a:xfrm>
          <a:prstGeom prst="rect">
            <a:avLst/>
          </a:prstGeom>
        </p:spPr>
      </p:pic>
      <p:sp>
        <p:nvSpPr>
          <p:cNvPr id="2" name="Footer Placeholder 1"/>
          <p:cNvSpPr>
            <a:spLocks noGrp="1"/>
          </p:cNvSpPr>
          <p:nvPr>
            <p:ph type="ftr" sz="quarter" idx="11"/>
          </p:nvPr>
        </p:nvSpPr>
        <p:spPr/>
        <p:txBody>
          <a:bodyPr/>
          <a:lstStyle/>
          <a:p>
            <a:r>
              <a:rPr lang="en-US" smtClean="0"/>
              <a:t>Copyright SAM and the Slides' Authors. Use with permission. </a:t>
            </a:r>
            <a:endParaRPr lang="en-US" dirty="0"/>
          </a:p>
        </p:txBody>
      </p:sp>
      <p:sp>
        <p:nvSpPr>
          <p:cNvPr id="3" name="Slide Number Placeholder 2"/>
          <p:cNvSpPr>
            <a:spLocks noGrp="1"/>
          </p:cNvSpPr>
          <p:nvPr>
            <p:ph type="sldNum" sz="quarter" idx="12"/>
          </p:nvPr>
        </p:nvSpPr>
        <p:spPr/>
        <p:txBody>
          <a:bodyPr/>
          <a:lstStyle/>
          <a:p>
            <a:fld id="{4226F133-244D-4A4C-B618-CB5A3EE004CC}" type="slidenum">
              <a:rPr lang="en-US" smtClean="0"/>
              <a:pPr/>
              <a:t>78</a:t>
            </a:fld>
            <a:endParaRPr lang="en-US" dirty="0"/>
          </a:p>
        </p:txBody>
      </p:sp>
    </p:spTree>
    <p:extLst>
      <p:ext uri="{BB962C8B-B14F-4D97-AF65-F5344CB8AC3E}">
        <p14:creationId xmlns:p14="http://schemas.microsoft.com/office/powerpoint/2010/main" val="3347800824"/>
      </p:ext>
    </p:extLst>
  </p:cSld>
  <p:clrMapOvr>
    <a:masterClrMapping/>
  </p:clrMapOvr>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Content Placeholder 4" descr="Screen Shot 2014-02-24 at 8.41.18 AM.png"/>
          <p:cNvPicPr>
            <a:picLocks noGrp="1" noChangeAspect="1"/>
          </p:cNvPicPr>
          <p:nvPr>
            <p:ph idx="4294967295"/>
          </p:nvPr>
        </p:nvPicPr>
        <p:blipFill>
          <a:blip r:embed="rId2" cstate="email">
            <a:extLst>
              <a:ext uri="{28A0092B-C50C-407E-A947-70E740481C1C}">
                <a14:useLocalDpi xmlns:a14="http://schemas.microsoft.com/office/drawing/2010/main"/>
              </a:ext>
            </a:extLst>
          </a:blip>
          <a:srcRect/>
          <a:stretch>
            <a:fillRect/>
          </a:stretch>
        </p:blipFill>
        <p:spPr>
          <a:xfrm>
            <a:off x="0" y="152400"/>
            <a:ext cx="9391650" cy="6873875"/>
          </a:xfrm>
        </p:spPr>
      </p:pic>
      <p:sp>
        <p:nvSpPr>
          <p:cNvPr id="4" name="Slide Number Placeholder 3"/>
          <p:cNvSpPr txBox="1">
            <a:spLocks noGrp="1"/>
          </p:cNvSpPr>
          <p:nvPr/>
        </p:nvSpPr>
        <p:spPr>
          <a:xfrm>
            <a:off x="6553200" y="6356350"/>
            <a:ext cx="2133600" cy="365125"/>
          </a:xfrm>
          <a:prstGeom prst="rect">
            <a:avLst/>
          </a:prstGeom>
          <a:noFill/>
        </p:spPr>
        <p:txBody>
          <a:bodyPr anchor="ctr"/>
          <a:lstStyle/>
          <a:p>
            <a:pPr algn="r" fontAlgn="auto">
              <a:spcBef>
                <a:spcPts val="0"/>
              </a:spcBef>
              <a:spcAft>
                <a:spcPts val="0"/>
              </a:spcAft>
              <a:defRPr/>
            </a:pPr>
            <a:fld id="{1E277362-CE98-4150-A2C4-F26233454A98}" type="slidenum">
              <a:rPr lang="en-US" sz="1200">
                <a:solidFill>
                  <a:schemeClr val="tx1">
                    <a:tint val="75000"/>
                  </a:schemeClr>
                </a:solidFill>
                <a:latin typeface="+mn-lt"/>
                <a:cs typeface="+mn-cs"/>
              </a:rPr>
              <a:pPr algn="r" fontAlgn="auto">
                <a:spcBef>
                  <a:spcPts val="0"/>
                </a:spcBef>
                <a:spcAft>
                  <a:spcPts val="0"/>
                </a:spcAft>
                <a:defRPr/>
              </a:pPr>
              <a:t>79</a:t>
            </a:fld>
            <a:endParaRPr lang="en-US" sz="1200" dirty="0">
              <a:solidFill>
                <a:schemeClr val="tx1">
                  <a:tint val="75000"/>
                </a:schemeClr>
              </a:solidFill>
              <a:latin typeface="+mn-lt"/>
              <a:cs typeface="+mn-cs"/>
            </a:endParaRPr>
          </a:p>
        </p:txBody>
      </p:sp>
    </p:spTree>
    <p:extLst>
      <p:ext uri="{BB962C8B-B14F-4D97-AF65-F5344CB8AC3E}">
        <p14:creationId xmlns:p14="http://schemas.microsoft.com/office/powerpoint/2010/main" val="4166935539"/>
      </p:ext>
    </p:extLst>
  </p:cSld>
  <p:clrMapOvr>
    <a:masterClrMapping/>
  </p:clrMapOvr>
  <p:timing>
    <p:tnLst>
      <p:par>
        <p:cTn xmlns:p14="http://schemas.microsoft.com/office/powerpoint/2010/mai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0000"/>
                </a:solidFill>
                <a:latin typeface="Georgia"/>
                <a:cs typeface="Georgia"/>
              </a:rPr>
              <a:t>Responsible Regulations?</a:t>
            </a:r>
            <a:endParaRPr lang="en-US" b="1" dirty="0">
              <a:solidFill>
                <a:srgbClr val="000000"/>
              </a:solidFill>
              <a:latin typeface="Georgia"/>
              <a:cs typeface="Georgia"/>
            </a:endParaRPr>
          </a:p>
        </p:txBody>
      </p:sp>
      <p:sp>
        <p:nvSpPr>
          <p:cNvPr id="3" name="Slide Number Placeholder 2"/>
          <p:cNvSpPr>
            <a:spLocks noGrp="1"/>
          </p:cNvSpPr>
          <p:nvPr>
            <p:ph type="sldNum" sz="quarter" idx="12"/>
          </p:nvPr>
        </p:nvSpPr>
        <p:spPr>
          <a:xfrm>
            <a:off x="7162800" y="6172200"/>
            <a:ext cx="1725706" cy="468593"/>
          </a:xfrm>
        </p:spPr>
        <p:txBody>
          <a:bodyPr/>
          <a:lstStyle/>
          <a:p>
            <a:fld id="{4226F133-244D-4A4C-B618-CB5A3EE004CC}" type="slidenum">
              <a:rPr lang="en-US" smtClean="0"/>
              <a:pPr/>
              <a:t>80</a:t>
            </a:fld>
            <a:endParaRPr lang="en-US" dirty="0"/>
          </a:p>
        </p:txBody>
      </p:sp>
      <p:sp>
        <p:nvSpPr>
          <p:cNvPr id="5" name="TextBox 4"/>
          <p:cNvSpPr txBox="1"/>
          <p:nvPr/>
        </p:nvSpPr>
        <p:spPr>
          <a:xfrm>
            <a:off x="0" y="1828800"/>
            <a:ext cx="9144000" cy="3970318"/>
          </a:xfrm>
          <a:prstGeom prst="rect">
            <a:avLst/>
          </a:prstGeom>
          <a:noFill/>
        </p:spPr>
        <p:txBody>
          <a:bodyPr wrap="square" rtlCol="0">
            <a:spAutoFit/>
          </a:bodyPr>
          <a:lstStyle/>
          <a:p>
            <a:pPr marL="457200" indent="-457200" algn="ctr">
              <a:buFont typeface="Arial"/>
              <a:buChar char="•"/>
            </a:pPr>
            <a:r>
              <a:rPr lang="en-US" sz="3000" dirty="0" smtClean="0">
                <a:solidFill>
                  <a:srgbClr val="000000"/>
                </a:solidFill>
                <a:latin typeface="Georgia" pitchFamily="18" charset="0"/>
              </a:rPr>
              <a:t>Heavily influenced by CO’s massive medical marijuana industry</a:t>
            </a:r>
          </a:p>
          <a:p>
            <a:pPr algn="ctr"/>
            <a:endParaRPr lang="en-US" sz="3000" dirty="0">
              <a:solidFill>
                <a:srgbClr val="000000"/>
              </a:solidFill>
              <a:latin typeface="Georgia" pitchFamily="18" charset="0"/>
            </a:endParaRPr>
          </a:p>
          <a:p>
            <a:pPr algn="ctr"/>
            <a:endParaRPr lang="en-US" sz="3000" dirty="0">
              <a:solidFill>
                <a:srgbClr val="000000"/>
              </a:solidFill>
              <a:latin typeface="Georgia" pitchFamily="18" charset="0"/>
            </a:endParaRPr>
          </a:p>
          <a:p>
            <a:pPr marL="457200" indent="-457200" algn="ctr">
              <a:buFont typeface="Arial"/>
              <a:buChar char="•"/>
            </a:pPr>
            <a:r>
              <a:rPr lang="en-US" sz="3000" dirty="0" smtClean="0">
                <a:solidFill>
                  <a:srgbClr val="000000"/>
                </a:solidFill>
                <a:latin typeface="Georgia" pitchFamily="18" charset="0"/>
              </a:rPr>
              <a:t>Advertising allowed in magazines/newspapers where 21+ makes up “more than 30% of audience” </a:t>
            </a:r>
            <a:endParaRPr lang="en-US" sz="3600" dirty="0">
              <a:solidFill>
                <a:srgbClr val="000090"/>
              </a:solidFill>
              <a:latin typeface="Georgia" pitchFamily="18" charset="0"/>
            </a:endParaRPr>
          </a:p>
          <a:p>
            <a:pPr algn="ctr"/>
            <a:endParaRPr lang="en-US" sz="3600" dirty="0">
              <a:solidFill>
                <a:srgbClr val="FFFF00"/>
              </a:solidFill>
              <a:latin typeface="Georgia" pitchFamily="18" charset="0"/>
            </a:endParaRPr>
          </a:p>
          <a:p>
            <a:pPr algn="ctr"/>
            <a:r>
              <a:rPr lang="en-US" sz="3600" dirty="0" smtClean="0">
                <a:solidFill>
                  <a:srgbClr val="FFFF00"/>
                </a:solidFill>
                <a:latin typeface="Georgia" pitchFamily="18" charset="0"/>
              </a:rPr>
              <a:t> </a:t>
            </a:r>
          </a:p>
        </p:txBody>
      </p:sp>
    </p:spTree>
    <p:extLst>
      <p:ext uri="{BB962C8B-B14F-4D97-AF65-F5344CB8AC3E}">
        <p14:creationId xmlns:p14="http://schemas.microsoft.com/office/powerpoint/2010/main" val="270149842"/>
      </p:ext>
    </p:extLst>
  </p:cSld>
  <p:clrMapOvr>
    <a:masterClrMapping/>
  </p:clrMapOvr>
  <p:timing>
    <p:tnLst>
      <p:par>
        <p:cTn xmlns:p14="http://schemas.microsoft.com/office/powerpoint/2010/mai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C233FB2-A949-7A42-BC53-727DC174787A}" type="slidenum">
              <a:rPr lang="en-US" smtClean="0"/>
              <a:t>81</a:t>
            </a:fld>
            <a:endParaRPr lang="en-US"/>
          </a:p>
        </p:txBody>
      </p:sp>
      <p:sp>
        <p:nvSpPr>
          <p:cNvPr id="5" name="Title 4"/>
          <p:cNvSpPr>
            <a:spLocks noGrp="1"/>
          </p:cNvSpPr>
          <p:nvPr>
            <p:ph type="title"/>
          </p:nvPr>
        </p:nvSpPr>
        <p:spPr>
          <a:xfrm>
            <a:off x="0" y="270380"/>
            <a:ext cx="9144000" cy="1143000"/>
          </a:xfrm>
        </p:spPr>
        <p:txBody>
          <a:bodyPr>
            <a:normAutofit fontScale="90000"/>
          </a:bodyPr>
          <a:lstStyle/>
          <a:p>
            <a:r>
              <a:rPr lang="en-US" b="1" dirty="0" smtClean="0">
                <a:latin typeface="Georgia"/>
                <a:cs typeface="Georgia"/>
              </a:rPr>
              <a:t>Projected vs. Actual Tax Revenue </a:t>
            </a:r>
            <a:br>
              <a:rPr lang="en-US" b="1" dirty="0" smtClean="0">
                <a:latin typeface="Georgia"/>
                <a:cs typeface="Georgia"/>
              </a:rPr>
            </a:br>
            <a:r>
              <a:rPr lang="en-US" sz="4000" b="1" dirty="0" smtClean="0">
                <a:latin typeface="Georgia"/>
                <a:cs typeface="Georgia"/>
              </a:rPr>
              <a:t>(in millions)</a:t>
            </a:r>
            <a:endParaRPr lang="en-US" sz="4000" b="1" dirty="0">
              <a:latin typeface="Georgia"/>
              <a:cs typeface="Georgia"/>
            </a:endParaRPr>
          </a:p>
        </p:txBody>
      </p:sp>
      <p:graphicFrame>
        <p:nvGraphicFramePr>
          <p:cNvPr id="7" name="Chart 6"/>
          <p:cNvGraphicFramePr/>
          <p:nvPr>
            <p:extLst>
              <p:ext uri="{D42A27DB-BD31-4B8C-83A1-F6EECF244321}">
                <p14:modId xmlns:p14="http://schemas.microsoft.com/office/powerpoint/2010/main" val="426781066"/>
              </p:ext>
            </p:extLst>
          </p:nvPr>
        </p:nvGraphicFramePr>
        <p:xfrm>
          <a:off x="248171" y="1386929"/>
          <a:ext cx="8438629" cy="497834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1638220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0"/>
            <a:ext cx="8229600" cy="1143000"/>
          </a:xfrm>
        </p:spPr>
        <p:txBody>
          <a:bodyPr>
            <a:normAutofit fontScale="90000"/>
          </a:bodyPr>
          <a:lstStyle/>
          <a:p>
            <a:r>
              <a:rPr lang="en-US" b="1" dirty="0" smtClean="0">
                <a:solidFill>
                  <a:schemeClr val="accent6"/>
                </a:solidFill>
                <a:latin typeface="Georgia"/>
                <a:cs typeface="Georgia"/>
              </a:rPr>
              <a:t>2014 Marijuana Developments</a:t>
            </a:r>
            <a:endParaRPr lang="en-US" b="1" dirty="0">
              <a:solidFill>
                <a:schemeClr val="accent6"/>
              </a:solidFill>
              <a:latin typeface="Georgia"/>
              <a:cs typeface="Georgia"/>
            </a:endParaRPr>
          </a:p>
        </p:txBody>
      </p:sp>
      <p:sp>
        <p:nvSpPr>
          <p:cNvPr id="4" name="Slide Number Placeholder 3"/>
          <p:cNvSpPr>
            <a:spLocks noGrp="1"/>
          </p:cNvSpPr>
          <p:nvPr>
            <p:ph type="sldNum" sz="quarter" idx="12"/>
          </p:nvPr>
        </p:nvSpPr>
        <p:spPr/>
        <p:txBody>
          <a:bodyPr/>
          <a:lstStyle/>
          <a:p>
            <a:fld id="{9C233FB2-A949-7A42-BC53-727DC174787A}" type="slidenum">
              <a:rPr lang="en-US" smtClean="0"/>
              <a:t>82</a:t>
            </a:fld>
            <a:endParaRPr lang="en-US"/>
          </a:p>
        </p:txBody>
      </p:sp>
      <p:sp>
        <p:nvSpPr>
          <p:cNvPr id="6" name="Text Box 32"/>
          <p:cNvSpPr txBox="1"/>
          <p:nvPr/>
        </p:nvSpPr>
        <p:spPr>
          <a:xfrm>
            <a:off x="457199" y="1017185"/>
            <a:ext cx="8447753" cy="4181835"/>
          </a:xfrm>
          <a:prstGeom prst="rect">
            <a:avLst/>
          </a:prstGeom>
          <a:noFill/>
          <a:ln>
            <a:noFill/>
          </a:ln>
          <a:effectLst/>
          <a:extLst>
            <a:ext uri="{C572A759-6A51-4108-AA02-DFA0A04FC94B}">
              <ma14:wrappingTextBoxFlag xmlns:ma14="http://schemas.microsoft.com/office/mac/drawingml/2011/main" val="1"/>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457200">
              <a:spcAft>
                <a:spcPts val="0"/>
              </a:spcAft>
            </a:pPr>
            <a:r>
              <a:rPr lang="en-US" sz="2600" b="1" dirty="0">
                <a:effectLst/>
                <a:ea typeface="ＭＳ ゴシック"/>
                <a:cs typeface="Times New Roman"/>
              </a:rPr>
              <a:t> </a:t>
            </a:r>
            <a:endParaRPr lang="en-US" sz="2600" dirty="0">
              <a:effectLst/>
              <a:ea typeface="ＭＳ ゴシック"/>
              <a:cs typeface="Times New Roman"/>
            </a:endParaRPr>
          </a:p>
          <a:p>
            <a:pPr marL="342900" lvl="0" indent="-342900">
              <a:spcAft>
                <a:spcPts val="0"/>
              </a:spcAft>
              <a:buFont typeface="Symbol"/>
              <a:buChar char=""/>
            </a:pPr>
            <a:r>
              <a:rPr lang="en-US" sz="2600" b="1" dirty="0">
                <a:effectLst/>
                <a:ea typeface="ＭＳ ゴシック"/>
                <a:cs typeface="Times New Roman"/>
              </a:rPr>
              <a:t>Associated Press: </a:t>
            </a:r>
            <a:r>
              <a:rPr lang="en-US" sz="2600" b="1" u="sng" dirty="0">
                <a:solidFill>
                  <a:srgbClr val="BF1E2D"/>
                </a:solidFill>
                <a:effectLst/>
                <a:ea typeface="ＭＳ ゴシック"/>
                <a:cs typeface="Times New Roman"/>
                <a:hlinkClick r:id="rId2"/>
              </a:rPr>
              <a:t>“Two Denver Deaths Linked to Recreational Marijuana Use”</a:t>
            </a:r>
            <a:r>
              <a:rPr lang="en-US" sz="2600" b="1" dirty="0">
                <a:effectLst/>
                <a:ea typeface="ＭＳ ゴシック"/>
                <a:cs typeface="Times New Roman"/>
              </a:rPr>
              <a:t>. One includes the under-aged college student who jumped to his death after ingesting marijuana cookie.</a:t>
            </a:r>
            <a:endParaRPr lang="en-US" sz="2600" dirty="0">
              <a:effectLst/>
              <a:ea typeface="ＭＳ ゴシック"/>
              <a:cs typeface="Times New Roman"/>
            </a:endParaRPr>
          </a:p>
          <a:p>
            <a:pPr>
              <a:spcAft>
                <a:spcPts val="0"/>
              </a:spcAft>
            </a:pPr>
            <a:r>
              <a:rPr lang="en-US" sz="2600" b="1" dirty="0">
                <a:effectLst/>
                <a:ea typeface="ＭＳ ゴシック"/>
                <a:cs typeface="Times New Roman"/>
              </a:rPr>
              <a:t> </a:t>
            </a:r>
            <a:endParaRPr lang="en-US" sz="2600" dirty="0">
              <a:effectLst/>
              <a:ea typeface="ＭＳ ゴシック"/>
              <a:cs typeface="Times New Roman"/>
            </a:endParaRPr>
          </a:p>
          <a:p>
            <a:pPr marL="342900" lvl="0" indent="-342900">
              <a:spcAft>
                <a:spcPts val="0"/>
              </a:spcAft>
              <a:buFont typeface="Symbol"/>
              <a:buChar char=""/>
            </a:pPr>
            <a:r>
              <a:rPr lang="en-US" sz="2600" b="1" dirty="0">
                <a:effectLst/>
                <a:ea typeface="Times New Roman"/>
                <a:cs typeface="Times New Roman"/>
              </a:rPr>
              <a:t>The number of parents calling the poison-control hotline to report their kids had consumed marijuana has </a:t>
            </a:r>
            <a:r>
              <a:rPr lang="en-US" sz="2600" b="1" u="sng" dirty="0">
                <a:solidFill>
                  <a:srgbClr val="BF1E2D"/>
                </a:solidFill>
                <a:effectLst/>
                <a:ea typeface="Times New Roman"/>
                <a:cs typeface="Times New Roman"/>
                <a:hlinkClick r:id="rId3"/>
              </a:rPr>
              <a:t>risen significantly in Colorado</a:t>
            </a:r>
            <a:r>
              <a:rPr lang="en-US" sz="2600" b="1" dirty="0">
                <a:effectLst/>
                <a:ea typeface="Times New Roman"/>
                <a:cs typeface="Times New Roman"/>
              </a:rPr>
              <a:t>.</a:t>
            </a:r>
            <a:endParaRPr lang="en-US" sz="2600" dirty="0">
              <a:effectLst/>
              <a:ea typeface="ＭＳ ゴシック"/>
              <a:cs typeface="Times New Roman"/>
            </a:endParaRPr>
          </a:p>
          <a:p>
            <a:pPr>
              <a:spcAft>
                <a:spcPts val="0"/>
              </a:spcAft>
            </a:pPr>
            <a:r>
              <a:rPr lang="en-US" sz="2600" b="1" dirty="0">
                <a:effectLst/>
                <a:ea typeface="ＭＳ ゴシック"/>
                <a:cs typeface="Times New Roman"/>
              </a:rPr>
              <a:t> </a:t>
            </a:r>
            <a:endParaRPr lang="en-US" sz="2600" dirty="0">
              <a:effectLst/>
              <a:ea typeface="ＭＳ ゴシック"/>
              <a:cs typeface="Times New Roman"/>
            </a:endParaRPr>
          </a:p>
          <a:p>
            <a:pPr marL="342900" lvl="0" indent="-342900">
              <a:spcAft>
                <a:spcPts val="0"/>
              </a:spcAft>
              <a:buFont typeface="Symbol"/>
              <a:buChar char=""/>
            </a:pPr>
            <a:r>
              <a:rPr lang="en-US" sz="2600" b="1" dirty="0">
                <a:effectLst/>
                <a:ea typeface="Calibri"/>
                <a:cs typeface="Calibri"/>
              </a:rPr>
              <a:t>Marijuana edibles and marijuana vaporizers have been found in middle and high schools</a:t>
            </a:r>
            <a:r>
              <a:rPr lang="en-US" sz="2600" b="1" dirty="0">
                <a:effectLst/>
                <a:ea typeface="ＭＳ ゴシック"/>
                <a:cs typeface="Times New Roman"/>
              </a:rPr>
              <a:t>.</a:t>
            </a:r>
            <a:endParaRPr lang="en-US" sz="2600" dirty="0">
              <a:effectLst/>
              <a:ea typeface="ＭＳ ゴシック"/>
              <a:cs typeface="Times New Roman"/>
            </a:endParaRPr>
          </a:p>
        </p:txBody>
      </p:sp>
    </p:spTree>
    <p:extLst>
      <p:ext uri="{BB962C8B-B14F-4D97-AF65-F5344CB8AC3E}">
        <p14:creationId xmlns:p14="http://schemas.microsoft.com/office/powerpoint/2010/main" val="2446388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b="1" dirty="0" smtClean="0">
                <a:solidFill>
                  <a:srgbClr val="000000"/>
                </a:solidFill>
                <a:latin typeface="Georgia"/>
                <a:cs typeface="Georgia"/>
              </a:rPr>
              <a:t>Colorado’s underground market</a:t>
            </a:r>
            <a:endParaRPr lang="en-US" b="1" dirty="0">
              <a:solidFill>
                <a:srgbClr val="000000"/>
              </a:solidFill>
              <a:latin typeface="Georgia"/>
              <a:cs typeface="Georgia"/>
            </a:endParaRPr>
          </a:p>
        </p:txBody>
      </p:sp>
      <p:sp>
        <p:nvSpPr>
          <p:cNvPr id="6" name="Content Placeholder 5"/>
          <p:cNvSpPr>
            <a:spLocks noGrp="1"/>
          </p:cNvSpPr>
          <p:nvPr>
            <p:ph idx="1"/>
          </p:nvPr>
        </p:nvSpPr>
        <p:spPr>
          <a:xfrm>
            <a:off x="4975006" y="2909055"/>
            <a:ext cx="3711794" cy="3110745"/>
          </a:xfrm>
        </p:spPr>
        <p:txBody>
          <a:bodyPr>
            <a:normAutofit fontScale="92500" lnSpcReduction="20000"/>
          </a:bodyPr>
          <a:lstStyle/>
          <a:p>
            <a:pPr marL="0" indent="0">
              <a:buNone/>
            </a:pPr>
            <a:r>
              <a:rPr lang="en-US" u="sng" dirty="0">
                <a:solidFill>
                  <a:srgbClr val="000000"/>
                </a:solidFill>
                <a:latin typeface="Georgia"/>
                <a:cs typeface="Georgia"/>
                <a:hlinkClick r:id="rId2"/>
              </a:rPr>
              <a:t>A Colorado drug dealer says</a:t>
            </a:r>
            <a:r>
              <a:rPr lang="en-US" dirty="0">
                <a:solidFill>
                  <a:srgbClr val="000000"/>
                </a:solidFill>
                <a:latin typeface="Georgia"/>
                <a:cs typeface="Georgia"/>
              </a:rPr>
              <a:t> that if anything, legalization has </a:t>
            </a:r>
            <a:r>
              <a:rPr lang="en-US" b="1" dirty="0">
                <a:solidFill>
                  <a:srgbClr val="000000"/>
                </a:solidFill>
                <a:latin typeface="Georgia"/>
                <a:cs typeface="Georgia"/>
              </a:rPr>
              <a:t>helped</a:t>
            </a:r>
            <a:r>
              <a:rPr lang="en-US" dirty="0">
                <a:solidFill>
                  <a:srgbClr val="000000"/>
                </a:solidFill>
                <a:latin typeface="Georgia"/>
                <a:cs typeface="Georgia"/>
              </a:rPr>
              <a:t> his business because “it’s over priced, it’s being taxed way too high.</a:t>
            </a:r>
            <a:r>
              <a:rPr lang="en-US" dirty="0"/>
              <a:t>”</a:t>
            </a:r>
          </a:p>
          <a:p>
            <a:pPr marL="0" indent="0">
              <a:buNone/>
            </a:pPr>
            <a:endParaRPr lang="en-US" dirty="0"/>
          </a:p>
        </p:txBody>
      </p:sp>
      <p:sp>
        <p:nvSpPr>
          <p:cNvPr id="3" name="Slide Number Placeholder 2"/>
          <p:cNvSpPr>
            <a:spLocks noGrp="1"/>
          </p:cNvSpPr>
          <p:nvPr>
            <p:ph type="sldNum" sz="quarter" idx="12"/>
          </p:nvPr>
        </p:nvSpPr>
        <p:spPr/>
        <p:txBody>
          <a:bodyPr/>
          <a:lstStyle/>
          <a:p>
            <a:fld id="{9C233FB2-A949-7A42-BC53-727DC174787A}" type="slidenum">
              <a:rPr lang="en-US" smtClean="0"/>
              <a:t>83</a:t>
            </a:fld>
            <a:endParaRPr lang="en-US"/>
          </a:p>
        </p:txBody>
      </p:sp>
      <p:pic>
        <p:nvPicPr>
          <p:cNvPr id="7" name="Picture 6"/>
          <p:cNvPicPr/>
          <p:nvPr/>
        </p:nvPicPr>
        <p:blipFill rotWithShape="1">
          <a:blip r:embed="rId3" cstate="email">
            <a:extLst>
              <a:ext uri="{28A0092B-C50C-407E-A947-70E740481C1C}">
                <a14:useLocalDpi xmlns:a14="http://schemas.microsoft.com/office/drawing/2010/main"/>
              </a:ext>
            </a:extLst>
          </a:blip>
          <a:srcRect/>
          <a:stretch/>
        </p:blipFill>
        <p:spPr bwMode="auto">
          <a:xfrm>
            <a:off x="311217" y="2675467"/>
            <a:ext cx="4517806" cy="281385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85114738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675466"/>
            <a:ext cx="7408333" cy="2463471"/>
          </a:xfrm>
        </p:spPr>
        <p:txBody>
          <a:bodyPr>
            <a:noAutofit/>
          </a:bodyPr>
          <a:lstStyle/>
          <a:p>
            <a:pPr marL="0" indent="0" algn="ctr">
              <a:buNone/>
            </a:pPr>
            <a:r>
              <a:rPr lang="en-US" sz="3000" u="sng" dirty="0">
                <a:solidFill>
                  <a:schemeClr val="tx1"/>
                </a:solidFill>
                <a:latin typeface="Georgia"/>
                <a:cs typeface="Georgia"/>
                <a:hlinkClick r:id="rId2"/>
              </a:rPr>
              <a:t>Colorado Springs Lieutenant stated that</a:t>
            </a:r>
            <a:r>
              <a:rPr lang="en-US" sz="3000" dirty="0">
                <a:solidFill>
                  <a:schemeClr val="tx1"/>
                </a:solidFill>
                <a:latin typeface="Georgia"/>
                <a:cs typeface="Georgia"/>
              </a:rPr>
              <a:t> “[Legalization] has done nothing more than </a:t>
            </a:r>
            <a:r>
              <a:rPr lang="en-US" sz="3000" b="1" dirty="0">
                <a:solidFill>
                  <a:schemeClr val="tx1"/>
                </a:solidFill>
                <a:latin typeface="Georgia"/>
                <a:cs typeface="Georgia"/>
              </a:rPr>
              <a:t>enhance the opportunity for the black market</a:t>
            </a:r>
            <a:r>
              <a:rPr lang="en-US" sz="3000" dirty="0">
                <a:solidFill>
                  <a:schemeClr val="tx1"/>
                </a:solidFill>
                <a:latin typeface="Georgia"/>
                <a:cs typeface="Georgia"/>
              </a:rPr>
              <a:t>. If you can get it tax-free on the corner, you’re going to get it on the corner.”  </a:t>
            </a:r>
          </a:p>
        </p:txBody>
      </p:sp>
      <p:sp>
        <p:nvSpPr>
          <p:cNvPr id="4" name="Slide Number Placeholder 3"/>
          <p:cNvSpPr>
            <a:spLocks noGrp="1"/>
          </p:cNvSpPr>
          <p:nvPr>
            <p:ph type="sldNum" sz="quarter" idx="12"/>
          </p:nvPr>
        </p:nvSpPr>
        <p:spPr/>
        <p:txBody>
          <a:bodyPr/>
          <a:lstStyle/>
          <a:p>
            <a:fld id="{9C233FB2-A949-7A42-BC53-727DC174787A}" type="slidenum">
              <a:rPr lang="en-US" smtClean="0"/>
              <a:t>84</a:t>
            </a:fld>
            <a:endParaRPr lang="en-US"/>
          </a:p>
        </p:txBody>
      </p:sp>
      <p:sp>
        <p:nvSpPr>
          <p:cNvPr id="7" name="Title 3"/>
          <p:cNvSpPr txBox="1">
            <a:spLocks/>
          </p:cNvSpPr>
          <p:nvPr/>
        </p:nvSpPr>
        <p:spPr>
          <a:xfrm>
            <a:off x="609600" y="427038"/>
            <a:ext cx="8229600" cy="1143000"/>
          </a:xfrm>
          <a:prstGeom prst="rect">
            <a:avLst/>
          </a:prstGeom>
        </p:spPr>
        <p:txBody>
          <a:bodyPr vert="horz" lIns="91440" tIns="45720" rIns="91440" bIns="45720" rtlCol="0" anchor="ctr">
            <a:normAutofit fontScale="925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b="1" dirty="0" smtClean="0">
                <a:latin typeface="Georgia"/>
                <a:cs typeface="Georgia"/>
              </a:rPr>
              <a:t>Colorado’s underground market</a:t>
            </a:r>
            <a:endParaRPr lang="en-US" b="1" dirty="0">
              <a:latin typeface="Georgia"/>
              <a:cs typeface="Georgia"/>
            </a:endParaRPr>
          </a:p>
        </p:txBody>
      </p:sp>
    </p:spTree>
    <p:extLst>
      <p:ext uri="{BB962C8B-B14F-4D97-AF65-F5344CB8AC3E}">
        <p14:creationId xmlns:p14="http://schemas.microsoft.com/office/powerpoint/2010/main" val="93390480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0000"/>
                </a:solidFill>
                <a:latin typeface="Georgia"/>
                <a:cs typeface="Georgia"/>
              </a:rPr>
              <a:t>Overall in CO</a:t>
            </a:r>
            <a:endParaRPr lang="en-US" dirty="0">
              <a:solidFill>
                <a:srgbClr val="000000"/>
              </a:solidFill>
              <a:latin typeface="Georgia"/>
              <a:cs typeface="Georgia"/>
            </a:endParaRPr>
          </a:p>
        </p:txBody>
      </p:sp>
      <p:sp>
        <p:nvSpPr>
          <p:cNvPr id="3" name="Content Placeholder 2"/>
          <p:cNvSpPr>
            <a:spLocks noGrp="1"/>
          </p:cNvSpPr>
          <p:nvPr>
            <p:ph idx="1"/>
          </p:nvPr>
        </p:nvSpPr>
        <p:spPr>
          <a:xfrm>
            <a:off x="457200" y="1600199"/>
            <a:ext cx="8229600" cy="5121275"/>
          </a:xfrm>
        </p:spPr>
        <p:txBody>
          <a:bodyPr>
            <a:normAutofit/>
          </a:bodyPr>
          <a:lstStyle/>
          <a:p>
            <a:r>
              <a:rPr lang="en-US" sz="3400" dirty="0" smtClean="0">
                <a:solidFill>
                  <a:srgbClr val="000000"/>
                </a:solidFill>
                <a:latin typeface="Georgia"/>
                <a:cs typeface="Georgia"/>
              </a:rPr>
              <a:t>Tax revenue LOWER than expectations</a:t>
            </a:r>
          </a:p>
          <a:p>
            <a:r>
              <a:rPr lang="en-US" sz="3400" dirty="0" smtClean="0">
                <a:solidFill>
                  <a:srgbClr val="000000"/>
                </a:solidFill>
                <a:latin typeface="Georgia"/>
                <a:cs typeface="Georgia"/>
              </a:rPr>
              <a:t>Higher use &amp; car crashes since 2008-2009 sales began</a:t>
            </a:r>
          </a:p>
          <a:p>
            <a:r>
              <a:rPr lang="en-US" sz="3400" dirty="0" smtClean="0">
                <a:solidFill>
                  <a:srgbClr val="000000"/>
                </a:solidFill>
                <a:latin typeface="Georgia"/>
                <a:cs typeface="Georgia"/>
              </a:rPr>
              <a:t>Edible companies and lobbying groups on the rise since 2012 passage of legalization</a:t>
            </a:r>
          </a:p>
        </p:txBody>
      </p:sp>
      <p:sp>
        <p:nvSpPr>
          <p:cNvPr id="5" name="Slide Number Placeholder 4"/>
          <p:cNvSpPr>
            <a:spLocks noGrp="1"/>
          </p:cNvSpPr>
          <p:nvPr>
            <p:ph type="sldNum" sz="quarter" idx="12"/>
          </p:nvPr>
        </p:nvSpPr>
        <p:spPr/>
        <p:txBody>
          <a:bodyPr/>
          <a:lstStyle/>
          <a:p>
            <a:fld id="{9C233FB2-A949-7A42-BC53-727DC174787A}" type="slidenum">
              <a:rPr lang="en-US" smtClean="0"/>
              <a:t>85</a:t>
            </a:fld>
            <a:endParaRPr lang="en-US"/>
          </a:p>
        </p:txBody>
      </p:sp>
    </p:spTree>
    <p:extLst>
      <p:ext uri="{BB962C8B-B14F-4D97-AF65-F5344CB8AC3E}">
        <p14:creationId xmlns:p14="http://schemas.microsoft.com/office/powerpoint/2010/main" val="153511854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2057400"/>
            <a:ext cx="8229600" cy="4122803"/>
          </a:xfrm>
        </p:spPr>
        <p:txBody>
          <a:bodyPr>
            <a:noAutofit/>
          </a:bodyPr>
          <a:lstStyle/>
          <a:p>
            <a:pPr algn="ctr">
              <a:lnSpc>
                <a:spcPct val="50000"/>
              </a:lnSpc>
              <a:buFont typeface="Arial" charset="0"/>
              <a:buNone/>
            </a:pPr>
            <a:endParaRPr lang="en-US" sz="3000" b="1" dirty="0" smtClean="0">
              <a:solidFill>
                <a:srgbClr val="000000"/>
              </a:solidFill>
              <a:latin typeface="Georgia" pitchFamily="18" charset="0"/>
            </a:endParaRPr>
          </a:p>
          <a:p>
            <a:pPr algn="ctr">
              <a:lnSpc>
                <a:spcPct val="50000"/>
              </a:lnSpc>
              <a:buFont typeface="Arial" charset="0"/>
              <a:buNone/>
            </a:pPr>
            <a:r>
              <a:rPr lang="en-US" sz="3000" b="1" dirty="0" smtClean="0">
                <a:solidFill>
                  <a:srgbClr val="000000"/>
                </a:solidFill>
                <a:latin typeface="Georgia" pitchFamily="18" charset="0"/>
              </a:rPr>
              <a:t>Bipartisan Co-Chairs (Kennedy + </a:t>
            </a:r>
            <a:r>
              <a:rPr lang="en-US" sz="3000" b="1" dirty="0" err="1" smtClean="0">
                <a:solidFill>
                  <a:srgbClr val="000000"/>
                </a:solidFill>
                <a:latin typeface="Georgia" pitchFamily="18" charset="0"/>
              </a:rPr>
              <a:t>Frum</a:t>
            </a:r>
            <a:r>
              <a:rPr lang="en-US" sz="3000" b="1" dirty="0" smtClean="0">
                <a:solidFill>
                  <a:srgbClr val="000000"/>
                </a:solidFill>
                <a:latin typeface="Georgia" pitchFamily="18" charset="0"/>
              </a:rPr>
              <a:t>)</a:t>
            </a:r>
            <a:endParaRPr lang="en-US" sz="3000" b="1" dirty="0">
              <a:solidFill>
                <a:srgbClr val="000000"/>
              </a:solidFill>
              <a:latin typeface="Georgia" pitchFamily="18" charset="0"/>
            </a:endParaRPr>
          </a:p>
          <a:p>
            <a:pPr algn="ctr">
              <a:lnSpc>
                <a:spcPct val="50000"/>
              </a:lnSpc>
              <a:buFont typeface="Arial" charset="0"/>
              <a:buNone/>
            </a:pPr>
            <a:endParaRPr lang="en-US" sz="3000" b="1" dirty="0">
              <a:solidFill>
                <a:srgbClr val="000000"/>
              </a:solidFill>
              <a:latin typeface="Georgia" pitchFamily="18" charset="0"/>
            </a:endParaRPr>
          </a:p>
          <a:p>
            <a:pPr algn="ctr">
              <a:lnSpc>
                <a:spcPct val="50000"/>
              </a:lnSpc>
              <a:buFont typeface="Arial" charset="0"/>
              <a:buNone/>
            </a:pPr>
            <a:r>
              <a:rPr lang="en-US" sz="3000" b="1" dirty="0" smtClean="0">
                <a:solidFill>
                  <a:srgbClr val="000000"/>
                </a:solidFill>
                <a:latin typeface="Georgia" pitchFamily="18" charset="0"/>
              </a:rPr>
              <a:t>Launch 2013</a:t>
            </a:r>
            <a:endParaRPr lang="en-US" sz="3000" b="1" dirty="0">
              <a:solidFill>
                <a:srgbClr val="000000"/>
              </a:solidFill>
              <a:latin typeface="Georgia" pitchFamily="18" charset="0"/>
            </a:endParaRPr>
          </a:p>
          <a:p>
            <a:pPr algn="ctr">
              <a:lnSpc>
                <a:spcPct val="50000"/>
              </a:lnSpc>
              <a:buFont typeface="Arial" charset="0"/>
              <a:buNone/>
            </a:pPr>
            <a:endParaRPr lang="en-US" sz="3000" b="1" dirty="0">
              <a:solidFill>
                <a:srgbClr val="000000"/>
              </a:solidFill>
              <a:latin typeface="Georgia" pitchFamily="18" charset="0"/>
            </a:endParaRPr>
          </a:p>
          <a:p>
            <a:pPr algn="ctr">
              <a:lnSpc>
                <a:spcPct val="50000"/>
              </a:lnSpc>
              <a:buFont typeface="Arial" charset="0"/>
              <a:buNone/>
            </a:pPr>
            <a:r>
              <a:rPr lang="en-US" sz="3000" b="1" dirty="0">
                <a:solidFill>
                  <a:srgbClr val="000000"/>
                </a:solidFill>
                <a:latin typeface="Georgia" pitchFamily="18" charset="0"/>
              </a:rPr>
              <a:t>Over </a:t>
            </a:r>
            <a:r>
              <a:rPr lang="en-US" sz="3000" b="1" dirty="0" smtClean="0">
                <a:solidFill>
                  <a:srgbClr val="000000"/>
                </a:solidFill>
                <a:latin typeface="Georgia" pitchFamily="18" charset="0"/>
              </a:rPr>
              <a:t>50,000 </a:t>
            </a:r>
            <a:r>
              <a:rPr lang="en-US" sz="3000" b="1" dirty="0">
                <a:solidFill>
                  <a:srgbClr val="000000"/>
                </a:solidFill>
                <a:latin typeface="Georgia" pitchFamily="18" charset="0"/>
              </a:rPr>
              <a:t>press mentions</a:t>
            </a:r>
          </a:p>
          <a:p>
            <a:pPr algn="ctr">
              <a:lnSpc>
                <a:spcPct val="50000"/>
              </a:lnSpc>
              <a:buFont typeface="Arial" charset="0"/>
              <a:buNone/>
            </a:pPr>
            <a:endParaRPr lang="en-US" sz="3000" b="1" dirty="0">
              <a:solidFill>
                <a:srgbClr val="000000"/>
              </a:solidFill>
              <a:latin typeface="Georgia" pitchFamily="18" charset="0"/>
            </a:endParaRPr>
          </a:p>
          <a:p>
            <a:pPr algn="ctr">
              <a:lnSpc>
                <a:spcPct val="50000"/>
              </a:lnSpc>
              <a:buFont typeface="Arial" charset="0"/>
              <a:buNone/>
            </a:pPr>
            <a:r>
              <a:rPr lang="en-US" sz="3000" b="1" dirty="0">
                <a:solidFill>
                  <a:srgbClr val="000000"/>
                </a:solidFill>
                <a:latin typeface="Georgia" pitchFamily="18" charset="0"/>
              </a:rPr>
              <a:t>Public Health </a:t>
            </a:r>
            <a:r>
              <a:rPr lang="en-US" sz="3000" b="1" dirty="0" smtClean="0">
                <a:solidFill>
                  <a:srgbClr val="000000"/>
                </a:solidFill>
                <a:latin typeface="Georgia" pitchFamily="18" charset="0"/>
              </a:rPr>
              <a:t>Scientific Advisory Board</a:t>
            </a:r>
          </a:p>
          <a:p>
            <a:pPr algn="ctr">
              <a:lnSpc>
                <a:spcPct val="50000"/>
              </a:lnSpc>
              <a:buFont typeface="Arial" charset="0"/>
              <a:buNone/>
            </a:pPr>
            <a:endParaRPr lang="en-US" sz="3000" b="1" dirty="0">
              <a:solidFill>
                <a:srgbClr val="000000"/>
              </a:solidFill>
              <a:latin typeface="Georgia" pitchFamily="18" charset="0"/>
            </a:endParaRPr>
          </a:p>
          <a:p>
            <a:pPr algn="ctr">
              <a:lnSpc>
                <a:spcPct val="50000"/>
              </a:lnSpc>
              <a:buFont typeface="Arial" charset="0"/>
              <a:buNone/>
            </a:pPr>
            <a:r>
              <a:rPr lang="en-US" sz="3000" b="1" dirty="0" smtClean="0">
                <a:solidFill>
                  <a:srgbClr val="000000"/>
                </a:solidFill>
                <a:latin typeface="Georgia" pitchFamily="18" charset="0"/>
              </a:rPr>
              <a:t>24 </a:t>
            </a:r>
            <a:r>
              <a:rPr lang="en-US" sz="3000" b="1" dirty="0">
                <a:solidFill>
                  <a:srgbClr val="000000"/>
                </a:solidFill>
                <a:latin typeface="Georgia" pitchFamily="18" charset="0"/>
              </a:rPr>
              <a:t>state-wide affiliates </a:t>
            </a:r>
          </a:p>
          <a:p>
            <a:pPr marL="0" indent="0" algn="ctr">
              <a:lnSpc>
                <a:spcPct val="50000"/>
              </a:lnSpc>
              <a:buNone/>
            </a:pPr>
            <a:endParaRPr lang="en-US" sz="2600" b="1" dirty="0">
              <a:solidFill>
                <a:srgbClr val="000000"/>
              </a:solidFill>
            </a:endParaRPr>
          </a:p>
        </p:txBody>
      </p:sp>
      <p:pic>
        <p:nvPicPr>
          <p:cNvPr id="6" name="Picture 2" descr="http://learnaboutsam.com/wp-content/uploads/2013/01/sam-logo-horiz.png"/>
          <p:cNvPicPr>
            <a:picLocks noChangeAspect="1" noChangeArrowheads="1"/>
          </p:cNvPicPr>
          <p:nvPr/>
        </p:nvPicPr>
        <p:blipFill>
          <a:blip r:embed="rId2" cstate="print"/>
          <a:srcRect/>
          <a:stretch>
            <a:fillRect/>
          </a:stretch>
        </p:blipFill>
        <p:spPr bwMode="auto">
          <a:xfrm>
            <a:off x="753771" y="390937"/>
            <a:ext cx="7509009" cy="1759118"/>
          </a:xfrm>
          <a:prstGeom prst="rect">
            <a:avLst/>
          </a:prstGeom>
          <a:noFill/>
        </p:spPr>
      </p:pic>
      <p:sp>
        <p:nvSpPr>
          <p:cNvPr id="2" name="Slide Number Placeholder 1"/>
          <p:cNvSpPr>
            <a:spLocks noGrp="1"/>
          </p:cNvSpPr>
          <p:nvPr>
            <p:ph type="sldNum" sz="quarter" idx="12"/>
          </p:nvPr>
        </p:nvSpPr>
        <p:spPr/>
        <p:txBody>
          <a:bodyPr/>
          <a:lstStyle/>
          <a:p>
            <a:fld id="{4226F133-244D-4A4C-B618-CB5A3EE004CC}" type="slidenum">
              <a:rPr lang="en-US" smtClean="0"/>
              <a:pPr/>
              <a:t>86</a:t>
            </a:fld>
            <a:endParaRPr lang="en-US" dirty="0"/>
          </a:p>
        </p:txBody>
      </p:sp>
    </p:spTree>
    <p:extLst>
      <p:ext uri="{BB962C8B-B14F-4D97-AF65-F5344CB8AC3E}">
        <p14:creationId xmlns:p14="http://schemas.microsoft.com/office/powerpoint/2010/main" val="3563092480"/>
      </p:ext>
    </p:extLst>
  </p:cSld>
  <p:clrMapOvr>
    <a:masterClrMapping/>
  </p:clrMapOvr>
  <p:timing>
    <p:tnLst>
      <p:par>
        <p:cTn xmlns:p14="http://schemas.microsoft.com/office/powerpoint/2010/mai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143000"/>
            <a:ext cx="8534400" cy="4571999"/>
          </a:xfrm>
        </p:spPr>
        <p:txBody>
          <a:bodyPr>
            <a:noAutofit/>
          </a:bodyPr>
          <a:lstStyle/>
          <a:p>
            <a:pPr marL="457200" indent="-457200">
              <a:buFont typeface="+mj-lt"/>
              <a:buAutoNum type="arabicPeriod"/>
            </a:pPr>
            <a:r>
              <a:rPr lang="en-US" sz="2600" dirty="0">
                <a:solidFill>
                  <a:srgbClr val="000000"/>
                </a:solidFill>
                <a:latin typeface="Georgia"/>
                <a:cs typeface="Georgia"/>
              </a:rPr>
              <a:t>To inform public policy with the science of today’s marijuana</a:t>
            </a:r>
            <a:r>
              <a:rPr lang="en-US" sz="2600" dirty="0" smtClean="0">
                <a:solidFill>
                  <a:srgbClr val="000000"/>
                </a:solidFill>
                <a:latin typeface="Georgia"/>
                <a:cs typeface="Georgia"/>
              </a:rPr>
              <a:t>.</a:t>
            </a:r>
            <a:endParaRPr lang="en-US" sz="2600" dirty="0">
              <a:solidFill>
                <a:srgbClr val="000000"/>
              </a:solidFill>
              <a:latin typeface="Georgia"/>
              <a:cs typeface="Georgia"/>
            </a:endParaRPr>
          </a:p>
          <a:p>
            <a:pPr marL="457200" indent="-457200">
              <a:buFont typeface="+mj-lt"/>
              <a:buAutoNum type="arabicPeriod"/>
            </a:pPr>
            <a:r>
              <a:rPr lang="en-US" sz="2600" dirty="0">
                <a:solidFill>
                  <a:srgbClr val="000000"/>
                </a:solidFill>
                <a:latin typeface="Georgia"/>
                <a:cs typeface="Georgia"/>
              </a:rPr>
              <a:t>To have honest conversations about reducing the unintended consequences of current marijuana policies, such as lifelong stigma due to arrest</a:t>
            </a:r>
            <a:r>
              <a:rPr lang="en-US" sz="2600" dirty="0" smtClean="0">
                <a:solidFill>
                  <a:srgbClr val="000000"/>
                </a:solidFill>
                <a:latin typeface="Georgia"/>
                <a:cs typeface="Georgia"/>
              </a:rPr>
              <a:t>.</a:t>
            </a:r>
            <a:endParaRPr lang="en-US" sz="2600" dirty="0">
              <a:solidFill>
                <a:srgbClr val="000000"/>
              </a:solidFill>
              <a:latin typeface="Georgia"/>
              <a:cs typeface="Georgia"/>
            </a:endParaRPr>
          </a:p>
          <a:p>
            <a:pPr marL="457200" indent="-457200">
              <a:buFont typeface="+mj-lt"/>
              <a:buAutoNum type="arabicPeriod"/>
            </a:pPr>
            <a:r>
              <a:rPr lang="en-US" sz="2600" dirty="0">
                <a:solidFill>
                  <a:srgbClr val="000000"/>
                </a:solidFill>
                <a:latin typeface="Georgia"/>
                <a:cs typeface="Georgia"/>
              </a:rPr>
              <a:t>To prevent the establishment of Big Marijuana that would market marijuana to children — and to prevent Big Tobacco from taking over Big Marijuana. Those are the very likely results of legalization</a:t>
            </a:r>
            <a:r>
              <a:rPr lang="en-US" sz="2600" dirty="0" smtClean="0">
                <a:solidFill>
                  <a:srgbClr val="000000"/>
                </a:solidFill>
                <a:latin typeface="Georgia"/>
                <a:cs typeface="Georgia"/>
              </a:rPr>
              <a:t>.</a:t>
            </a:r>
            <a:endParaRPr lang="en-US" sz="2600" dirty="0">
              <a:solidFill>
                <a:srgbClr val="000000"/>
              </a:solidFill>
              <a:latin typeface="Georgia"/>
              <a:cs typeface="Georgia"/>
            </a:endParaRPr>
          </a:p>
          <a:p>
            <a:pPr marL="457200" indent="-457200">
              <a:buFont typeface="+mj-lt"/>
              <a:buAutoNum type="arabicPeriod"/>
            </a:pPr>
            <a:r>
              <a:rPr lang="en-US" sz="2600" dirty="0">
                <a:solidFill>
                  <a:srgbClr val="000000"/>
                </a:solidFill>
                <a:latin typeface="Georgia"/>
                <a:cs typeface="Georgia"/>
              </a:rPr>
              <a:t>To promote research of marijuana’s medical properties and produce pharmacy-attainable medications.</a:t>
            </a:r>
          </a:p>
          <a:p>
            <a:endParaRPr lang="en-US" sz="2600" dirty="0">
              <a:solidFill>
                <a:srgbClr val="000000"/>
              </a:solidFill>
            </a:endParaRPr>
          </a:p>
        </p:txBody>
      </p:sp>
      <p:sp>
        <p:nvSpPr>
          <p:cNvPr id="3" name="Title 2"/>
          <p:cNvSpPr>
            <a:spLocks noGrp="1"/>
          </p:cNvSpPr>
          <p:nvPr>
            <p:ph type="title"/>
          </p:nvPr>
        </p:nvSpPr>
        <p:spPr>
          <a:xfrm>
            <a:off x="533400" y="-228600"/>
            <a:ext cx="8042276" cy="1336956"/>
          </a:xfrm>
        </p:spPr>
        <p:txBody>
          <a:bodyPr>
            <a:noAutofit/>
          </a:bodyPr>
          <a:lstStyle/>
          <a:p>
            <a:pPr lvl="1" algn="ctr"/>
            <a:r>
              <a:rPr lang="en-US" sz="5500" b="1" dirty="0" smtClean="0">
                <a:solidFill>
                  <a:srgbClr val="C00000"/>
                </a:solidFill>
                <a:latin typeface="Georgia"/>
                <a:cs typeface="Georgia"/>
              </a:rPr>
              <a:t>Project SAM</a:t>
            </a:r>
          </a:p>
        </p:txBody>
      </p:sp>
      <p:sp>
        <p:nvSpPr>
          <p:cNvPr id="4" name="Slide Number Placeholder 3"/>
          <p:cNvSpPr>
            <a:spLocks noGrp="1"/>
          </p:cNvSpPr>
          <p:nvPr>
            <p:ph type="sldNum" sz="quarter" idx="12"/>
          </p:nvPr>
        </p:nvSpPr>
        <p:spPr>
          <a:xfrm>
            <a:off x="7543800" y="6172200"/>
            <a:ext cx="1344706" cy="468593"/>
          </a:xfrm>
        </p:spPr>
        <p:txBody>
          <a:bodyPr/>
          <a:lstStyle/>
          <a:p>
            <a:fld id="{4226F133-244D-4A4C-B618-CB5A3EE004CC}" type="slidenum">
              <a:rPr lang="en-US" smtClean="0"/>
              <a:pPr/>
              <a:t>87</a:t>
            </a:fld>
            <a:endParaRPr lang="en-US" dirty="0"/>
          </a:p>
        </p:txBody>
      </p:sp>
    </p:spTree>
    <p:extLst>
      <p:ext uri="{BB962C8B-B14F-4D97-AF65-F5344CB8AC3E}">
        <p14:creationId xmlns:p14="http://schemas.microsoft.com/office/powerpoint/2010/main" val="766077142"/>
      </p:ext>
    </p:extLst>
  </p:cSld>
  <p:clrMapOvr>
    <a:masterClrMapping/>
  </p:clrMapOvr>
  <p:timing>
    <p:tnLst>
      <p:par>
        <p:cTn xmlns:p14="http://schemas.microsoft.com/office/powerpoint/2010/mai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Screen Shot 2014-02-24 at 8.41.18 AM.png"/>
          <p:cNvPicPr>
            <a:picLocks noGrp="1" noChangeAspect="1"/>
          </p:cNvPicPr>
          <p:nvPr>
            <p:ph idx="1"/>
          </p:nvPr>
        </p:nvPicPr>
        <p:blipFill rotWithShape="1">
          <a:blip r:embed="rId2" cstate="email">
            <a:extLst>
              <a:ext uri="{28A0092B-C50C-407E-A947-70E740481C1C}">
                <a14:useLocalDpi xmlns:a14="http://schemas.microsoft.com/office/drawing/2010/main"/>
              </a:ext>
            </a:extLst>
          </a:blip>
          <a:srcRect/>
          <a:stretch/>
        </p:blipFill>
        <p:spPr>
          <a:xfrm>
            <a:off x="-744094" y="525935"/>
            <a:ext cx="10289005" cy="6195540"/>
          </a:xfrm>
        </p:spPr>
      </p:pic>
      <p:sp>
        <p:nvSpPr>
          <p:cNvPr id="4" name="Slide Number Placeholder 3"/>
          <p:cNvSpPr>
            <a:spLocks noGrp="1"/>
          </p:cNvSpPr>
          <p:nvPr>
            <p:ph type="sldNum" sz="quarter" idx="12"/>
          </p:nvPr>
        </p:nvSpPr>
        <p:spPr/>
        <p:txBody>
          <a:bodyPr/>
          <a:lstStyle/>
          <a:p>
            <a:fld id="{4226F133-244D-4A4C-B618-CB5A3EE004CC}" type="slidenum">
              <a:rPr lang="en-US" smtClean="0"/>
              <a:pPr/>
              <a:t>88</a:t>
            </a:fld>
            <a:endParaRPr lang="en-US" dirty="0"/>
          </a:p>
        </p:txBody>
      </p:sp>
    </p:spTree>
    <p:extLst>
      <p:ext uri="{BB962C8B-B14F-4D97-AF65-F5344CB8AC3E}">
        <p14:creationId xmlns:p14="http://schemas.microsoft.com/office/powerpoint/2010/main" val="301009403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 y="0"/>
            <a:ext cx="9039413" cy="707886"/>
          </a:xfrm>
          <a:prstGeom prst="rect">
            <a:avLst/>
          </a:prstGeom>
          <a:noFill/>
        </p:spPr>
        <p:txBody>
          <a:bodyPr wrap="square" rtlCol="0">
            <a:spAutoFit/>
          </a:bodyPr>
          <a:lstStyle/>
          <a:p>
            <a:r>
              <a:rPr lang="en-US" sz="4000" b="1" dirty="0" smtClean="0">
                <a:latin typeface="Helvetica"/>
                <a:cs typeface="Helvetica"/>
              </a:rPr>
              <a:t>1964:</a:t>
            </a:r>
            <a:endParaRPr lang="en-US" sz="4000" b="1" dirty="0">
              <a:latin typeface="Helvetica"/>
              <a:cs typeface="Helvetica"/>
            </a:endParaRPr>
          </a:p>
        </p:txBody>
      </p:sp>
      <p:pic>
        <p:nvPicPr>
          <p:cNvPr id="8" name="Picture 7" descr="6a00d834515db069e200e5525102b98834-640wi.gif"/>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9766" y="640604"/>
            <a:ext cx="3899647" cy="2712458"/>
          </a:xfrm>
          <a:prstGeom prst="rect">
            <a:avLst/>
          </a:prstGeom>
        </p:spPr>
      </p:pic>
      <p:pic>
        <p:nvPicPr>
          <p:cNvPr id="13" name="Picture 12" descr="Ama 1964.pn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228354" y="940755"/>
            <a:ext cx="4681960" cy="2372142"/>
          </a:xfrm>
          <a:prstGeom prst="rect">
            <a:avLst/>
          </a:prstGeom>
        </p:spPr>
      </p:pic>
      <p:sp>
        <p:nvSpPr>
          <p:cNvPr id="14" name="Frame 13"/>
          <p:cNvSpPr/>
          <p:nvPr/>
        </p:nvSpPr>
        <p:spPr>
          <a:xfrm>
            <a:off x="5373132" y="2794878"/>
            <a:ext cx="3288555" cy="438392"/>
          </a:xfrm>
          <a:prstGeom prst="fram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15" name="TextBox 14"/>
          <p:cNvSpPr txBox="1"/>
          <p:nvPr/>
        </p:nvSpPr>
        <p:spPr>
          <a:xfrm>
            <a:off x="0" y="3278357"/>
            <a:ext cx="9039413" cy="707886"/>
          </a:xfrm>
          <a:prstGeom prst="rect">
            <a:avLst/>
          </a:prstGeom>
          <a:noFill/>
        </p:spPr>
        <p:txBody>
          <a:bodyPr wrap="square" rtlCol="0">
            <a:spAutoFit/>
          </a:bodyPr>
          <a:lstStyle/>
          <a:p>
            <a:r>
              <a:rPr lang="en-US" sz="4000" b="1" dirty="0" smtClean="0">
                <a:latin typeface="Helvetica"/>
                <a:cs typeface="Helvetica"/>
              </a:rPr>
              <a:t>Today:</a:t>
            </a:r>
            <a:endParaRPr lang="en-US" sz="4000" b="1" dirty="0">
              <a:latin typeface="Helvetica"/>
              <a:cs typeface="Helvetica"/>
            </a:endParaRPr>
          </a:p>
        </p:txBody>
      </p:sp>
      <p:sp>
        <p:nvSpPr>
          <p:cNvPr id="20" name="TextBox 19"/>
          <p:cNvSpPr txBox="1"/>
          <p:nvPr/>
        </p:nvSpPr>
        <p:spPr>
          <a:xfrm>
            <a:off x="4407647" y="4038600"/>
            <a:ext cx="4736353" cy="1754327"/>
          </a:xfrm>
          <a:prstGeom prst="rect">
            <a:avLst/>
          </a:prstGeom>
          <a:noFill/>
        </p:spPr>
        <p:txBody>
          <a:bodyPr wrap="square" rtlCol="0">
            <a:spAutoFit/>
          </a:bodyPr>
          <a:lstStyle/>
          <a:p>
            <a:r>
              <a:rPr lang="en-US" sz="2000" b="1" dirty="0">
                <a:latin typeface="American Typewriter"/>
                <a:cs typeface="American Typewriter"/>
              </a:rPr>
              <a:t>“</a:t>
            </a:r>
            <a:r>
              <a:rPr lang="en-US" sz="2000" b="1" dirty="0" smtClean="0">
                <a:latin typeface="American Typewriter"/>
                <a:cs typeface="American Typewriter"/>
              </a:rPr>
              <a:t>…cannabis is a dangerous drug and as such is </a:t>
            </a:r>
            <a:r>
              <a:rPr lang="en-US" sz="2500" b="1" dirty="0" smtClean="0">
                <a:solidFill>
                  <a:srgbClr val="FF0000"/>
                </a:solidFill>
                <a:latin typeface="American Typewriter"/>
                <a:cs typeface="American Typewriter"/>
              </a:rPr>
              <a:t>a </a:t>
            </a:r>
            <a:r>
              <a:rPr lang="en-US" sz="2500" b="1" dirty="0">
                <a:solidFill>
                  <a:srgbClr val="FF0000"/>
                </a:solidFill>
                <a:latin typeface="American Typewriter"/>
                <a:cs typeface="American Typewriter"/>
              </a:rPr>
              <a:t>public health concern</a:t>
            </a:r>
            <a:r>
              <a:rPr lang="en-US" sz="2000" b="1" dirty="0">
                <a:latin typeface="American Typewriter"/>
                <a:cs typeface="American Typewriter"/>
              </a:rPr>
              <a:t>...the sale of cannabis should not be legalized.</a:t>
            </a:r>
            <a:r>
              <a:rPr lang="en-US" sz="2000" b="1" dirty="0" smtClean="0">
                <a:latin typeface="American Typewriter"/>
                <a:cs typeface="American Typewriter"/>
              </a:rPr>
              <a:t>” - </a:t>
            </a:r>
            <a:r>
              <a:rPr lang="en-US" dirty="0" smtClean="0">
                <a:latin typeface="American Typewriter"/>
                <a:cs typeface="American Typewriter"/>
              </a:rPr>
              <a:t>American </a:t>
            </a:r>
            <a:r>
              <a:rPr lang="en-US" dirty="0">
                <a:latin typeface="American Typewriter"/>
                <a:cs typeface="American Typewriter"/>
              </a:rPr>
              <a:t>Medical </a:t>
            </a:r>
            <a:r>
              <a:rPr lang="en-US" dirty="0" smtClean="0">
                <a:latin typeface="American Typewriter"/>
                <a:cs typeface="American Typewriter"/>
              </a:rPr>
              <a:t>Association (AMA)</a:t>
            </a:r>
            <a:endParaRPr lang="en-US" dirty="0">
              <a:latin typeface="American Typewriter"/>
              <a:cs typeface="American Typewriter"/>
            </a:endParaRPr>
          </a:p>
        </p:txBody>
      </p:sp>
      <p:sp>
        <p:nvSpPr>
          <p:cNvPr id="21" name="TextBox 20"/>
          <p:cNvSpPr txBox="1"/>
          <p:nvPr/>
        </p:nvSpPr>
        <p:spPr>
          <a:xfrm>
            <a:off x="4228354" y="46166"/>
            <a:ext cx="2599764" cy="707886"/>
          </a:xfrm>
          <a:prstGeom prst="rect">
            <a:avLst/>
          </a:prstGeom>
          <a:noFill/>
        </p:spPr>
        <p:txBody>
          <a:bodyPr wrap="square" rtlCol="0">
            <a:spAutoFit/>
          </a:bodyPr>
          <a:lstStyle/>
          <a:p>
            <a:r>
              <a:rPr lang="en-US" sz="4000" b="1" dirty="0" smtClean="0">
                <a:solidFill>
                  <a:schemeClr val="accent2">
                    <a:lumMod val="75000"/>
                  </a:schemeClr>
                </a:solidFill>
                <a:latin typeface="Helvetica"/>
                <a:cs typeface="Helvetica"/>
              </a:rPr>
              <a:t>DESPITE:</a:t>
            </a:r>
            <a:endParaRPr lang="en-US" sz="4000" b="1" dirty="0">
              <a:solidFill>
                <a:schemeClr val="accent2">
                  <a:lumMod val="75000"/>
                </a:schemeClr>
              </a:solidFill>
              <a:latin typeface="Helvetica"/>
              <a:cs typeface="Helvetica"/>
            </a:endParaRPr>
          </a:p>
        </p:txBody>
      </p:sp>
      <p:sp>
        <p:nvSpPr>
          <p:cNvPr id="23" name="TextBox 22"/>
          <p:cNvSpPr txBox="1"/>
          <p:nvPr/>
        </p:nvSpPr>
        <p:spPr>
          <a:xfrm>
            <a:off x="4288117" y="3353062"/>
            <a:ext cx="2540001" cy="707886"/>
          </a:xfrm>
          <a:prstGeom prst="rect">
            <a:avLst/>
          </a:prstGeom>
          <a:noFill/>
        </p:spPr>
        <p:txBody>
          <a:bodyPr wrap="square" rtlCol="0">
            <a:spAutoFit/>
          </a:bodyPr>
          <a:lstStyle/>
          <a:p>
            <a:r>
              <a:rPr lang="en-US" sz="4000" b="1" dirty="0" smtClean="0">
                <a:solidFill>
                  <a:schemeClr val="accent2">
                    <a:lumMod val="75000"/>
                  </a:schemeClr>
                </a:solidFill>
                <a:latin typeface="Helvetica"/>
                <a:cs typeface="Helvetica"/>
              </a:rPr>
              <a:t>DESPITE:</a:t>
            </a:r>
            <a:endParaRPr lang="en-US" sz="4000" b="1" dirty="0">
              <a:solidFill>
                <a:schemeClr val="accent2">
                  <a:lumMod val="75000"/>
                </a:schemeClr>
              </a:solidFill>
              <a:latin typeface="Helvetica"/>
              <a:cs typeface="Helvetica"/>
            </a:endParaRPr>
          </a:p>
        </p:txBody>
      </p:sp>
      <p:sp>
        <p:nvSpPr>
          <p:cNvPr id="25" name="TextBox 24"/>
          <p:cNvSpPr txBox="1"/>
          <p:nvPr/>
        </p:nvSpPr>
        <p:spPr>
          <a:xfrm>
            <a:off x="70720" y="5867400"/>
            <a:ext cx="9039413" cy="630942"/>
          </a:xfrm>
          <a:prstGeom prst="rect">
            <a:avLst/>
          </a:prstGeom>
          <a:noFill/>
        </p:spPr>
        <p:txBody>
          <a:bodyPr wrap="square" rtlCol="0">
            <a:spAutoFit/>
          </a:bodyPr>
          <a:lstStyle/>
          <a:p>
            <a:pPr algn="ctr"/>
            <a:r>
              <a:rPr lang="en-US" sz="3500" b="1" dirty="0" smtClean="0">
                <a:solidFill>
                  <a:srgbClr val="FF0000"/>
                </a:solidFill>
                <a:latin typeface="Helvetica"/>
                <a:cs typeface="Helvetica"/>
              </a:rPr>
              <a:t>WHO WILL WE LISTEN TO THIS TIME?</a:t>
            </a:r>
            <a:endParaRPr lang="en-US" sz="3500" b="1" dirty="0">
              <a:solidFill>
                <a:srgbClr val="FF0000"/>
              </a:solidFill>
              <a:latin typeface="Helvetica"/>
              <a:cs typeface="Helvetica"/>
            </a:endParaRPr>
          </a:p>
        </p:txBody>
      </p:sp>
      <p:pic>
        <p:nvPicPr>
          <p:cNvPr id="26" name="Picture 25" descr="Kit Kat pot.jpg"/>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9767" y="4556015"/>
            <a:ext cx="2808940" cy="1045333"/>
          </a:xfrm>
          <a:prstGeom prst="rect">
            <a:avLst/>
          </a:prstGeom>
        </p:spPr>
      </p:pic>
      <p:pic>
        <p:nvPicPr>
          <p:cNvPr id="27" name="Picture 3" descr="http://highcountrycaregiver.com/wordpress/wp-content/uploads/Pot-Tarts-77361.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978185" y="4419599"/>
            <a:ext cx="1250169" cy="1286335"/>
          </a:xfrm>
          <a:prstGeom prst="rect">
            <a:avLst/>
          </a:prstGeom>
          <a:noFill/>
        </p:spPr>
      </p:pic>
      <p:sp>
        <p:nvSpPr>
          <p:cNvPr id="28" name="TextBox 27"/>
          <p:cNvSpPr txBox="1"/>
          <p:nvPr/>
        </p:nvSpPr>
        <p:spPr>
          <a:xfrm>
            <a:off x="0" y="3906237"/>
            <a:ext cx="3733800" cy="430887"/>
          </a:xfrm>
          <a:prstGeom prst="rect">
            <a:avLst/>
          </a:prstGeom>
          <a:noFill/>
        </p:spPr>
        <p:txBody>
          <a:bodyPr wrap="square" rtlCol="0">
            <a:spAutoFit/>
          </a:bodyPr>
          <a:lstStyle/>
          <a:p>
            <a:r>
              <a:rPr lang="en-US" sz="2200" dirty="0" smtClean="0">
                <a:solidFill>
                  <a:schemeClr val="accent2">
                    <a:lumMod val="75000"/>
                  </a:schemeClr>
                </a:solidFill>
                <a:latin typeface="Helvetica"/>
                <a:cs typeface="Helvetica"/>
              </a:rPr>
              <a:t>Marijuana is medicine/safe:</a:t>
            </a:r>
            <a:endParaRPr lang="en-US" sz="2200" dirty="0">
              <a:solidFill>
                <a:schemeClr val="accent2">
                  <a:lumMod val="75000"/>
                </a:schemeClr>
              </a:solidFill>
              <a:latin typeface="Helvetica"/>
              <a:cs typeface="Helvetica"/>
            </a:endParaRPr>
          </a:p>
        </p:txBody>
      </p:sp>
      <p:sp>
        <p:nvSpPr>
          <p:cNvPr id="17" name="Right Arrow 16"/>
          <p:cNvSpPr/>
          <p:nvPr/>
        </p:nvSpPr>
        <p:spPr>
          <a:xfrm>
            <a:off x="1447800" y="152400"/>
            <a:ext cx="2819400" cy="580813"/>
          </a:xfrm>
          <a:prstGeom prst="rightArrow">
            <a:avLst/>
          </a:prstGeom>
          <a:ln/>
        </p:spPr>
        <p:style>
          <a:lnRef idx="1">
            <a:schemeClr val="accent3"/>
          </a:lnRef>
          <a:fillRef idx="3">
            <a:schemeClr val="accent3"/>
          </a:fillRef>
          <a:effectRef idx="2">
            <a:schemeClr val="accent3"/>
          </a:effectRef>
          <a:fontRef idx="minor">
            <a:schemeClr val="lt1"/>
          </a:fontRef>
        </p:style>
        <p:txBody>
          <a:bodyPr/>
          <a:lstStyle/>
          <a:p>
            <a:endParaRPr lang="en-US"/>
          </a:p>
        </p:txBody>
      </p:sp>
      <p:sp>
        <p:nvSpPr>
          <p:cNvPr id="18" name="Right Arrow 17"/>
          <p:cNvSpPr/>
          <p:nvPr/>
        </p:nvSpPr>
        <p:spPr>
          <a:xfrm>
            <a:off x="1981200" y="3429000"/>
            <a:ext cx="2362200" cy="580813"/>
          </a:xfrm>
          <a:prstGeom prst="rightArrow">
            <a:avLst/>
          </a:prstGeom>
          <a:ln/>
        </p:spPr>
        <p:style>
          <a:lnRef idx="1">
            <a:schemeClr val="accent3"/>
          </a:lnRef>
          <a:fillRef idx="3">
            <a:schemeClr val="accent3"/>
          </a:fillRef>
          <a:effectRef idx="2">
            <a:schemeClr val="accent3"/>
          </a:effectRef>
          <a:fontRef idx="minor">
            <a:schemeClr val="lt1"/>
          </a:fontRef>
        </p:style>
        <p:txBody>
          <a:bodyPr/>
          <a:lstStyle/>
          <a:p>
            <a:endParaRPr lang="en-US"/>
          </a:p>
        </p:txBody>
      </p:sp>
    </p:spTree>
    <p:extLst>
      <p:ext uri="{BB962C8B-B14F-4D97-AF65-F5344CB8AC3E}">
        <p14:creationId xmlns:p14="http://schemas.microsoft.com/office/powerpoint/2010/main" val="274918088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linds(horizontal)">
                                      <p:cBhvr>
                                        <p:cTn id="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p:nvPr/>
        </p:nvPicPr>
        <p:blipFill>
          <a:blip r:embed="rId2">
            <a:extLst>
              <a:ext uri="{28A0092B-C50C-407E-A947-70E740481C1C}">
                <a14:useLocalDpi xmlns:a14="http://schemas.microsoft.com/office/drawing/2010/main"/>
              </a:ext>
            </a:extLst>
          </a:blip>
          <a:srcRect/>
          <a:stretch>
            <a:fillRect/>
          </a:stretch>
        </p:blipFill>
        <p:spPr bwMode="auto">
          <a:xfrm>
            <a:off x="990292" y="0"/>
            <a:ext cx="7156238" cy="1033544"/>
          </a:xfrm>
          <a:prstGeom prst="rect">
            <a:avLst/>
          </a:prstGeom>
          <a:noFill/>
          <a:ln>
            <a:noFill/>
          </a:ln>
        </p:spPr>
      </p:pic>
      <p:pic>
        <p:nvPicPr>
          <p:cNvPr id="13" name="Picture 12" descr="Screen Shot 2014-03-19 at 12.20.48 PM.pn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 y="971644"/>
            <a:ext cx="9929787" cy="6207698"/>
          </a:xfrm>
          <a:prstGeom prst="rect">
            <a:avLst/>
          </a:prstGeom>
        </p:spPr>
      </p:pic>
    </p:spTree>
    <p:extLst>
      <p:ext uri="{BB962C8B-B14F-4D97-AF65-F5344CB8AC3E}">
        <p14:creationId xmlns:p14="http://schemas.microsoft.com/office/powerpoint/2010/main" val="19299527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524000"/>
            <a:ext cx="9144000" cy="5029199"/>
          </a:xfrm>
        </p:spPr>
        <p:txBody>
          <a:bodyPr>
            <a:normAutofit/>
          </a:bodyPr>
          <a:lstStyle/>
          <a:p>
            <a:pPr marL="0" indent="0" algn="ctr">
              <a:buNone/>
            </a:pPr>
            <a:r>
              <a:rPr lang="en-US" sz="4000" b="1" dirty="0" smtClean="0">
                <a:solidFill>
                  <a:schemeClr val="tx2"/>
                </a:solidFill>
                <a:latin typeface="Georgia"/>
                <a:cs typeface="Georgia"/>
                <a:hlinkClick r:id="rId2"/>
              </a:rPr>
              <a:t>kevin@learnaboutsam.org</a:t>
            </a:r>
            <a:endParaRPr lang="en-US" sz="4000" b="1" dirty="0" smtClean="0">
              <a:solidFill>
                <a:schemeClr val="tx2"/>
              </a:solidFill>
              <a:latin typeface="Georgia"/>
              <a:cs typeface="Georgia"/>
            </a:endParaRPr>
          </a:p>
          <a:p>
            <a:pPr marL="0" indent="0">
              <a:buNone/>
            </a:pPr>
            <a:endParaRPr lang="en-US" sz="4000" b="1" dirty="0" smtClean="0">
              <a:solidFill>
                <a:schemeClr val="tx2"/>
              </a:solidFill>
              <a:latin typeface="Georgia"/>
              <a:cs typeface="Georgia"/>
            </a:endParaRPr>
          </a:p>
          <a:p>
            <a:pPr marL="0" indent="0" algn="ctr">
              <a:buNone/>
            </a:pPr>
            <a:r>
              <a:rPr lang="en-US" sz="4000" b="1" dirty="0" smtClean="0">
                <a:solidFill>
                  <a:schemeClr val="tx2"/>
                </a:solidFill>
                <a:latin typeface="Georgia"/>
                <a:cs typeface="Georgia"/>
                <a:hlinkClick r:id="rId3"/>
              </a:rPr>
              <a:t>www.learnaboutsam.org</a:t>
            </a:r>
            <a:endParaRPr lang="en-US" sz="4000" b="1" dirty="0" smtClean="0">
              <a:solidFill>
                <a:schemeClr val="tx2"/>
              </a:solidFill>
              <a:latin typeface="Georgia"/>
              <a:cs typeface="Georgia"/>
            </a:endParaRPr>
          </a:p>
          <a:p>
            <a:pPr marL="0" indent="0" algn="ctr">
              <a:buNone/>
            </a:pPr>
            <a:r>
              <a:rPr lang="en-US" sz="4000" b="1" dirty="0" smtClean="0">
                <a:solidFill>
                  <a:schemeClr val="accent1">
                    <a:lumMod val="60000"/>
                    <a:lumOff val="40000"/>
                  </a:schemeClr>
                </a:solidFill>
                <a:latin typeface="Georgia"/>
                <a:cs typeface="Georgia"/>
                <a:hlinkClick r:id="rId4"/>
              </a:rPr>
              <a:t>www.kevinsabet.com</a:t>
            </a:r>
            <a:endParaRPr lang="en-US" sz="4000" b="1" dirty="0" smtClean="0">
              <a:solidFill>
                <a:schemeClr val="accent1">
                  <a:lumMod val="60000"/>
                  <a:lumOff val="40000"/>
                </a:schemeClr>
              </a:solidFill>
              <a:latin typeface="Georgia"/>
              <a:cs typeface="Georgia"/>
            </a:endParaRPr>
          </a:p>
          <a:p>
            <a:pPr marL="0" indent="0" algn="ctr">
              <a:buNone/>
            </a:pPr>
            <a:r>
              <a:rPr lang="en-US" sz="4000" b="1" dirty="0" err="1" smtClean="0">
                <a:solidFill>
                  <a:srgbClr val="000000"/>
                </a:solidFill>
                <a:latin typeface="Georgia"/>
                <a:cs typeface="Georgia"/>
              </a:rPr>
              <a:t>www.legalizationviolations.com</a:t>
            </a:r>
            <a:endParaRPr lang="en-US" sz="4000" b="1" dirty="0" smtClean="0">
              <a:solidFill>
                <a:srgbClr val="000000"/>
              </a:solidFill>
              <a:latin typeface="Georgia"/>
              <a:cs typeface="Georgia"/>
            </a:endParaRPr>
          </a:p>
        </p:txBody>
      </p:sp>
      <p:sp>
        <p:nvSpPr>
          <p:cNvPr id="3" name="Title 2"/>
          <p:cNvSpPr>
            <a:spLocks noGrp="1"/>
          </p:cNvSpPr>
          <p:nvPr>
            <p:ph type="title"/>
          </p:nvPr>
        </p:nvSpPr>
        <p:spPr/>
        <p:txBody>
          <a:bodyPr/>
          <a:lstStyle/>
          <a:p>
            <a:r>
              <a:rPr lang="en-US" b="1" dirty="0" smtClean="0">
                <a:solidFill>
                  <a:srgbClr val="FF0000"/>
                </a:solidFill>
                <a:latin typeface="Georgia"/>
                <a:cs typeface="Georgia"/>
              </a:rPr>
              <a:t>Thank you – for listening!</a:t>
            </a:r>
            <a:endParaRPr lang="en-US" b="1" dirty="0">
              <a:solidFill>
                <a:srgbClr val="FF0000"/>
              </a:solidFill>
              <a:latin typeface="Georgia"/>
              <a:cs typeface="Georgia"/>
            </a:endParaRPr>
          </a:p>
        </p:txBody>
      </p:sp>
    </p:spTree>
    <p:extLst>
      <p:ext uri="{BB962C8B-B14F-4D97-AF65-F5344CB8AC3E}">
        <p14:creationId xmlns:p14="http://schemas.microsoft.com/office/powerpoint/2010/main" val="10104139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Theme.thmx</Template>
  <TotalTime>20</TotalTime>
  <Words>4471</Words>
  <Application>Microsoft Macintosh PowerPoint</Application>
  <PresentationFormat>On-screen Show (4:3)</PresentationFormat>
  <Paragraphs>1481</Paragraphs>
  <Slides>91</Slides>
  <Notes>8</Notes>
  <HiddenSlides>0</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91</vt:i4>
      </vt:variant>
    </vt:vector>
  </HeadingPairs>
  <TitlesOfParts>
    <vt:vector size="95" baseType="lpstr">
      <vt:lpstr>Default Theme</vt:lpstr>
      <vt:lpstr>Chart</vt:lpstr>
      <vt:lpstr>Acrobat Document</vt:lpstr>
      <vt:lpstr>Microsoft Excel 97 - 2004 Worksheet</vt:lpstr>
      <vt:lpstr>PowerPoint Presentation</vt:lpstr>
      <vt:lpstr>PowerPoint Presentation</vt:lpstr>
      <vt:lpstr>Trends in drug use</vt:lpstr>
      <vt:lpstr>PowerPoint Presentation</vt:lpstr>
      <vt:lpstr>PowerPoint Presentation</vt:lpstr>
      <vt:lpstr>Addiction: About 9% of users may become dependent,  1 in 6 who start in adolescence and 25-50% of daily users</vt:lpstr>
      <vt:lpstr>PowerPoint Presentation</vt:lpstr>
      <vt:lpstr>PowerPoint Presentation</vt:lpstr>
      <vt:lpstr>PowerPoint Presentation</vt:lpstr>
      <vt:lpstr>Emergency Department Visits Involving Selected Drugs: 2008</vt:lpstr>
      <vt:lpstr>Increased Potency</vt:lpstr>
      <vt:lpstr>Harmful effects on the lungs</vt:lpstr>
      <vt:lpstr>Marijuana smoke is carcinogenic. </vt:lpstr>
      <vt:lpstr>Marijuana use has significant effects on IQ and learning</vt:lpstr>
      <vt:lpstr>PowerPoint Presentation</vt:lpstr>
      <vt:lpstr>Is marijuana medicine?</vt:lpstr>
      <vt:lpstr>Marijuana-based medicines</vt:lpstr>
      <vt:lpstr>PowerPoint Presentation</vt:lpstr>
      <vt:lpstr>PowerPoint Presentation</vt:lpstr>
      <vt:lpstr>PowerPoint Presentation</vt:lpstr>
      <vt:lpstr>Alcohol and Tobacco: A Model?</vt:lpstr>
      <vt:lpstr>‘Big marijuana’</vt:lpstr>
      <vt:lpstr>PowerPoint Presentation</vt:lpstr>
      <vt:lpstr>PowerPoint Presentation</vt:lpstr>
      <vt:lpstr>PowerPoint Presentation</vt:lpstr>
      <vt:lpstr>Vaporizing industries:  Nicotine and Marijuana</vt:lpstr>
      <vt:lpstr>Regular E-Cigarettes can be used to vaporize marijuana</vt:lpstr>
      <vt:lpstr>M-Cigarettes  (marijuana vaporizers) – Brought to you by Groupon!</vt:lpstr>
      <vt:lpstr>PowerPoint Presentation</vt:lpstr>
      <vt:lpstr>PowerPoint Presentation</vt:lpstr>
      <vt:lpstr>PowerPoint Presentation</vt:lpstr>
      <vt:lpstr>PowerPoint Presentation</vt:lpstr>
      <vt:lpstr>PowerPoint Presentation</vt:lpstr>
      <vt:lpstr>‘Big marijuana’</vt:lpstr>
      <vt:lpstr>PowerPoint Presentation</vt:lpstr>
      <vt:lpstr>PowerPoint Presentation</vt:lpstr>
      <vt:lpstr>PowerPoint Presentation</vt:lpstr>
      <vt:lpstr>PowerPoint Presentation</vt:lpstr>
      <vt:lpstr>PowerPoint Presentation</vt:lpstr>
      <vt:lpstr>Will legalization diminish the power of cartels and the black market? </vt:lpstr>
      <vt:lpstr>Will legalization diminish the power of cartels and the black market?</vt:lpstr>
      <vt:lpstr>PowerPoint Presentation</vt:lpstr>
      <vt:lpstr>Alcohol &amp; Tobacco: Money Makers or Dollar Drainers?</vt:lpstr>
      <vt:lpstr>PowerPoint Presentation</vt:lpstr>
      <vt:lpstr>PowerPoint Presentation</vt:lpstr>
      <vt:lpstr>PowerPoint Presentation</vt:lpstr>
      <vt:lpstr>PowerPoint Presentation</vt:lpstr>
      <vt:lpstr>Changes in Marijuana Policy in the USA</vt:lpstr>
      <vt:lpstr>Medical Marijuana</vt:lpstr>
      <vt:lpstr>Only a small proportion of medical marijuana users report any serious illness </vt:lpstr>
      <vt:lpstr>Legalization – Follow the Money</vt:lpstr>
      <vt:lpstr>PowerPoint Presentation</vt:lpstr>
      <vt:lpstr>PowerPoint Presentation</vt:lpstr>
      <vt:lpstr>Marijuana Edible Displays</vt:lpstr>
      <vt:lpstr>PowerPoint Presentation</vt:lpstr>
      <vt:lpstr>PowerPoint Presentation</vt:lpstr>
      <vt:lpstr>PowerPoint Presentation</vt:lpstr>
      <vt:lpstr>PowerPoint Presentation</vt:lpstr>
      <vt:lpstr>“Dot-bong” Era Begins:  Seattle’s Yale MBAs</vt:lpstr>
      <vt:lpstr>Big MJ benefits from eroding healthy norms</vt:lpstr>
      <vt:lpstr>PowerPoint Presentation</vt:lpstr>
      <vt:lpstr>PowerPoint Presentation</vt:lpstr>
      <vt:lpstr>PowerPoint Presentation</vt:lpstr>
      <vt:lpstr>Source of Marijuana* among 12th Graders in 2012 and 2013, by State Policy </vt:lpstr>
      <vt:lpstr>PowerPoint Presentation</vt:lpstr>
      <vt:lpstr>PowerPoint Presentation</vt:lpstr>
      <vt:lpstr>PowerPoint Presentation</vt:lpstr>
      <vt:lpstr>PowerPoint Presentation</vt:lpstr>
      <vt:lpstr>PowerPoint Presentation</vt:lpstr>
      <vt:lpstr>PowerPoint Presentation</vt:lpstr>
      <vt:lpstr>Increased teen use</vt:lpstr>
      <vt:lpstr>Distribution to minors</vt:lpstr>
      <vt:lpstr>Medical marijuana is easily diverted to youth</vt:lpstr>
      <vt:lpstr>Denver high schools</vt:lpstr>
      <vt:lpstr>PowerPoint Presentation</vt:lpstr>
      <vt:lpstr>Hospital Cannabis Discharge DX</vt:lpstr>
      <vt:lpstr>Early Indications in Colorado</vt:lpstr>
      <vt:lpstr>PowerPoint Presentation</vt:lpstr>
      <vt:lpstr>PowerPoint Presentation</vt:lpstr>
      <vt:lpstr>Responsible Regulations?</vt:lpstr>
      <vt:lpstr>Projected vs. Actual Tax Revenue  (in millions)</vt:lpstr>
      <vt:lpstr>2014 Marijuana Developments</vt:lpstr>
      <vt:lpstr>Colorado’s underground market</vt:lpstr>
      <vt:lpstr>PowerPoint Presentation</vt:lpstr>
      <vt:lpstr>Overall in CO</vt:lpstr>
      <vt:lpstr>PowerPoint Presentation</vt:lpstr>
      <vt:lpstr>Project SAM</vt:lpstr>
      <vt:lpstr>PowerPoint Presentation</vt:lpstr>
      <vt:lpstr>PowerPoint Presentation</vt:lpstr>
      <vt:lpstr>PowerPoint Presentation</vt:lpstr>
      <vt:lpstr>Thank you – for listening!</vt:lpstr>
    </vt:vector>
  </TitlesOfParts>
  <Company>Policy Solutions Group,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Kevin Sabet</dc:creator>
  <cp:lastModifiedBy>Kevin Sabet</cp:lastModifiedBy>
  <cp:revision>4</cp:revision>
  <dcterms:created xsi:type="dcterms:W3CDTF">2014-05-12T14:56:55Z</dcterms:created>
  <dcterms:modified xsi:type="dcterms:W3CDTF">2014-08-19T19:16:24Z</dcterms:modified>
</cp:coreProperties>
</file>